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6/23/2020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47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6/23/2020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0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6/23/2020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0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6/23/2020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61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6/23/2020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51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6/23/2020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02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6/23/2020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28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6/23/2020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283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6/23/2020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17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6/23/2020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9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6/23/2020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43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6/23/2020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7658937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08" r:id="rId6"/>
    <p:sldLayoutId id="2147483804" r:id="rId7"/>
    <p:sldLayoutId id="2147483805" r:id="rId8"/>
    <p:sldLayoutId id="2147483806" r:id="rId9"/>
    <p:sldLayoutId id="2147483807" r:id="rId10"/>
    <p:sldLayoutId id="21474838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AA32DBA-F3E8-4B67-B252-E1390D4C7236}"/>
              </a:ext>
            </a:extLst>
          </p:cNvPr>
          <p:cNvPicPr>
            <a:picLocks noChangeAspect="1"/>
          </p:cNvPicPr>
          <p:nvPr/>
        </p:nvPicPr>
        <p:blipFill rotWithShape="1">
          <a:blip r:embed="rId2"/>
          <a:srcRect t="2801" r="9091" b="25680"/>
          <a:stretch/>
        </p:blipFill>
        <p:spPr>
          <a:xfrm>
            <a:off x="20" y="10"/>
            <a:ext cx="12191980" cy="6857990"/>
          </a:xfrm>
          <a:prstGeom prst="rect">
            <a:avLst/>
          </a:prstGeom>
        </p:spPr>
      </p:pic>
      <p:sp>
        <p:nvSpPr>
          <p:cNvPr id="29" name="Rectangle 23">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C3150A-486A-4404-B74E-88F9FC07341D}"/>
              </a:ext>
            </a:extLst>
          </p:cNvPr>
          <p:cNvSpPr>
            <a:spLocks noGrp="1"/>
          </p:cNvSpPr>
          <p:nvPr>
            <p:ph type="ctrTitle"/>
          </p:nvPr>
        </p:nvSpPr>
        <p:spPr>
          <a:xfrm>
            <a:off x="477981" y="1122362"/>
            <a:ext cx="4023360" cy="2802219"/>
          </a:xfrm>
        </p:spPr>
        <p:txBody>
          <a:bodyPr anchor="b">
            <a:normAutofit/>
          </a:bodyPr>
          <a:lstStyle/>
          <a:p>
            <a:r>
              <a:rPr lang="en-US" sz="3000" dirty="0"/>
              <a:t>Predicting The Energy Output Of Wind Turbine Based On   Weather Condition  </a:t>
            </a:r>
            <a:endParaRPr lang="en-IN" sz="3000" dirty="0"/>
          </a:p>
        </p:txBody>
      </p:sp>
      <p:sp>
        <p:nvSpPr>
          <p:cNvPr id="3" name="Subtitle 2">
            <a:extLst>
              <a:ext uri="{FF2B5EF4-FFF2-40B4-BE49-F238E27FC236}">
                <a16:creationId xmlns:a16="http://schemas.microsoft.com/office/drawing/2014/main" id="{87EBFAAC-12CE-4A3E-8C27-3564FC2BDFA4}"/>
              </a:ext>
            </a:extLst>
          </p:cNvPr>
          <p:cNvSpPr>
            <a:spLocks noGrp="1"/>
          </p:cNvSpPr>
          <p:nvPr>
            <p:ph type="subTitle" idx="1"/>
          </p:nvPr>
        </p:nvSpPr>
        <p:spPr>
          <a:xfrm>
            <a:off x="477980" y="4065146"/>
            <a:ext cx="4023359" cy="1208141"/>
          </a:xfrm>
        </p:spPr>
        <p:txBody>
          <a:bodyPr>
            <a:normAutofit fontScale="47500" lnSpcReduction="20000"/>
          </a:bodyPr>
          <a:lstStyle/>
          <a:p>
            <a:r>
              <a:rPr lang="en-IN" dirty="0"/>
              <a:t>Submitted By:</a:t>
            </a:r>
          </a:p>
          <a:p>
            <a:r>
              <a:rPr lang="en-IN" dirty="0"/>
              <a:t>Antara Ray</a:t>
            </a:r>
          </a:p>
          <a:p>
            <a:r>
              <a:rPr lang="en-IN" dirty="0"/>
              <a:t>Bratati Ghosh</a:t>
            </a:r>
          </a:p>
          <a:p>
            <a:r>
              <a:rPr lang="en-IN" dirty="0"/>
              <a:t>Mohini Das</a:t>
            </a:r>
          </a:p>
          <a:p>
            <a:r>
              <a:rPr lang="en-IN" dirty="0"/>
              <a:t>Tanisha Sarkar</a:t>
            </a:r>
          </a:p>
        </p:txBody>
      </p:sp>
    </p:spTree>
    <p:extLst>
      <p:ext uri="{BB962C8B-B14F-4D97-AF65-F5344CB8AC3E}">
        <p14:creationId xmlns:p14="http://schemas.microsoft.com/office/powerpoint/2010/main" val="3467676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0ACE0-6F81-4113-9D2E-89CAB70E0516}"/>
              </a:ext>
            </a:extLst>
          </p:cNvPr>
          <p:cNvSpPr>
            <a:spLocks noGrp="1"/>
          </p:cNvSpPr>
          <p:nvPr>
            <p:ph type="title"/>
          </p:nvPr>
        </p:nvSpPr>
        <p:spPr/>
        <p:txBody>
          <a:bodyPr/>
          <a:lstStyle/>
          <a:p>
            <a:r>
              <a:rPr lang="en-IN" dirty="0"/>
              <a:t>                      Histogram</a:t>
            </a:r>
          </a:p>
        </p:txBody>
      </p:sp>
      <p:sp>
        <p:nvSpPr>
          <p:cNvPr id="3" name="Content Placeholder 2">
            <a:extLst>
              <a:ext uri="{FF2B5EF4-FFF2-40B4-BE49-F238E27FC236}">
                <a16:creationId xmlns:a16="http://schemas.microsoft.com/office/drawing/2014/main" id="{AA020570-2AE0-47C2-AB8D-78E31A6B4A8B}"/>
              </a:ext>
            </a:extLst>
          </p:cNvPr>
          <p:cNvSpPr>
            <a:spLocks noGrp="1"/>
          </p:cNvSpPr>
          <p:nvPr>
            <p:ph sz="half" idx="1"/>
          </p:nvPr>
        </p:nvSpPr>
        <p:spPr/>
        <p:txBody>
          <a:bodyPr/>
          <a:lstStyle/>
          <a:p>
            <a:pPr marL="0" indent="0">
              <a:buNone/>
            </a:pPr>
            <a:r>
              <a:rPr lang="en-US" dirty="0"/>
              <a:t>A histogram is a plot that lets you discover, and show, the underlying frequency distribution (shape) of a set of continuous data. This allows the inspection of the data for its underlying distribution (e.g., normal distribution), outliers, skewness, etc.</a:t>
            </a:r>
            <a:endParaRPr lang="en-IN" dirty="0"/>
          </a:p>
        </p:txBody>
      </p:sp>
      <p:pic>
        <p:nvPicPr>
          <p:cNvPr id="1026" name="Picture 2">
            <a:extLst>
              <a:ext uri="{FF2B5EF4-FFF2-40B4-BE49-F238E27FC236}">
                <a16:creationId xmlns:a16="http://schemas.microsoft.com/office/drawing/2014/main" id="{2F3916B4-4534-43AD-B929-EFE5BBF68F2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203684"/>
            <a:ext cx="5181600" cy="359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90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CE7F-AF4A-413D-8B1E-72CB35E995E6}"/>
              </a:ext>
            </a:extLst>
          </p:cNvPr>
          <p:cNvSpPr>
            <a:spLocks noGrp="1"/>
          </p:cNvSpPr>
          <p:nvPr>
            <p:ph type="title"/>
          </p:nvPr>
        </p:nvSpPr>
        <p:spPr/>
        <p:txBody>
          <a:bodyPr/>
          <a:lstStyle/>
          <a:p>
            <a:r>
              <a:rPr lang="en-IN" dirty="0"/>
              <a:t>                     Box Plot</a:t>
            </a:r>
          </a:p>
        </p:txBody>
      </p:sp>
      <p:sp>
        <p:nvSpPr>
          <p:cNvPr id="3" name="Content Placeholder 2">
            <a:extLst>
              <a:ext uri="{FF2B5EF4-FFF2-40B4-BE49-F238E27FC236}">
                <a16:creationId xmlns:a16="http://schemas.microsoft.com/office/drawing/2014/main" id="{CA03884B-59A2-43A0-A799-1A341B81F5E7}"/>
              </a:ext>
            </a:extLst>
          </p:cNvPr>
          <p:cNvSpPr>
            <a:spLocks noGrp="1"/>
          </p:cNvSpPr>
          <p:nvPr>
            <p:ph sz="half" idx="1"/>
          </p:nvPr>
        </p:nvSpPr>
        <p:spPr/>
        <p:txBody>
          <a:bodyPr>
            <a:normAutofit fontScale="77500" lnSpcReduction="20000"/>
          </a:bodyPr>
          <a:lstStyle/>
          <a:p>
            <a:pPr marL="0" indent="0">
              <a:buNone/>
            </a:pPr>
            <a:r>
              <a:rPr lang="en-US" dirty="0"/>
              <a:t>It is a plot in which a rectangle is drawn to represent the second and third quartiles, usually with a vertical line inside to indicate the median value. The lower and upper quartiles are shown as horizontal lines either side of the rectangle.</a:t>
            </a:r>
            <a:br>
              <a:rPr lang="en-US" dirty="0"/>
            </a:br>
            <a:r>
              <a:rPr lang="en-US" dirty="0"/>
              <a:t>A boxplot is a standardized way of displaying the distribution of data based on a five number summary (“minimum”, first quartile (Q1), median, third quartile (Q3), and “maximum”). It can tell you about your outliers and what their values are. It can also tell you if your data is symmetrical, how tightly your data is grouped, and if and how your data is skewed.</a:t>
            </a:r>
            <a:endParaRPr lang="en-IN" dirty="0"/>
          </a:p>
        </p:txBody>
      </p:sp>
      <p:pic>
        <p:nvPicPr>
          <p:cNvPr id="2050" name="Picture 2">
            <a:extLst>
              <a:ext uri="{FF2B5EF4-FFF2-40B4-BE49-F238E27FC236}">
                <a16:creationId xmlns:a16="http://schemas.microsoft.com/office/drawing/2014/main" id="{4475A452-F90C-48E3-9A41-4ECE7933C2C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126135"/>
            <a:ext cx="5181600" cy="375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6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83D1-D9FE-4235-8EED-515A0BA8572B}"/>
              </a:ext>
            </a:extLst>
          </p:cNvPr>
          <p:cNvSpPr>
            <a:spLocks noGrp="1"/>
          </p:cNvSpPr>
          <p:nvPr>
            <p:ph type="title"/>
          </p:nvPr>
        </p:nvSpPr>
        <p:spPr/>
        <p:txBody>
          <a:bodyPr/>
          <a:lstStyle/>
          <a:p>
            <a:r>
              <a:rPr lang="en-IN" dirty="0"/>
              <a:t>                 Model Building</a:t>
            </a:r>
          </a:p>
        </p:txBody>
      </p:sp>
      <p:sp>
        <p:nvSpPr>
          <p:cNvPr id="3" name="Content Placeholder 2">
            <a:extLst>
              <a:ext uri="{FF2B5EF4-FFF2-40B4-BE49-F238E27FC236}">
                <a16:creationId xmlns:a16="http://schemas.microsoft.com/office/drawing/2014/main" id="{82D67BCC-3BA2-4E73-9202-C817FA5A2C45}"/>
              </a:ext>
            </a:extLst>
          </p:cNvPr>
          <p:cNvSpPr>
            <a:spLocks noGrp="1"/>
          </p:cNvSpPr>
          <p:nvPr>
            <p:ph sz="half" idx="1"/>
          </p:nvPr>
        </p:nvSpPr>
        <p:spPr/>
        <p:txBody>
          <a:bodyPr>
            <a:normAutofit fontScale="40000" lnSpcReduction="20000"/>
          </a:bodyPr>
          <a:lstStyle/>
          <a:p>
            <a:pPr marL="0" indent="0">
              <a:buNone/>
            </a:pPr>
            <a:r>
              <a:rPr lang="en-US" b="1" u="sng" dirty="0"/>
              <a:t>Linear Regression:</a:t>
            </a:r>
            <a:endParaRPr lang="en-US" dirty="0"/>
          </a:p>
          <a:p>
            <a:pPr marL="0" indent="0">
              <a:buNone/>
            </a:pPr>
            <a:r>
              <a:rPr lang="en-US" dirty="0"/>
              <a:t>It is used to estimate real values (cost of houses, number of calls, total sales etc.) based on continuous variable(s). Here, we establish relationship between independent and dependent variables by fitting a best line. This best fit line is known as regression line and represented by a linear equation Y= a *X + b.</a:t>
            </a:r>
          </a:p>
          <a:p>
            <a:pPr marL="0" indent="0">
              <a:buNone/>
            </a:pPr>
            <a:r>
              <a:rPr lang="en-US" dirty="0"/>
              <a:t>The best way to understand linear regression is to relive this experience of childhood. Let us say, you ask a child in fifth grade to arrange people in his class by increasing order of weight, without asking them their weights! What do you think the child will do? He / she would likely look (visually analyze) at the height and build of people and arrange them using a combination of these visible parameters. This is linear regression in real life! The child has actually figured out that height and build would be correlated to the weight by a relationship, which looks like the equation above.</a:t>
            </a:r>
          </a:p>
          <a:p>
            <a:pPr marL="0" indent="0">
              <a:buNone/>
            </a:pPr>
            <a:r>
              <a:rPr lang="en-US" dirty="0"/>
              <a:t>In this equation:</a:t>
            </a:r>
          </a:p>
          <a:p>
            <a:r>
              <a:rPr lang="en-US" dirty="0"/>
              <a:t>Y – Dependent Variable</a:t>
            </a:r>
          </a:p>
          <a:p>
            <a:r>
              <a:rPr lang="en-US" dirty="0"/>
              <a:t>a – Slope</a:t>
            </a:r>
          </a:p>
          <a:p>
            <a:r>
              <a:rPr lang="en-US" dirty="0"/>
              <a:t>X – Independent variable</a:t>
            </a:r>
          </a:p>
          <a:p>
            <a:r>
              <a:rPr lang="en-US" dirty="0"/>
              <a:t>b – Intercept</a:t>
            </a:r>
          </a:p>
          <a:p>
            <a:pPr marL="0" indent="0">
              <a:buNone/>
            </a:pPr>
            <a:r>
              <a:rPr lang="en-US" dirty="0"/>
              <a:t>These coefficients a and b are derived based on minimizing the sum of squared difference of distance between data points and regression line.</a:t>
            </a:r>
          </a:p>
          <a:p>
            <a:pPr marL="0" indent="0">
              <a:buNone/>
            </a:pPr>
            <a:r>
              <a:rPr lang="en-US" dirty="0"/>
              <a:t>This section is created by Mohini Das.</a:t>
            </a:r>
            <a:endParaRPr lang="en-IN" dirty="0"/>
          </a:p>
        </p:txBody>
      </p:sp>
      <p:pic>
        <p:nvPicPr>
          <p:cNvPr id="3074" name="Picture 2">
            <a:extLst>
              <a:ext uri="{FF2B5EF4-FFF2-40B4-BE49-F238E27FC236}">
                <a16:creationId xmlns:a16="http://schemas.microsoft.com/office/drawing/2014/main" id="{C0020A3B-CAF0-4D0F-B872-63FF9F81CC9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988598"/>
            <a:ext cx="5181600" cy="3684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512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E5B1-BE76-4314-A244-D18C8D689C17}"/>
              </a:ext>
            </a:extLst>
          </p:cNvPr>
          <p:cNvSpPr>
            <a:spLocks noGrp="1"/>
          </p:cNvSpPr>
          <p:nvPr>
            <p:ph type="title"/>
          </p:nvPr>
        </p:nvSpPr>
        <p:spPr/>
        <p:txBody>
          <a:bodyPr/>
          <a:lstStyle/>
          <a:p>
            <a:r>
              <a:rPr lang="en-IN" dirty="0"/>
              <a:t>            Time Series Analysis</a:t>
            </a:r>
          </a:p>
        </p:txBody>
      </p:sp>
      <p:sp>
        <p:nvSpPr>
          <p:cNvPr id="3" name="Text Placeholder 2">
            <a:extLst>
              <a:ext uri="{FF2B5EF4-FFF2-40B4-BE49-F238E27FC236}">
                <a16:creationId xmlns:a16="http://schemas.microsoft.com/office/drawing/2014/main" id="{DCCC0BE2-CADE-4ED7-9CA5-1C36D16C03FF}"/>
              </a:ext>
            </a:extLst>
          </p:cNvPr>
          <p:cNvSpPr>
            <a:spLocks noGrp="1"/>
          </p:cNvSpPr>
          <p:nvPr>
            <p:ph type="body" idx="1"/>
          </p:nvPr>
        </p:nvSpPr>
        <p:spPr/>
        <p:txBody>
          <a:bodyPr/>
          <a:lstStyle/>
          <a:p>
            <a:r>
              <a:rPr lang="en-IN" dirty="0"/>
              <a:t>                       LSTM</a:t>
            </a:r>
          </a:p>
        </p:txBody>
      </p:sp>
      <p:sp>
        <p:nvSpPr>
          <p:cNvPr id="4" name="Content Placeholder 3">
            <a:extLst>
              <a:ext uri="{FF2B5EF4-FFF2-40B4-BE49-F238E27FC236}">
                <a16:creationId xmlns:a16="http://schemas.microsoft.com/office/drawing/2014/main" id="{E629F4F0-1FB5-4BFD-800A-DADB96C2BA37}"/>
              </a:ext>
            </a:extLst>
          </p:cNvPr>
          <p:cNvSpPr>
            <a:spLocks noGrp="1"/>
          </p:cNvSpPr>
          <p:nvPr>
            <p:ph sz="half" idx="2"/>
          </p:nvPr>
        </p:nvSpPr>
        <p:spPr/>
        <p:txBody>
          <a:bodyPr>
            <a:normAutofit fontScale="70000" lnSpcReduction="20000"/>
          </a:bodyPr>
          <a:lstStyle/>
          <a:p>
            <a:pPr marL="0" indent="0">
              <a:buNone/>
            </a:pPr>
            <a:r>
              <a:rPr lang="en-US" dirty="0"/>
              <a:t>Long short-term memory (</a:t>
            </a:r>
            <a:r>
              <a:rPr lang="en-US" b="1" dirty="0"/>
              <a:t>LSTM</a:t>
            </a:r>
            <a:r>
              <a:rPr lang="en-US" dirty="0"/>
              <a:t>) is an artificial recurrent neural network (</a:t>
            </a:r>
            <a:r>
              <a:rPr lang="en-US" b="1" dirty="0"/>
              <a:t>RNN</a:t>
            </a:r>
            <a:r>
              <a:rPr lang="en-US" dirty="0"/>
              <a:t>) architecture used in the field of deep </a:t>
            </a:r>
            <a:r>
              <a:rPr lang="en-US" dirty="0" err="1"/>
              <a:t>learning.</a:t>
            </a:r>
            <a:r>
              <a:rPr lang="en-US" b="1" dirty="0" err="1"/>
              <a:t>LSTM</a:t>
            </a:r>
            <a:r>
              <a:rPr lang="en-US" dirty="0"/>
              <a:t> networks are well-suited to classifying, processing and making predictions based on time series data, since there can be lags of unknown duration between important events in a time series.</a:t>
            </a:r>
          </a:p>
          <a:p>
            <a:pPr marL="0" indent="0">
              <a:buNone/>
            </a:pPr>
            <a:r>
              <a:rPr lang="en-US" b="1" dirty="0"/>
              <a:t>For our project the LSTM was the best model to predict the expected energy output. As the RMSE was 1.562 and Accuracy score was 0.972.</a:t>
            </a:r>
          </a:p>
          <a:p>
            <a:pPr marL="0" indent="0">
              <a:buNone/>
            </a:pPr>
            <a:r>
              <a:rPr lang="en-US" b="1" dirty="0"/>
              <a:t>This section is created by Mohini Das.</a:t>
            </a:r>
            <a:endParaRPr lang="en-IN" dirty="0"/>
          </a:p>
        </p:txBody>
      </p:sp>
      <p:sp>
        <p:nvSpPr>
          <p:cNvPr id="5" name="Text Placeholder 4">
            <a:extLst>
              <a:ext uri="{FF2B5EF4-FFF2-40B4-BE49-F238E27FC236}">
                <a16:creationId xmlns:a16="http://schemas.microsoft.com/office/drawing/2014/main" id="{817E19A0-D240-4757-BBE3-26A355B39223}"/>
              </a:ext>
            </a:extLst>
          </p:cNvPr>
          <p:cNvSpPr>
            <a:spLocks noGrp="1"/>
          </p:cNvSpPr>
          <p:nvPr>
            <p:ph type="body" sz="quarter" idx="3"/>
          </p:nvPr>
        </p:nvSpPr>
        <p:spPr/>
        <p:txBody>
          <a:bodyPr/>
          <a:lstStyle/>
          <a:p>
            <a:r>
              <a:rPr lang="en-IN" dirty="0"/>
              <a:t>                 Screenshot</a:t>
            </a:r>
          </a:p>
        </p:txBody>
      </p:sp>
      <p:pic>
        <p:nvPicPr>
          <p:cNvPr id="4100" name="Picture 4">
            <a:extLst>
              <a:ext uri="{FF2B5EF4-FFF2-40B4-BE49-F238E27FC236}">
                <a16:creationId xmlns:a16="http://schemas.microsoft.com/office/drawing/2014/main" id="{6AF60C54-42EC-4715-A71C-6669CE990534}"/>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172200" y="2890309"/>
            <a:ext cx="5183188" cy="291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739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6EB1-F008-406F-AFC4-382F055B3266}"/>
              </a:ext>
            </a:extLst>
          </p:cNvPr>
          <p:cNvSpPr>
            <a:spLocks noGrp="1"/>
          </p:cNvSpPr>
          <p:nvPr>
            <p:ph type="title"/>
          </p:nvPr>
        </p:nvSpPr>
        <p:spPr/>
        <p:txBody>
          <a:bodyPr/>
          <a:lstStyle/>
          <a:p>
            <a:r>
              <a:rPr lang="en-IN" dirty="0"/>
              <a:t>                    Future Scope</a:t>
            </a:r>
          </a:p>
        </p:txBody>
      </p:sp>
      <p:sp>
        <p:nvSpPr>
          <p:cNvPr id="3" name="Content Placeholder 2">
            <a:extLst>
              <a:ext uri="{FF2B5EF4-FFF2-40B4-BE49-F238E27FC236}">
                <a16:creationId xmlns:a16="http://schemas.microsoft.com/office/drawing/2014/main" id="{5C305FB0-F91B-407C-A86F-BBEA4A8D617F}"/>
              </a:ext>
            </a:extLst>
          </p:cNvPr>
          <p:cNvSpPr>
            <a:spLocks noGrp="1"/>
          </p:cNvSpPr>
          <p:nvPr>
            <p:ph idx="1"/>
          </p:nvPr>
        </p:nvSpPr>
        <p:spPr/>
        <p:txBody>
          <a:bodyPr>
            <a:normAutofit fontScale="62500" lnSpcReduction="20000"/>
          </a:bodyPr>
          <a:lstStyle/>
          <a:p>
            <a:r>
              <a:rPr lang="en-US" b="1" dirty="0"/>
              <a:t>Models for Wind Power Ramp Forecasting</a:t>
            </a:r>
            <a:r>
              <a:rPr lang="en-US" dirty="0"/>
              <a:t>:  The variability in wind power can present a substantial challenge to the grid, when the penetration of wind power is high. The ramp event is a very critical issue and is characterized by a sudden large change (increment or decrement) in wind power. Accurate models for ramp event detection and forecasting is important for maintaining the stability of electrical grid. </a:t>
            </a:r>
          </a:p>
          <a:p>
            <a:r>
              <a:rPr lang="en-US" b="1" dirty="0"/>
              <a:t>Estimation of Forecast Uncertainty </a:t>
            </a:r>
            <a:r>
              <a:rPr lang="en-US" b="1" dirty="0" err="1"/>
              <a:t>Uncertainty</a:t>
            </a:r>
            <a:r>
              <a:rPr lang="en-US" b="1" dirty="0"/>
              <a:t>:</a:t>
            </a:r>
            <a:r>
              <a:rPr lang="en-US" dirty="0"/>
              <a:t> Analysis of the wind forecasts made plays a key role in grid integration and other power system operations.</a:t>
            </a:r>
          </a:p>
          <a:p>
            <a:r>
              <a:rPr lang="en-US" b="1" dirty="0"/>
              <a:t>Use of Wind Power Forecasting in Power System Operations</a:t>
            </a:r>
            <a:r>
              <a:rPr lang="en-US" dirty="0"/>
              <a:t>: Accurate models for wind power forecasting aids in several power system operations like operating reserve requirements, unit commitment, dispatch formulations etc. </a:t>
            </a:r>
          </a:p>
          <a:p>
            <a:r>
              <a:rPr lang="en-US" b="1" dirty="0"/>
              <a:t>Condition Monitoring of Wind Farms</a:t>
            </a:r>
            <a:r>
              <a:rPr lang="en-US" dirty="0"/>
              <a:t>: Good performing forecasting models for wind power and wind turbine power curve models can also be used as performance indicator for the health of a wind turbine. </a:t>
            </a:r>
          </a:p>
          <a:p>
            <a:r>
              <a:rPr lang="en-US" b="1" dirty="0"/>
              <a:t>Wind Forecasting and Offshore Wind Farms:</a:t>
            </a:r>
            <a:r>
              <a:rPr lang="en-US" dirty="0"/>
              <a:t> Due to limited land area in several regions, many countries are already into offshore wind farms. These offshore wind farms have opened up huge prospects of research in operation, maintenance, control of wind farms and wind resource assessment to identify potential sites etc.</a:t>
            </a:r>
          </a:p>
          <a:p>
            <a:r>
              <a:rPr lang="en-US" dirty="0"/>
              <a:t>This section is created by Mohini Das.</a:t>
            </a:r>
            <a:endParaRPr lang="en-IN" dirty="0"/>
          </a:p>
        </p:txBody>
      </p:sp>
    </p:spTree>
    <p:extLst>
      <p:ext uri="{BB962C8B-B14F-4D97-AF65-F5344CB8AC3E}">
        <p14:creationId xmlns:p14="http://schemas.microsoft.com/office/powerpoint/2010/main" val="914725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309F-FDDF-43A6-91AA-038EC57645C8}"/>
              </a:ext>
            </a:extLst>
          </p:cNvPr>
          <p:cNvSpPr>
            <a:spLocks noGrp="1"/>
          </p:cNvSpPr>
          <p:nvPr>
            <p:ph type="title"/>
          </p:nvPr>
        </p:nvSpPr>
        <p:spPr/>
        <p:txBody>
          <a:bodyPr/>
          <a:lstStyle/>
          <a:p>
            <a:r>
              <a:rPr lang="en-IN" dirty="0"/>
              <a:t>                 Project Description</a:t>
            </a:r>
          </a:p>
        </p:txBody>
      </p:sp>
      <p:sp>
        <p:nvSpPr>
          <p:cNvPr id="3" name="Content Placeholder 2">
            <a:extLst>
              <a:ext uri="{FF2B5EF4-FFF2-40B4-BE49-F238E27FC236}">
                <a16:creationId xmlns:a16="http://schemas.microsoft.com/office/drawing/2014/main" id="{FD74EC67-B1D8-49E9-9607-3EEF58A9679D}"/>
              </a:ext>
            </a:extLst>
          </p:cNvPr>
          <p:cNvSpPr>
            <a:spLocks noGrp="1"/>
          </p:cNvSpPr>
          <p:nvPr>
            <p:ph idx="1"/>
          </p:nvPr>
        </p:nvSpPr>
        <p:spPr/>
        <p:txBody>
          <a:bodyPr>
            <a:normAutofit fontScale="85000" lnSpcReduction="20000"/>
          </a:bodyPr>
          <a:lstStyle/>
          <a:p>
            <a:pPr marL="0" indent="0">
              <a:buNone/>
            </a:pPr>
            <a:r>
              <a:rPr lang="en-US" dirty="0"/>
              <a:t>Wind energy plays an increasing role in the supply of energy world-wide. The energy output of a wind farm is highly dependent on the wind conditions present at its site. If the output can be predicted more accurately, energy suppliers can coordinate the collaborative production of different energy sources more efficiently to avoid costly overproduction.</a:t>
            </a:r>
          </a:p>
          <a:p>
            <a:pPr marL="0" indent="0">
              <a:buNone/>
            </a:pPr>
            <a:r>
              <a:rPr lang="en-US" dirty="0"/>
              <a:t>              Better prediction models for the upcoming supply of renewable energy are important to decrease the need of controlling energy provided by conventional power plants.</a:t>
            </a:r>
          </a:p>
          <a:p>
            <a:pPr marL="0" indent="0">
              <a:buNone/>
            </a:pPr>
            <a:r>
              <a:rPr lang="en-US" dirty="0"/>
              <a:t>                        Hereby, we formulate the prediction task as regression problem and test different regression techniques such as linear regression, Random Forest and Long short term memory. In our experiments, we analyze predictions for individual turbines and show that a machine learning approach yields feasible results for short-term wind power prediction.</a:t>
            </a:r>
            <a:endParaRPr lang="en-IN" dirty="0"/>
          </a:p>
        </p:txBody>
      </p:sp>
    </p:spTree>
    <p:extLst>
      <p:ext uri="{BB962C8B-B14F-4D97-AF65-F5344CB8AC3E}">
        <p14:creationId xmlns:p14="http://schemas.microsoft.com/office/powerpoint/2010/main" val="40548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89D8-F6F2-4593-986B-DA0325D97C85}"/>
              </a:ext>
            </a:extLst>
          </p:cNvPr>
          <p:cNvSpPr>
            <a:spLocks noGrp="1"/>
          </p:cNvSpPr>
          <p:nvPr>
            <p:ph type="title"/>
          </p:nvPr>
        </p:nvSpPr>
        <p:spPr/>
        <p:txBody>
          <a:bodyPr/>
          <a:lstStyle/>
          <a:p>
            <a:r>
              <a:rPr lang="en-IN" dirty="0"/>
              <a:t>                   Data Collection</a:t>
            </a:r>
          </a:p>
        </p:txBody>
      </p:sp>
      <p:sp>
        <p:nvSpPr>
          <p:cNvPr id="3" name="Content Placeholder 2">
            <a:extLst>
              <a:ext uri="{FF2B5EF4-FFF2-40B4-BE49-F238E27FC236}">
                <a16:creationId xmlns:a16="http://schemas.microsoft.com/office/drawing/2014/main" id="{EE93DFC0-4114-4999-98F1-37EDFF8AAB24}"/>
              </a:ext>
            </a:extLst>
          </p:cNvPr>
          <p:cNvSpPr>
            <a:spLocks noGrp="1"/>
          </p:cNvSpPr>
          <p:nvPr>
            <p:ph sz="half" idx="1"/>
          </p:nvPr>
        </p:nvSpPr>
        <p:spPr/>
        <p:txBody>
          <a:bodyPr>
            <a:normAutofit fontScale="77500" lnSpcReduction="20000"/>
          </a:bodyPr>
          <a:lstStyle/>
          <a:p>
            <a:pPr marL="0" indent="0">
              <a:buNone/>
            </a:pPr>
            <a:r>
              <a:rPr lang="en-US" dirty="0"/>
              <a:t>Data collection is the process of gathering and measuring information on variables of interest, in an established systematic fashion that enables one to answer stated research questions, test hypotheses, and evaluate outcomes. The data collection component of research is common to all fields of study including physical and social sciences, humanities, business, etc. While methods vary by discipline, the emphasis on ensuring accurate and honest collection remains the same . This part is created by Antara Ray.</a:t>
            </a:r>
            <a:endParaRPr lang="en-IN" dirty="0"/>
          </a:p>
        </p:txBody>
      </p:sp>
      <p:pic>
        <p:nvPicPr>
          <p:cNvPr id="6" name="Content Placeholder 5">
            <a:extLst>
              <a:ext uri="{FF2B5EF4-FFF2-40B4-BE49-F238E27FC236}">
                <a16:creationId xmlns:a16="http://schemas.microsoft.com/office/drawing/2014/main" id="{EF315387-1610-475F-BD3B-25C67EFDDD1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690687"/>
            <a:ext cx="5599590" cy="4133063"/>
          </a:xfrm>
        </p:spPr>
      </p:pic>
    </p:spTree>
    <p:extLst>
      <p:ext uri="{BB962C8B-B14F-4D97-AF65-F5344CB8AC3E}">
        <p14:creationId xmlns:p14="http://schemas.microsoft.com/office/powerpoint/2010/main" val="3467689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F00F-9E68-45F2-BAA4-B7631E7085E6}"/>
              </a:ext>
            </a:extLst>
          </p:cNvPr>
          <p:cNvSpPr>
            <a:spLocks noGrp="1"/>
          </p:cNvSpPr>
          <p:nvPr>
            <p:ph type="title"/>
          </p:nvPr>
        </p:nvSpPr>
        <p:spPr/>
        <p:txBody>
          <a:bodyPr/>
          <a:lstStyle/>
          <a:p>
            <a:r>
              <a:rPr lang="en-IN" dirty="0"/>
              <a:t>              Data Pre-processing</a:t>
            </a:r>
          </a:p>
        </p:txBody>
      </p:sp>
      <p:sp>
        <p:nvSpPr>
          <p:cNvPr id="3" name="Content Placeholder 2">
            <a:extLst>
              <a:ext uri="{FF2B5EF4-FFF2-40B4-BE49-F238E27FC236}">
                <a16:creationId xmlns:a16="http://schemas.microsoft.com/office/drawing/2014/main" id="{A01400C1-5645-4DCC-B17A-4287B3896520}"/>
              </a:ext>
            </a:extLst>
          </p:cNvPr>
          <p:cNvSpPr>
            <a:spLocks noGrp="1"/>
          </p:cNvSpPr>
          <p:nvPr>
            <p:ph idx="1"/>
          </p:nvPr>
        </p:nvSpPr>
        <p:spPr/>
        <p:txBody>
          <a:bodyPr>
            <a:normAutofit fontScale="70000" lnSpcReduction="20000"/>
          </a:bodyPr>
          <a:lstStyle/>
          <a:p>
            <a:pPr marL="0" indent="0">
              <a:buNone/>
            </a:pPr>
            <a:r>
              <a:rPr lang="en-US" dirty="0"/>
              <a:t>Data pre-processing in Machine Learning is a crucial step that helps enhance the quality of data to promote the extraction of meaningful insights from the data. Data pre-processing in Machine Learning refers to the technique of preparing (cleaning and organizing) the raw data to make it suitable for a building and training Machine Learning models. In simple words, data pre-processing in Machine Learning is a data mining technique that transforms raw data into an understandable and readable format.</a:t>
            </a:r>
          </a:p>
          <a:p>
            <a:pPr marL="0" indent="0">
              <a:buNone/>
            </a:pPr>
            <a:r>
              <a:rPr lang="en-US" dirty="0"/>
              <a:t>          Data preprocessing in Machine Learning is a crucial step that helps enhance the quality of data to promote the extraction of meaningful insights from the data. Data preprocessing in Machine Learning refers to the technique of preparing (cleaning and organizing) the raw data to make it suitable for a building and training Machine Learning models. In simple words, data preprocessing in Machine Learning is data mining technique that transforms raw data into an understandable and readable format.</a:t>
            </a:r>
          </a:p>
          <a:p>
            <a:pPr marL="0" indent="0">
              <a:buNone/>
            </a:pPr>
            <a:r>
              <a:rPr lang="en-US" dirty="0"/>
              <a:t>             Data Preprocessing is a technique that is used to convert the raw data into a clean data set. In other words, whenever the data is gathered from different sources it is collected in raw format which is not feasible for the analysis.</a:t>
            </a:r>
          </a:p>
          <a:p>
            <a:pPr marL="0" indent="0">
              <a:buNone/>
            </a:pPr>
            <a:r>
              <a:rPr lang="en-US" dirty="0"/>
              <a:t>This section is created by Bratati Ghosh.</a:t>
            </a:r>
            <a:endParaRPr lang="en-IN" dirty="0"/>
          </a:p>
        </p:txBody>
      </p:sp>
    </p:spTree>
    <p:extLst>
      <p:ext uri="{BB962C8B-B14F-4D97-AF65-F5344CB8AC3E}">
        <p14:creationId xmlns:p14="http://schemas.microsoft.com/office/powerpoint/2010/main" val="281887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20E9-A4EF-450A-8C34-634D080C2664}"/>
              </a:ext>
            </a:extLst>
          </p:cNvPr>
          <p:cNvSpPr>
            <a:spLocks noGrp="1"/>
          </p:cNvSpPr>
          <p:nvPr>
            <p:ph type="title"/>
          </p:nvPr>
        </p:nvSpPr>
        <p:spPr/>
        <p:txBody>
          <a:bodyPr/>
          <a:lstStyle/>
          <a:p>
            <a:r>
              <a:rPr lang="en-IN" dirty="0"/>
              <a:t>                Importing Libraries</a:t>
            </a:r>
          </a:p>
        </p:txBody>
      </p:sp>
      <p:sp>
        <p:nvSpPr>
          <p:cNvPr id="3" name="Content Placeholder 2">
            <a:extLst>
              <a:ext uri="{FF2B5EF4-FFF2-40B4-BE49-F238E27FC236}">
                <a16:creationId xmlns:a16="http://schemas.microsoft.com/office/drawing/2014/main" id="{C90888BB-9A39-4479-949F-A4E968F4EF52}"/>
              </a:ext>
            </a:extLst>
          </p:cNvPr>
          <p:cNvSpPr>
            <a:spLocks noGrp="1"/>
          </p:cNvSpPr>
          <p:nvPr>
            <p:ph sz="half" idx="1"/>
          </p:nvPr>
        </p:nvSpPr>
        <p:spPr/>
        <p:txBody>
          <a:bodyPr>
            <a:normAutofit fontScale="92500" lnSpcReduction="20000"/>
          </a:bodyPr>
          <a:lstStyle/>
          <a:p>
            <a:pPr marL="0" indent="0">
              <a:buNone/>
            </a:pPr>
            <a:r>
              <a:rPr lang="en-US" dirty="0"/>
              <a:t>Since Python is the most extensively used and also the most preferred library by Data Scientists around the world, we’ll here use you popular Python libraries for data pre-processing in Machine Learning. The predefined Python libraries can perform specific data pre-processing jobs. There are three core Python libraries used for this data pre-processing in Machine Learning. They are: </a:t>
            </a:r>
            <a:r>
              <a:rPr lang="en-US" dirty="0" err="1"/>
              <a:t>Numpy</a:t>
            </a:r>
            <a:r>
              <a:rPr lang="en-US" dirty="0"/>
              <a:t> , Matplotlib , Pandas etc.</a:t>
            </a:r>
            <a:endParaRPr lang="en-IN" dirty="0"/>
          </a:p>
        </p:txBody>
      </p:sp>
      <p:pic>
        <p:nvPicPr>
          <p:cNvPr id="6" name="Content Placeholder 5">
            <a:extLst>
              <a:ext uri="{FF2B5EF4-FFF2-40B4-BE49-F238E27FC236}">
                <a16:creationId xmlns:a16="http://schemas.microsoft.com/office/drawing/2014/main" id="{1C259B82-77DC-4D4E-90E8-5A7FD060C3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175030"/>
            <a:ext cx="5181600" cy="1997475"/>
          </a:xfrm>
        </p:spPr>
      </p:pic>
    </p:spTree>
    <p:extLst>
      <p:ext uri="{BB962C8B-B14F-4D97-AF65-F5344CB8AC3E}">
        <p14:creationId xmlns:p14="http://schemas.microsoft.com/office/powerpoint/2010/main" val="18155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4802-76C0-45CB-B892-4B108FBCCA62}"/>
              </a:ext>
            </a:extLst>
          </p:cNvPr>
          <p:cNvSpPr>
            <a:spLocks noGrp="1"/>
          </p:cNvSpPr>
          <p:nvPr>
            <p:ph type="title"/>
          </p:nvPr>
        </p:nvSpPr>
        <p:spPr/>
        <p:txBody>
          <a:bodyPr/>
          <a:lstStyle/>
          <a:p>
            <a:r>
              <a:rPr lang="en-IN" dirty="0"/>
              <a:t>               Importing Dataset</a:t>
            </a:r>
          </a:p>
        </p:txBody>
      </p:sp>
      <p:sp>
        <p:nvSpPr>
          <p:cNvPr id="3" name="Content Placeholder 2">
            <a:extLst>
              <a:ext uri="{FF2B5EF4-FFF2-40B4-BE49-F238E27FC236}">
                <a16:creationId xmlns:a16="http://schemas.microsoft.com/office/drawing/2014/main" id="{23299786-14AF-4F94-AAC3-B0B5B740E2F7}"/>
              </a:ext>
            </a:extLst>
          </p:cNvPr>
          <p:cNvSpPr>
            <a:spLocks noGrp="1"/>
          </p:cNvSpPr>
          <p:nvPr>
            <p:ph sz="half" idx="1"/>
          </p:nvPr>
        </p:nvSpPr>
        <p:spPr/>
        <p:txBody>
          <a:bodyPr>
            <a:normAutofit fontScale="55000" lnSpcReduction="20000"/>
          </a:bodyPr>
          <a:lstStyle/>
          <a:p>
            <a:r>
              <a:rPr lang="en-US" dirty="0"/>
              <a:t>In this step, we need to import the dataset/s that we have gathered for the ML project at hand. However, before we can import the dataset/s, we must set the current directory as the working directory.</a:t>
            </a:r>
          </a:p>
          <a:p>
            <a:r>
              <a:rPr lang="en-US" dirty="0"/>
              <a:t>Here, we use </a:t>
            </a:r>
            <a:r>
              <a:rPr lang="en-US" dirty="0" err="1"/>
              <a:t>Jupyter</a:t>
            </a:r>
            <a:r>
              <a:rPr lang="en-US" dirty="0"/>
              <a:t> Notebook as our platform.</a:t>
            </a:r>
          </a:p>
          <a:p>
            <a:r>
              <a:rPr lang="en-US" dirty="0"/>
              <a:t>Once you’ve set the working directory containing the relevant dataset, we import the dataset using the “</a:t>
            </a:r>
            <a:r>
              <a:rPr lang="en-US" dirty="0" err="1"/>
              <a:t>read_csv</a:t>
            </a:r>
            <a:r>
              <a:rPr lang="en-US" dirty="0"/>
              <a:t>()” function of the Pandas library. This function can read a CSV file (either locally or through a URL) and also perform various operations on it. The </a:t>
            </a:r>
            <a:r>
              <a:rPr lang="en-US" dirty="0" err="1"/>
              <a:t>read_csv</a:t>
            </a:r>
            <a:r>
              <a:rPr lang="en-US" dirty="0"/>
              <a:t>() is written as:</a:t>
            </a:r>
          </a:p>
          <a:p>
            <a:r>
              <a:rPr lang="en-US" dirty="0" err="1"/>
              <a:t>data_set</a:t>
            </a:r>
            <a:r>
              <a:rPr lang="en-US" dirty="0"/>
              <a:t>= </a:t>
            </a:r>
            <a:r>
              <a:rPr lang="en-US" dirty="0" err="1"/>
              <a:t>pd.read_csv</a:t>
            </a:r>
            <a:r>
              <a:rPr lang="en-US" dirty="0"/>
              <a:t>(‘dataset.csv’)</a:t>
            </a:r>
          </a:p>
          <a:p>
            <a:r>
              <a:rPr lang="en-US" dirty="0"/>
              <a:t>In this line of code, “</a:t>
            </a:r>
            <a:r>
              <a:rPr lang="en-US" dirty="0" err="1"/>
              <a:t>data_set</a:t>
            </a:r>
            <a:r>
              <a:rPr lang="en-US" dirty="0"/>
              <a:t>” denotes the name of the variable wherein you stored the dataset. The function contains the name of the dataset as well. Once you execute this code, the dataset will be successfully imported.</a:t>
            </a:r>
            <a:endParaRPr lang="en-IN" dirty="0"/>
          </a:p>
        </p:txBody>
      </p:sp>
      <p:pic>
        <p:nvPicPr>
          <p:cNvPr id="6" name="Content Placeholder 5">
            <a:extLst>
              <a:ext uri="{FF2B5EF4-FFF2-40B4-BE49-F238E27FC236}">
                <a16:creationId xmlns:a16="http://schemas.microsoft.com/office/drawing/2014/main" id="{7F4AF423-868D-4975-9ACE-E3B4ECBAE59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3298245"/>
          </a:xfrm>
        </p:spPr>
      </p:pic>
    </p:spTree>
    <p:extLst>
      <p:ext uri="{BB962C8B-B14F-4D97-AF65-F5344CB8AC3E}">
        <p14:creationId xmlns:p14="http://schemas.microsoft.com/office/powerpoint/2010/main" val="228152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A5F8-B9D3-4945-AB8C-146F10082618}"/>
              </a:ext>
            </a:extLst>
          </p:cNvPr>
          <p:cNvSpPr>
            <a:spLocks noGrp="1"/>
          </p:cNvSpPr>
          <p:nvPr>
            <p:ph type="title"/>
          </p:nvPr>
        </p:nvSpPr>
        <p:spPr/>
        <p:txBody>
          <a:bodyPr/>
          <a:lstStyle/>
          <a:p>
            <a:r>
              <a:rPr lang="en-IN" dirty="0"/>
              <a:t>           Handling Missing Values</a:t>
            </a:r>
          </a:p>
        </p:txBody>
      </p:sp>
      <p:sp>
        <p:nvSpPr>
          <p:cNvPr id="3" name="Content Placeholder 2">
            <a:extLst>
              <a:ext uri="{FF2B5EF4-FFF2-40B4-BE49-F238E27FC236}">
                <a16:creationId xmlns:a16="http://schemas.microsoft.com/office/drawing/2014/main" id="{9D9179AB-7807-439B-A5C8-EB6C3239A13C}"/>
              </a:ext>
            </a:extLst>
          </p:cNvPr>
          <p:cNvSpPr>
            <a:spLocks noGrp="1"/>
          </p:cNvSpPr>
          <p:nvPr>
            <p:ph sz="half" idx="1"/>
          </p:nvPr>
        </p:nvSpPr>
        <p:spPr/>
        <p:txBody>
          <a:bodyPr/>
          <a:lstStyle/>
          <a:p>
            <a:pPr marL="0" indent="0">
              <a:buNone/>
            </a:pPr>
            <a:r>
              <a:rPr lang="en-US" dirty="0"/>
              <a:t>In data preprocessing, it is pivotal to identify and correctly handle the missing values, failing to do this, you might draw inaccurate and faulty conclusions and inferences from the data. Needless to say, this will hamper your ML project.</a:t>
            </a:r>
            <a:endParaRPr lang="en-IN" dirty="0"/>
          </a:p>
        </p:txBody>
      </p:sp>
      <p:pic>
        <p:nvPicPr>
          <p:cNvPr id="6" name="Content Placeholder 5">
            <a:extLst>
              <a:ext uri="{FF2B5EF4-FFF2-40B4-BE49-F238E27FC236}">
                <a16:creationId xmlns:a16="http://schemas.microsoft.com/office/drawing/2014/main" id="{3128759F-9E47-483C-9DA1-4D9ADA1628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689934"/>
            <a:ext cx="5181600" cy="1520115"/>
          </a:xfrm>
        </p:spPr>
      </p:pic>
    </p:spTree>
    <p:extLst>
      <p:ext uri="{BB962C8B-B14F-4D97-AF65-F5344CB8AC3E}">
        <p14:creationId xmlns:p14="http://schemas.microsoft.com/office/powerpoint/2010/main" val="3124412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C795-753B-46B9-A656-DAECDDB48B38}"/>
              </a:ext>
            </a:extLst>
          </p:cNvPr>
          <p:cNvSpPr>
            <a:spLocks noGrp="1"/>
          </p:cNvSpPr>
          <p:nvPr>
            <p:ph type="title"/>
          </p:nvPr>
        </p:nvSpPr>
        <p:spPr/>
        <p:txBody>
          <a:bodyPr/>
          <a:lstStyle/>
          <a:p>
            <a:r>
              <a:rPr lang="en-IN" dirty="0"/>
              <a:t>                   Splitting dataset</a:t>
            </a:r>
          </a:p>
        </p:txBody>
      </p:sp>
      <p:sp>
        <p:nvSpPr>
          <p:cNvPr id="3" name="Content Placeholder 2">
            <a:extLst>
              <a:ext uri="{FF2B5EF4-FFF2-40B4-BE49-F238E27FC236}">
                <a16:creationId xmlns:a16="http://schemas.microsoft.com/office/drawing/2014/main" id="{21971799-95AD-46AA-93F7-B1415CA2DFA1}"/>
              </a:ext>
            </a:extLst>
          </p:cNvPr>
          <p:cNvSpPr>
            <a:spLocks noGrp="1"/>
          </p:cNvSpPr>
          <p:nvPr>
            <p:ph sz="half" idx="1"/>
          </p:nvPr>
        </p:nvSpPr>
        <p:spPr/>
        <p:txBody>
          <a:bodyPr>
            <a:normAutofit fontScale="62500" lnSpcReduction="20000"/>
          </a:bodyPr>
          <a:lstStyle/>
          <a:p>
            <a:pPr marL="0" indent="0">
              <a:buNone/>
            </a:pPr>
            <a:r>
              <a:rPr lang="en-US" dirty="0"/>
              <a:t>Every dataset for Machine Learning model must be split into two separate sets – training set and test set.</a:t>
            </a:r>
          </a:p>
          <a:p>
            <a:r>
              <a:rPr lang="en-US" dirty="0"/>
              <a:t>Training set denotes the subset of a dataset that is used for training the machine learning model. Here, you are already aware of the output. A test set, on the other hand, is the subset of the dataset that is used for testing the machine learning model. The ML model uses the test set to predict outcomes. </a:t>
            </a:r>
          </a:p>
          <a:p>
            <a:r>
              <a:rPr lang="en-US" dirty="0"/>
              <a:t>Usually, the dataset is split into 70:30 ratio or 80:20 ratio. This means that you either take 70% or 80% of the data for training the model while leaving out the rest 30% or 20%. The splitting process varies according to the shape and size of the dataset in </a:t>
            </a:r>
            <a:r>
              <a:rPr lang="en-US" dirty="0" err="1"/>
              <a:t>question.Here</a:t>
            </a:r>
            <a:r>
              <a:rPr lang="en-US" dirty="0"/>
              <a:t>, we use 60:40 ratio means we take 60% of data for training the model and rest 40% to test it.</a:t>
            </a:r>
            <a:endParaRPr lang="en-IN" dirty="0"/>
          </a:p>
        </p:txBody>
      </p:sp>
      <p:pic>
        <p:nvPicPr>
          <p:cNvPr id="6" name="Content Placeholder 5">
            <a:extLst>
              <a:ext uri="{FF2B5EF4-FFF2-40B4-BE49-F238E27FC236}">
                <a16:creationId xmlns:a16="http://schemas.microsoft.com/office/drawing/2014/main" id="{B69E698C-F102-40D9-92ED-047DE05EBFD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601157"/>
            <a:ext cx="5181600" cy="2237174"/>
          </a:xfrm>
        </p:spPr>
      </p:pic>
    </p:spTree>
    <p:extLst>
      <p:ext uri="{BB962C8B-B14F-4D97-AF65-F5344CB8AC3E}">
        <p14:creationId xmlns:p14="http://schemas.microsoft.com/office/powerpoint/2010/main" val="279054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95A3-77DE-426D-8F8D-46E051BD1CD7}"/>
              </a:ext>
            </a:extLst>
          </p:cNvPr>
          <p:cNvSpPr>
            <a:spLocks noGrp="1"/>
          </p:cNvSpPr>
          <p:nvPr>
            <p:ph type="title"/>
          </p:nvPr>
        </p:nvSpPr>
        <p:spPr/>
        <p:txBody>
          <a:bodyPr/>
          <a:lstStyle/>
          <a:p>
            <a:r>
              <a:rPr lang="en-IN" dirty="0"/>
              <a:t>                   Data Visualization</a:t>
            </a:r>
          </a:p>
        </p:txBody>
      </p:sp>
      <p:sp>
        <p:nvSpPr>
          <p:cNvPr id="3" name="Content Placeholder 2">
            <a:extLst>
              <a:ext uri="{FF2B5EF4-FFF2-40B4-BE49-F238E27FC236}">
                <a16:creationId xmlns:a16="http://schemas.microsoft.com/office/drawing/2014/main" id="{00BF1069-3BF8-484B-9338-D7FA79F86CD9}"/>
              </a:ext>
            </a:extLst>
          </p:cNvPr>
          <p:cNvSpPr>
            <a:spLocks noGrp="1"/>
          </p:cNvSpPr>
          <p:nvPr>
            <p:ph idx="1"/>
          </p:nvPr>
        </p:nvSpPr>
        <p:spPr/>
        <p:txBody>
          <a:bodyPr>
            <a:normAutofit fontScale="62500" lnSpcReduction="20000"/>
          </a:bodyPr>
          <a:lstStyle/>
          <a:p>
            <a:pPr marL="0" indent="0">
              <a:buNone/>
            </a:pPr>
            <a:r>
              <a:rPr lang="en-US" dirty="0"/>
              <a:t>Data Visualization is the presentation of data in graphical format. It helps people understand the significance of data by summarizing and presenting a huge amount of data in a simple and easy-to-understand format and helps communicate information clearly and effectively.</a:t>
            </a:r>
          </a:p>
          <a:p>
            <a:pPr marL="0" indent="0">
              <a:buNone/>
            </a:pPr>
            <a:r>
              <a:rPr lang="en-US" dirty="0"/>
              <a:t>Plot Types –  </a:t>
            </a:r>
          </a:p>
          <a:p>
            <a:pPr marL="0" indent="0">
              <a:buNone/>
            </a:pPr>
            <a:r>
              <a:rPr lang="en-US" dirty="0"/>
              <a:t>There are several plot types built-in to pandas, most of them statistical plots by nature:</a:t>
            </a:r>
          </a:p>
          <a:p>
            <a:r>
              <a:rPr lang="en-US" dirty="0" err="1"/>
              <a:t>df.plot.area</a:t>
            </a:r>
            <a:endParaRPr lang="en-US" dirty="0"/>
          </a:p>
          <a:p>
            <a:r>
              <a:rPr lang="en-US" dirty="0" err="1"/>
              <a:t>df.plot.barh</a:t>
            </a:r>
            <a:endParaRPr lang="en-US" dirty="0"/>
          </a:p>
          <a:p>
            <a:r>
              <a:rPr lang="en-US" dirty="0" err="1"/>
              <a:t>df.plot.density</a:t>
            </a:r>
            <a:endParaRPr lang="en-US" dirty="0"/>
          </a:p>
          <a:p>
            <a:r>
              <a:rPr lang="en-US" dirty="0" err="1"/>
              <a:t>df.plot.hist</a:t>
            </a:r>
            <a:endParaRPr lang="en-US" dirty="0"/>
          </a:p>
          <a:p>
            <a:r>
              <a:rPr lang="en-US" dirty="0" err="1"/>
              <a:t>df.plot.line</a:t>
            </a:r>
            <a:endParaRPr lang="en-US" dirty="0"/>
          </a:p>
          <a:p>
            <a:r>
              <a:rPr lang="en-US" dirty="0" err="1"/>
              <a:t>df.plot.scatter</a:t>
            </a:r>
            <a:endParaRPr lang="en-US" dirty="0"/>
          </a:p>
          <a:p>
            <a:r>
              <a:rPr lang="en-US" dirty="0" err="1"/>
              <a:t>df.plot.bar</a:t>
            </a:r>
            <a:endParaRPr lang="en-US" dirty="0"/>
          </a:p>
          <a:p>
            <a:r>
              <a:rPr lang="en-US" dirty="0"/>
              <a:t>This section is created by Tanisha Sarkar.</a:t>
            </a:r>
            <a:endParaRPr lang="en-IN" dirty="0"/>
          </a:p>
        </p:txBody>
      </p:sp>
    </p:spTree>
    <p:extLst>
      <p:ext uri="{BB962C8B-B14F-4D97-AF65-F5344CB8AC3E}">
        <p14:creationId xmlns:p14="http://schemas.microsoft.com/office/powerpoint/2010/main" val="3139738016"/>
      </p:ext>
    </p:extLst>
  </p:cSld>
  <p:clrMapOvr>
    <a:masterClrMapping/>
  </p:clrMapOvr>
</p:sld>
</file>

<file path=ppt/theme/theme1.xml><?xml version="1.0" encoding="utf-8"?>
<a:theme xmlns:a="http://schemas.openxmlformats.org/drawingml/2006/main" name="GradientVTI">
  <a:themeElements>
    <a:clrScheme name="AnalogousFromLightSeed_2SEEDS">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190</TotalTime>
  <Words>1866</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Univers</vt:lpstr>
      <vt:lpstr>GradientVTI</vt:lpstr>
      <vt:lpstr>Predicting The Energy Output Of Wind Turbine Based On   Weather Condition  </vt:lpstr>
      <vt:lpstr>                 Project Description</vt:lpstr>
      <vt:lpstr>                   Data Collection</vt:lpstr>
      <vt:lpstr>              Data Pre-processing</vt:lpstr>
      <vt:lpstr>                Importing Libraries</vt:lpstr>
      <vt:lpstr>               Importing Dataset</vt:lpstr>
      <vt:lpstr>           Handling Missing Values</vt:lpstr>
      <vt:lpstr>                   Splitting dataset</vt:lpstr>
      <vt:lpstr>                   Data Visualization</vt:lpstr>
      <vt:lpstr>                      Histogram</vt:lpstr>
      <vt:lpstr>                     Box Plot</vt:lpstr>
      <vt:lpstr>                 Model Building</vt:lpstr>
      <vt:lpstr>            Time Series Analysis</vt:lpstr>
      <vt:lpstr>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dc:title>
  <dc:creator>bratati ghosh</dc:creator>
  <cp:lastModifiedBy>bratati ghosh</cp:lastModifiedBy>
  <cp:revision>7</cp:revision>
  <dcterms:created xsi:type="dcterms:W3CDTF">2020-06-23T12:37:29Z</dcterms:created>
  <dcterms:modified xsi:type="dcterms:W3CDTF">2020-06-23T15:47:40Z</dcterms:modified>
</cp:coreProperties>
</file>