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65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2DB"/>
    <a:srgbClr val="069FD6"/>
    <a:srgbClr val="05A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30C34-1DAA-4C5B-A56E-45022AF8499F}" v="4272" dt="2020-07-15T11:43:09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0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034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61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5586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7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50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8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3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5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5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1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7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7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9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4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782A-3EC9-408C-ACFF-2301E9F47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233" y="326769"/>
            <a:ext cx="8288032" cy="10963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solidFill>
                  <a:srgbClr val="0070C0"/>
                </a:solidFill>
                <a:latin typeface="Times New Roman"/>
                <a:cs typeface="Times New Roman"/>
              </a:rPr>
              <a:t>IBM HACK CHALLENGE 2020</a:t>
            </a:r>
            <a:endParaRPr lang="en-US" sz="4800">
              <a:ea typeface="+mj-lt"/>
              <a:cs typeface="+mj-lt"/>
            </a:endParaRPr>
          </a:p>
          <a:p>
            <a:pPr algn="ctr"/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FEE38-F66B-4CEF-B2EF-FB25B214C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876" y="3435916"/>
            <a:ext cx="10042068" cy="341648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Title: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Sentimental Analysis of COVID-19 Tweets –Visualization Dashboard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2100" dirty="0">
              <a:ea typeface="+mn-lt"/>
              <a:cs typeface="+mn-lt"/>
            </a:endParaRPr>
          </a:p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 </a:t>
            </a:r>
            <a:r>
              <a:rPr lang="en-US" sz="3000" b="1">
                <a:solidFill>
                  <a:schemeClr val="tx1">
                    <a:lumMod val="75000"/>
                    <a:lumOff val="25000"/>
                  </a:schemeClr>
                </a:solidFill>
              </a:rPr>
              <a:t>Team Name:                         Team Members:</a:t>
            </a:r>
          </a:p>
          <a:p>
            <a:pPr algn="l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           </a:t>
            </a: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Error_404                                  Mayank Mohan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                                                          Pranjal Mehrotra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                                                          Adarsh Bisht</a:t>
            </a:r>
          </a:p>
          <a:p>
            <a:pPr algn="ctr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                   Gaurav Joshi</a:t>
            </a:r>
          </a:p>
          <a:p>
            <a:pPr algn="l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                 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9FEFA78C-0670-4BFF-8D2D-1DF7ACB22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13" r="9116" b="1138"/>
          <a:stretch/>
        </p:blipFill>
        <p:spPr>
          <a:xfrm>
            <a:off x="3832208" y="330373"/>
            <a:ext cx="2782457" cy="35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1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EAEA-AD91-437D-9AAC-EB4A11DD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14" y="695996"/>
            <a:ext cx="8911687" cy="1280890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  <a:latin typeface="Times New Roman"/>
                <a:cs typeface="Times New Roman"/>
              </a:rPr>
              <a:t>Problem Statement: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1977-57C3-47A9-84ED-28E04E766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44" y="1486619"/>
            <a:ext cx="8728495" cy="5373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 </a:t>
            </a:r>
            <a:r>
              <a:rPr lang="en-US" sz="2300" dirty="0">
                <a:ea typeface="+mn-lt"/>
                <a:cs typeface="+mn-lt"/>
              </a:rPr>
              <a:t>During this COVID-19 pandemic lockdown, people have taken social networks to express their feelings and find a way to calm themselves down. People used twitter to share there feeling by tweets and #hashtags.  So the problem is aimed </a:t>
            </a:r>
            <a:r>
              <a:rPr lang="en-US" sz="2300">
                <a:ea typeface="+mn-lt"/>
                <a:cs typeface="+mn-lt"/>
              </a:rPr>
              <a:t>to check the sentiments of people by looking at there tweets </a:t>
            </a:r>
            <a:r>
              <a:rPr lang="en-US" sz="2300" dirty="0">
                <a:ea typeface="+mn-lt"/>
                <a:cs typeface="+mn-lt"/>
              </a:rPr>
              <a:t>and #hashtags and classify them into 3 categories NEGATIVE, POSITIVE and NEUTRAL. If the tweet is optimistic it is classified </a:t>
            </a:r>
            <a:r>
              <a:rPr lang="en-US" sz="2300">
                <a:ea typeface="+mn-lt"/>
                <a:cs typeface="+mn-lt"/>
              </a:rPr>
              <a:t>as POSITIVE or if the tweet is pessimistic it is classified as NEGATIVE or if it is neither of them it is classified as NEUTRAL. The tweets are classified into 3 categories according to the words in the tweet and by looking at there #hashtags.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65E0-66E3-46E6-BB5B-219F65F4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36" y="695995"/>
            <a:ext cx="8911687" cy="128089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  <a:latin typeface="Times New Roman"/>
                <a:cs typeface="Times New Roman"/>
              </a:rPr>
              <a:t>Solution Approach:</a:t>
            </a:r>
            <a:endParaRPr lang="en-US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DF31-8D6B-4DD0-8B30-523020C4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90" y="1486618"/>
            <a:ext cx="8915400" cy="4870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</a:t>
            </a:r>
            <a:r>
              <a:rPr lang="en-US" sz="2400" dirty="0">
                <a:ea typeface="+mn-lt"/>
                <a:cs typeface="+mn-lt"/>
              </a:rPr>
              <a:t> We analyze the sentiments regarding coronavirus disease (COVID-19), so analyze the sentiments of different people’s opinion for this disease. For this purpose, we sued twitter </a:t>
            </a:r>
            <a:r>
              <a:rPr lang="en-US" sz="2400">
                <a:ea typeface="+mn-lt"/>
                <a:cs typeface="+mn-lt"/>
              </a:rPr>
              <a:t>API for collecting related </a:t>
            </a:r>
            <a:r>
              <a:rPr lang="en-US" sz="2400" dirty="0">
                <a:ea typeface="+mn-lt"/>
                <a:cs typeface="+mn-lt"/>
              </a:rPr>
              <a:t>tweets to the coronavirus, then positive, negative and neutral emotion analyzed by using machine learning approaches and tools. In addition, for pre-processing of fetched tweets NLTK library is used and Textblob dataset for analyzing tweets is used, after that show the interesting results in positive, negative, neutral sentiments through different visualizations. 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8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0CDA-63BE-4125-BF17-891FDA98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82" y="638488"/>
            <a:ext cx="8911687" cy="1280890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rgbClr val="0070C0"/>
                </a:solidFill>
                <a:latin typeface="Times New Roman"/>
                <a:cs typeface="Times New Roman"/>
              </a:rPr>
              <a:t>Block Diagram: </a:t>
            </a:r>
            <a:endParaRPr lang="en-US" sz="3300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D06CD7-2562-41EB-A0E7-CBCB7D11B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226" y="1285335"/>
            <a:ext cx="5507454" cy="5387887"/>
          </a:xfrm>
        </p:spPr>
      </p:pic>
    </p:spTree>
    <p:extLst>
      <p:ext uri="{BB962C8B-B14F-4D97-AF65-F5344CB8AC3E}">
        <p14:creationId xmlns:p14="http://schemas.microsoft.com/office/powerpoint/2010/main" val="171664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B44E-63A9-4C07-AA2C-CFE5D301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2" y="623977"/>
            <a:ext cx="8596668" cy="1320800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  <a:latin typeface="Times New Roman"/>
                <a:cs typeface="Times New Roman"/>
              </a:rPr>
              <a:t>Requirements</a:t>
            </a:r>
            <a:r>
              <a:rPr lang="en-US">
                <a:solidFill>
                  <a:srgbClr val="0070C0"/>
                </a:solidFill>
                <a:latin typeface="Times New Roman"/>
                <a:cs typeface="Times New Roman"/>
              </a:rPr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4135-8827-4A8E-974E-306549DF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277" y="1628627"/>
            <a:ext cx="9359883" cy="4858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Project Requirements      Software Requirements      Technical Requirements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        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 algn="just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2652-E751-49B5-A574-7489A3535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75706" y="1944929"/>
            <a:ext cx="4184034" cy="50022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just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5557EFF-BE5F-4958-9A24-5C24E369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2044839"/>
            <a:ext cx="1736785" cy="1172435"/>
          </a:xfrm>
          <a:prstGeom prst="rect">
            <a:avLst/>
          </a:prstGeom>
        </p:spPr>
      </p:pic>
      <p:pic>
        <p:nvPicPr>
          <p:cNvPr id="6" name="Picture 6" descr="A picture containing game, basketball&#10;&#10;Description automatically generated">
            <a:extLst>
              <a:ext uri="{FF2B5EF4-FFF2-40B4-BE49-F238E27FC236}">
                <a16:creationId xmlns:a16="http://schemas.microsoft.com/office/drawing/2014/main" id="{F0E09340-1534-472F-BDB6-D3D9F93B6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3" y="3800381"/>
            <a:ext cx="1808672" cy="1413843"/>
          </a:xfrm>
          <a:prstGeom prst="rect">
            <a:avLst/>
          </a:prstGeom>
        </p:spPr>
      </p:pic>
      <p:pic>
        <p:nvPicPr>
          <p:cNvPr id="7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58F8EA-9613-4E43-A1A9-52D1CDB8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211" y="2170464"/>
            <a:ext cx="1305464" cy="1625674"/>
          </a:xfrm>
          <a:prstGeom prst="rect">
            <a:avLst/>
          </a:prstGeom>
        </p:spPr>
      </p:pic>
      <p:pic>
        <p:nvPicPr>
          <p:cNvPr id="8" name="Picture 8" descr="A picture containing holding, device&#10;&#10;Description automatically generated">
            <a:extLst>
              <a:ext uri="{FF2B5EF4-FFF2-40B4-BE49-F238E27FC236}">
                <a16:creationId xmlns:a16="http://schemas.microsoft.com/office/drawing/2014/main" id="{E56553E5-0420-414E-BD0D-DB2F09171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456" y="4277175"/>
            <a:ext cx="1560484" cy="1308520"/>
          </a:xfrm>
          <a:prstGeom prst="rect">
            <a:avLst/>
          </a:prstGeom>
        </p:spPr>
      </p:pic>
      <p:pic>
        <p:nvPicPr>
          <p:cNvPr id="9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AD17428-B70B-43AE-84A3-0D90C7534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5148" y="2258684"/>
            <a:ext cx="1694911" cy="1161690"/>
          </a:xfrm>
          <a:prstGeom prst="rect">
            <a:avLst/>
          </a:prstGeom>
        </p:spPr>
      </p:pic>
      <p:pic>
        <p:nvPicPr>
          <p:cNvPr id="10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CE7BE-D430-48CA-8126-9A4E9B7FF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6047" y="4054774"/>
            <a:ext cx="1413114" cy="14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9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AC36-EA7D-4AC2-8962-A9026029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59" y="897147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/>
                <a:cs typeface="Times New Roman"/>
              </a:rPr>
              <a:t>Dashboard </a:t>
            </a:r>
            <a:r>
              <a:rPr lang="en-US" b="1">
                <a:solidFill>
                  <a:srgbClr val="0070C0"/>
                </a:solidFill>
                <a:latin typeface="Times New Roman"/>
                <a:ea typeface="+mj-lt"/>
                <a:cs typeface="+mj-lt"/>
              </a:rPr>
              <a:t>visualization:</a:t>
            </a:r>
            <a:endParaRPr lang="en-US" b="1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6810E1B-9EE7-4BF8-8B74-572570C8B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18" y="1944928"/>
            <a:ext cx="5205888" cy="3219415"/>
          </a:xfrm>
        </p:spPr>
      </p:pic>
      <p:pic>
        <p:nvPicPr>
          <p:cNvPr id="5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C5696A-2B3B-4CF7-84A1-9893031C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37" y="1938705"/>
            <a:ext cx="5287993" cy="32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2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80B2-AC06-41AF-AD24-6003481D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DFE1-139E-4F26-8060-0BDA32F55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83" y="406551"/>
            <a:ext cx="8596668" cy="5692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sz="2600" b="1">
                <a:ea typeface="+mn-lt"/>
                <a:cs typeface="+mn-lt"/>
              </a:rPr>
              <a:t>ADVANTAGES :</a:t>
            </a:r>
            <a:r>
              <a:rPr lang="en-US" sz="2600" b="1" dirty="0">
                <a:ea typeface="+mn-lt"/>
                <a:cs typeface="+mn-lt"/>
              </a:rPr>
              <a:t> </a:t>
            </a:r>
            <a:endParaRPr lang="en-US" sz="2600"/>
          </a:p>
          <a:p>
            <a:pPr>
              <a:buAutoNum type="arabicPeriod"/>
            </a:pPr>
            <a:r>
              <a:rPr lang="en-US" sz="2200">
                <a:ea typeface="+mn-lt"/>
                <a:cs typeface="+mn-lt"/>
              </a:rPr>
              <a:t>Helps to make awareness among the public Gives the sentiment values</a:t>
            </a:r>
            <a:endParaRPr lang="en-US" sz="2200"/>
          </a:p>
          <a:p>
            <a:pPr>
              <a:buAutoNum type="arabicPeriod"/>
            </a:pPr>
            <a:r>
              <a:rPr lang="en-US" sz="2200">
                <a:ea typeface="+mn-lt"/>
                <a:cs typeface="+mn-lt"/>
              </a:rPr>
              <a:t>Simple to handle</a:t>
            </a:r>
            <a:endParaRPr lang="en-US" sz="2200"/>
          </a:p>
          <a:p>
            <a:pPr>
              <a:buAutoNum type="arabicPeriod"/>
            </a:pPr>
            <a:r>
              <a:rPr lang="en-US" sz="2200">
                <a:ea typeface="+mn-lt"/>
                <a:cs typeface="+mn-lt"/>
              </a:rPr>
              <a:t>Simple to get any statistical data </a:t>
            </a:r>
            <a:endParaRPr lang="en-US" sz="2200"/>
          </a:p>
          <a:p>
            <a:pPr>
              <a:buAutoNum type="arabicPeriod"/>
            </a:pPr>
            <a:r>
              <a:rPr lang="en-US" sz="2200">
                <a:ea typeface="+mn-lt"/>
                <a:cs typeface="+mn-lt"/>
              </a:rPr>
              <a:t>Easy for Government to analysis the people view over their policies.</a:t>
            </a:r>
          </a:p>
          <a:p>
            <a:pPr marL="0" indent="0">
              <a:buNone/>
            </a:pPr>
            <a:endParaRPr lang="pt-PT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2600" b="1">
                <a:ea typeface="+mn-lt"/>
                <a:cs typeface="+mn-lt"/>
              </a:rPr>
              <a:t>DISADVANTAGES: </a:t>
            </a:r>
            <a:endParaRPr lang="pt-PT" sz="2600" b="1"/>
          </a:p>
          <a:p>
            <a:pPr>
              <a:buAutoNum type="arabicPeriod"/>
            </a:pPr>
            <a:r>
              <a:rPr lang="en-US" sz="2200">
                <a:ea typeface="+mn-lt"/>
                <a:cs typeface="+mn-lt"/>
              </a:rPr>
              <a:t>Some times the dashboard lost s its connection due to the server problem. </a:t>
            </a:r>
            <a:endParaRPr lang="pt-PT" sz="2200" b="1"/>
          </a:p>
          <a:p>
            <a:pPr>
              <a:buAutoNum type="arabicPeriod"/>
            </a:pPr>
            <a:r>
              <a:rPr lang="en-US" sz="2200"/>
              <a:t>We need to keep reviews current and up to date.  </a:t>
            </a:r>
            <a:endParaRPr lang="en-US" sz="2200" dirty="0"/>
          </a:p>
          <a:p>
            <a:pPr>
              <a:buAutoNum type="arabicPeriod"/>
            </a:pPr>
            <a:endParaRPr lang="pt-PT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9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8AED-668E-45F3-B67D-EE012F94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17207-8783-4A4C-A5DE-2D6C4371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2002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9600" b="1">
                <a:solidFill>
                  <a:srgbClr val="04A2DB"/>
                </a:solidFill>
                <a:latin typeface="Times New Roman"/>
                <a:cs typeface="Times New Roman"/>
              </a:rPr>
              <a:t>Thank You</a:t>
            </a:r>
          </a:p>
        </p:txBody>
      </p:sp>
      <p:pic>
        <p:nvPicPr>
          <p:cNvPr id="4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EE651505-5475-4691-8E2D-A66A4D0C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49" y="46151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86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IBM HACK CHALLENGE 2020 </vt:lpstr>
      <vt:lpstr>Problem Statement: </vt:lpstr>
      <vt:lpstr>Solution Approach:</vt:lpstr>
      <vt:lpstr>Block Diagram: </vt:lpstr>
      <vt:lpstr>Requirements:</vt:lpstr>
      <vt:lpstr>Dashboard visualization:</vt:lpstr>
      <vt:lpstr>.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1005</cp:revision>
  <dcterms:created xsi:type="dcterms:W3CDTF">2020-07-15T07:29:43Z</dcterms:created>
  <dcterms:modified xsi:type="dcterms:W3CDTF">2020-07-15T11:44:00Z</dcterms:modified>
</cp:coreProperties>
</file>