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38DC-5017-4753-B4E2-CA0E8417E1FC}"/>
              </a:ext>
            </a:extLst>
          </p:cNvPr>
          <p:cNvSpPr>
            <a:spLocks noGrp="1"/>
          </p:cNvSpPr>
          <p:nvPr>
            <p:ph type="ctrTitle"/>
          </p:nvPr>
        </p:nvSpPr>
        <p:spPr/>
        <p:txBody>
          <a:bodyPr/>
          <a:lstStyle/>
          <a:p>
            <a:r>
              <a:rPr lang="en-US" sz="3200" b="1" dirty="0">
                <a:latin typeface="Arial" panose="020B0604020202020204" pitchFamily="34" charset="0"/>
                <a:cs typeface="Arial" panose="020B0604020202020204" pitchFamily="34" charset="0"/>
              </a:rPr>
              <a:t>AI Recruiter –Shortlist a Suitable Candidate for Specific Job Role</a:t>
            </a:r>
            <a:endParaRPr lang="en-IN" sz="32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D85A22E-942D-48AE-A4A8-B989832F572D}"/>
              </a:ext>
            </a:extLst>
          </p:cNvPr>
          <p:cNvSpPr txBox="1"/>
          <p:nvPr/>
        </p:nvSpPr>
        <p:spPr>
          <a:xfrm>
            <a:off x="7776922" y="3799643"/>
            <a:ext cx="173114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By vaishnavi</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52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B03-D244-4A5D-899E-3200352719D1}"/>
              </a:ext>
            </a:extLst>
          </p:cNvPr>
          <p:cNvSpPr>
            <a:spLocks noGrp="1"/>
          </p:cNvSpPr>
          <p:nvPr>
            <p:ph type="title"/>
          </p:nvPr>
        </p:nvSpPr>
        <p:spPr/>
        <p:txBody>
          <a:bodyPr>
            <a:normAutofit/>
          </a:bodyPr>
          <a:lstStyle/>
          <a:p>
            <a:pPr algn="l"/>
            <a:r>
              <a:rPr lang="en-US" sz="2400" u="sng" dirty="0">
                <a:latin typeface="Arial" panose="020B0604020202020204" pitchFamily="34" charset="0"/>
                <a:cs typeface="Arial" panose="020B0604020202020204" pitchFamily="34" charset="0"/>
              </a:rPr>
              <a:t>INTRODUCTION</a:t>
            </a:r>
            <a:endParaRPr lang="en-IN" sz="24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6690A6F-F5CE-4205-9AEC-8154A5739E9E}"/>
              </a:ext>
            </a:extLst>
          </p:cNvPr>
          <p:cNvSpPr>
            <a:spLocks noGrp="1"/>
          </p:cNvSpPr>
          <p:nvPr>
            <p:ph idx="1"/>
          </p:nvPr>
        </p:nvSpPr>
        <p:spPr/>
        <p:txBody>
          <a:bodyPr>
            <a:normAutofit fontScale="40000" lnSpcReduction="20000"/>
          </a:bodyPr>
          <a:lstStyle/>
          <a:p>
            <a:pPr>
              <a:lnSpc>
                <a:spcPct val="170000"/>
              </a:lnSpc>
            </a:pPr>
            <a:r>
              <a:rPr lang="en-US" sz="3400" dirty="0">
                <a:latin typeface="Arial" panose="020B0604020202020204" pitchFamily="34" charset="0"/>
                <a:cs typeface="Arial" panose="020B0604020202020204" pitchFamily="34" charset="0"/>
              </a:rPr>
              <a:t>“Accelerating artificial intelligence(AI) capabilities will enable automation of some task that have long required human labor. These transformation will open up new opportunities for individuals, the economy, and society, but they have the potential to disrupt the current livelihoods of millions of Americans”</a:t>
            </a:r>
          </a:p>
          <a:p>
            <a:pPr marL="0" indent="0">
              <a:buNone/>
            </a:pPr>
            <a:r>
              <a:rPr lang="en-US" sz="3400" dirty="0">
                <a:latin typeface="Arial" panose="020B0604020202020204" pitchFamily="34" charset="0"/>
                <a:cs typeface="Arial" panose="020B0604020202020204" pitchFamily="34" charset="0"/>
              </a:rPr>
              <a:t>                                                                                           </a:t>
            </a:r>
          </a:p>
          <a:p>
            <a:pPr>
              <a:lnSpc>
                <a:spcPct val="170000"/>
              </a:lnSpc>
            </a:pPr>
            <a:r>
              <a:rPr lang="en-US" sz="3400" dirty="0">
                <a:latin typeface="Arial" panose="020B0604020202020204" pitchFamily="34" charset="0"/>
                <a:cs typeface="Arial" panose="020B0604020202020204" pitchFamily="34" charset="0"/>
              </a:rPr>
              <a:t>In large Organizations there will be  huge no of job application. Conducting interviews for each and everyone is difficult task  for humans.</a:t>
            </a:r>
          </a:p>
          <a:p>
            <a:pPr>
              <a:lnSpc>
                <a:spcPct val="170000"/>
              </a:lnSpc>
            </a:pPr>
            <a:r>
              <a:rPr lang="en-US" sz="3400" dirty="0">
                <a:latin typeface="Arial" panose="020B0604020202020204" pitchFamily="34" charset="0"/>
                <a:cs typeface="Arial" panose="020B0604020202020204" pitchFamily="34" charset="0"/>
              </a:rPr>
              <a:t>So Idea is to Build a AI  model for shortlist the candidates.</a:t>
            </a:r>
          </a:p>
          <a:p>
            <a:pPr>
              <a:lnSpc>
                <a:spcPct val="170000"/>
              </a:lnSpc>
            </a:pPr>
            <a:r>
              <a:rPr lang="en-US" sz="3400" dirty="0">
                <a:latin typeface="Arial" panose="020B0604020202020204" pitchFamily="34" charset="0"/>
                <a:cs typeface="Arial" panose="020B0604020202020204" pitchFamily="34" charset="0"/>
              </a:rPr>
              <a:t>This will be helpful for HR to find a right candidate for specific position.</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896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wipe(down)">
                                      <p:cBhvr>
                                        <p:cTn id="57" dur="580">
                                          <p:stCondLst>
                                            <p:cond delay="0"/>
                                          </p:stCondLst>
                                        </p:cTn>
                                        <p:tgtEl>
                                          <p:spTgt spid="3">
                                            <p:txEl>
                                              <p:pRg st="2" end="2"/>
                                            </p:txEl>
                                          </p:spTgt>
                                        </p:tgtEl>
                                      </p:cBhvr>
                                    </p:animEffect>
                                    <p:anim calcmode="lin" valueType="num">
                                      <p:cBhvr>
                                        <p:cTn id="5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2" end="2"/>
                                            </p:txEl>
                                          </p:spTgt>
                                        </p:tgtEl>
                                      </p:cBhvr>
                                      <p:to x="100000" y="60000"/>
                                    </p:animScale>
                                    <p:animScale>
                                      <p:cBhvr>
                                        <p:cTn id="64" dur="166" decel="50000">
                                          <p:stCondLst>
                                            <p:cond delay="676"/>
                                          </p:stCondLst>
                                        </p:cTn>
                                        <p:tgtEl>
                                          <p:spTgt spid="3">
                                            <p:txEl>
                                              <p:pRg st="2" end="2"/>
                                            </p:txEl>
                                          </p:spTgt>
                                        </p:tgtEl>
                                      </p:cBhvr>
                                      <p:to x="100000" y="100000"/>
                                    </p:animScale>
                                    <p:animScale>
                                      <p:cBhvr>
                                        <p:cTn id="65" dur="26">
                                          <p:stCondLst>
                                            <p:cond delay="1312"/>
                                          </p:stCondLst>
                                        </p:cTn>
                                        <p:tgtEl>
                                          <p:spTgt spid="3">
                                            <p:txEl>
                                              <p:pRg st="2" end="2"/>
                                            </p:txEl>
                                          </p:spTgt>
                                        </p:tgtEl>
                                      </p:cBhvr>
                                      <p:to x="100000" y="80000"/>
                                    </p:animScale>
                                    <p:animScale>
                                      <p:cBhvr>
                                        <p:cTn id="66" dur="166" decel="50000">
                                          <p:stCondLst>
                                            <p:cond delay="1338"/>
                                          </p:stCondLst>
                                        </p:cTn>
                                        <p:tgtEl>
                                          <p:spTgt spid="3">
                                            <p:txEl>
                                              <p:pRg st="2" end="2"/>
                                            </p:txEl>
                                          </p:spTgt>
                                        </p:tgtEl>
                                      </p:cBhvr>
                                      <p:to x="100000" y="100000"/>
                                    </p:animScale>
                                    <p:animScale>
                                      <p:cBhvr>
                                        <p:cTn id="67" dur="26">
                                          <p:stCondLst>
                                            <p:cond delay="1642"/>
                                          </p:stCondLst>
                                        </p:cTn>
                                        <p:tgtEl>
                                          <p:spTgt spid="3">
                                            <p:txEl>
                                              <p:pRg st="2" end="2"/>
                                            </p:txEl>
                                          </p:spTgt>
                                        </p:tgtEl>
                                      </p:cBhvr>
                                      <p:to x="100000" y="90000"/>
                                    </p:animScale>
                                    <p:animScale>
                                      <p:cBhvr>
                                        <p:cTn id="68" dur="166" decel="50000">
                                          <p:stCondLst>
                                            <p:cond delay="1668"/>
                                          </p:stCondLst>
                                        </p:cTn>
                                        <p:tgtEl>
                                          <p:spTgt spid="3">
                                            <p:txEl>
                                              <p:pRg st="2" end="2"/>
                                            </p:txEl>
                                          </p:spTgt>
                                        </p:tgtEl>
                                      </p:cBhvr>
                                      <p:to x="100000" y="100000"/>
                                    </p:animScale>
                                    <p:animScale>
                                      <p:cBhvr>
                                        <p:cTn id="69" dur="26">
                                          <p:stCondLst>
                                            <p:cond delay="1808"/>
                                          </p:stCondLst>
                                        </p:cTn>
                                        <p:tgtEl>
                                          <p:spTgt spid="3">
                                            <p:txEl>
                                              <p:pRg st="2" end="2"/>
                                            </p:txEl>
                                          </p:spTgt>
                                        </p:tgtEl>
                                      </p:cBhvr>
                                      <p:to x="100000" y="95000"/>
                                    </p:animScale>
                                    <p:animScale>
                                      <p:cBhvr>
                                        <p:cTn id="70" dur="166" decel="50000">
                                          <p:stCondLst>
                                            <p:cond delay="1834"/>
                                          </p:stCondLst>
                                        </p:cTn>
                                        <p:tgtEl>
                                          <p:spTgt spid="3">
                                            <p:txEl>
                                              <p:pRg st="2" end="2"/>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wipe(down)">
                                      <p:cBhvr>
                                        <p:cTn id="73" dur="580">
                                          <p:stCondLst>
                                            <p:cond delay="0"/>
                                          </p:stCondLst>
                                        </p:cTn>
                                        <p:tgtEl>
                                          <p:spTgt spid="3">
                                            <p:txEl>
                                              <p:pRg st="3" end="3"/>
                                            </p:txEl>
                                          </p:spTgt>
                                        </p:tgtEl>
                                      </p:cBhvr>
                                    </p:animEffect>
                                    <p:anim calcmode="lin" valueType="num">
                                      <p:cBhvr>
                                        <p:cTn id="7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3" end="3"/>
                                            </p:txEl>
                                          </p:spTgt>
                                        </p:tgtEl>
                                      </p:cBhvr>
                                      <p:to x="100000" y="60000"/>
                                    </p:animScale>
                                    <p:animScale>
                                      <p:cBhvr>
                                        <p:cTn id="80" dur="166" decel="50000">
                                          <p:stCondLst>
                                            <p:cond delay="676"/>
                                          </p:stCondLst>
                                        </p:cTn>
                                        <p:tgtEl>
                                          <p:spTgt spid="3">
                                            <p:txEl>
                                              <p:pRg st="3" end="3"/>
                                            </p:txEl>
                                          </p:spTgt>
                                        </p:tgtEl>
                                      </p:cBhvr>
                                      <p:to x="100000" y="100000"/>
                                    </p:animScale>
                                    <p:animScale>
                                      <p:cBhvr>
                                        <p:cTn id="81" dur="26">
                                          <p:stCondLst>
                                            <p:cond delay="1312"/>
                                          </p:stCondLst>
                                        </p:cTn>
                                        <p:tgtEl>
                                          <p:spTgt spid="3">
                                            <p:txEl>
                                              <p:pRg st="3" end="3"/>
                                            </p:txEl>
                                          </p:spTgt>
                                        </p:tgtEl>
                                      </p:cBhvr>
                                      <p:to x="100000" y="80000"/>
                                    </p:animScale>
                                    <p:animScale>
                                      <p:cBhvr>
                                        <p:cTn id="82" dur="166" decel="50000">
                                          <p:stCondLst>
                                            <p:cond delay="1338"/>
                                          </p:stCondLst>
                                        </p:cTn>
                                        <p:tgtEl>
                                          <p:spTgt spid="3">
                                            <p:txEl>
                                              <p:pRg st="3" end="3"/>
                                            </p:txEl>
                                          </p:spTgt>
                                        </p:tgtEl>
                                      </p:cBhvr>
                                      <p:to x="100000" y="100000"/>
                                    </p:animScale>
                                    <p:animScale>
                                      <p:cBhvr>
                                        <p:cTn id="83" dur="26">
                                          <p:stCondLst>
                                            <p:cond delay="1642"/>
                                          </p:stCondLst>
                                        </p:cTn>
                                        <p:tgtEl>
                                          <p:spTgt spid="3">
                                            <p:txEl>
                                              <p:pRg st="3" end="3"/>
                                            </p:txEl>
                                          </p:spTgt>
                                        </p:tgtEl>
                                      </p:cBhvr>
                                      <p:to x="100000" y="90000"/>
                                    </p:animScale>
                                    <p:animScale>
                                      <p:cBhvr>
                                        <p:cTn id="84" dur="166" decel="50000">
                                          <p:stCondLst>
                                            <p:cond delay="1668"/>
                                          </p:stCondLst>
                                        </p:cTn>
                                        <p:tgtEl>
                                          <p:spTgt spid="3">
                                            <p:txEl>
                                              <p:pRg st="3" end="3"/>
                                            </p:txEl>
                                          </p:spTgt>
                                        </p:tgtEl>
                                      </p:cBhvr>
                                      <p:to x="100000" y="100000"/>
                                    </p:animScale>
                                    <p:animScale>
                                      <p:cBhvr>
                                        <p:cTn id="85" dur="26">
                                          <p:stCondLst>
                                            <p:cond delay="1808"/>
                                          </p:stCondLst>
                                        </p:cTn>
                                        <p:tgtEl>
                                          <p:spTgt spid="3">
                                            <p:txEl>
                                              <p:pRg st="3" end="3"/>
                                            </p:txEl>
                                          </p:spTgt>
                                        </p:tgtEl>
                                      </p:cBhvr>
                                      <p:to x="100000" y="95000"/>
                                    </p:animScale>
                                    <p:animScale>
                                      <p:cBhvr>
                                        <p:cTn id="86" dur="166" decel="50000">
                                          <p:stCondLst>
                                            <p:cond delay="1834"/>
                                          </p:stCondLst>
                                        </p:cTn>
                                        <p:tgtEl>
                                          <p:spTgt spid="3">
                                            <p:txEl>
                                              <p:pRg st="3" end="3"/>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wipe(down)">
                                      <p:cBhvr>
                                        <p:cTn id="89" dur="580">
                                          <p:stCondLst>
                                            <p:cond delay="0"/>
                                          </p:stCondLst>
                                        </p:cTn>
                                        <p:tgtEl>
                                          <p:spTgt spid="3">
                                            <p:txEl>
                                              <p:pRg st="4" end="4"/>
                                            </p:txEl>
                                          </p:spTgt>
                                        </p:tgtEl>
                                      </p:cBhvr>
                                    </p:animEffect>
                                    <p:anim calcmode="lin" valueType="num">
                                      <p:cBhvr>
                                        <p:cTn id="9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4" end="4"/>
                                            </p:txEl>
                                          </p:spTgt>
                                        </p:tgtEl>
                                      </p:cBhvr>
                                      <p:to x="100000" y="60000"/>
                                    </p:animScale>
                                    <p:animScale>
                                      <p:cBhvr>
                                        <p:cTn id="96" dur="166" decel="50000">
                                          <p:stCondLst>
                                            <p:cond delay="676"/>
                                          </p:stCondLst>
                                        </p:cTn>
                                        <p:tgtEl>
                                          <p:spTgt spid="3">
                                            <p:txEl>
                                              <p:pRg st="4" end="4"/>
                                            </p:txEl>
                                          </p:spTgt>
                                        </p:tgtEl>
                                      </p:cBhvr>
                                      <p:to x="100000" y="100000"/>
                                    </p:animScale>
                                    <p:animScale>
                                      <p:cBhvr>
                                        <p:cTn id="97" dur="26">
                                          <p:stCondLst>
                                            <p:cond delay="1312"/>
                                          </p:stCondLst>
                                        </p:cTn>
                                        <p:tgtEl>
                                          <p:spTgt spid="3">
                                            <p:txEl>
                                              <p:pRg st="4" end="4"/>
                                            </p:txEl>
                                          </p:spTgt>
                                        </p:tgtEl>
                                      </p:cBhvr>
                                      <p:to x="100000" y="80000"/>
                                    </p:animScale>
                                    <p:animScale>
                                      <p:cBhvr>
                                        <p:cTn id="98" dur="166" decel="50000">
                                          <p:stCondLst>
                                            <p:cond delay="1338"/>
                                          </p:stCondLst>
                                        </p:cTn>
                                        <p:tgtEl>
                                          <p:spTgt spid="3">
                                            <p:txEl>
                                              <p:pRg st="4" end="4"/>
                                            </p:txEl>
                                          </p:spTgt>
                                        </p:tgtEl>
                                      </p:cBhvr>
                                      <p:to x="100000" y="100000"/>
                                    </p:animScale>
                                    <p:animScale>
                                      <p:cBhvr>
                                        <p:cTn id="99" dur="26">
                                          <p:stCondLst>
                                            <p:cond delay="1642"/>
                                          </p:stCondLst>
                                        </p:cTn>
                                        <p:tgtEl>
                                          <p:spTgt spid="3">
                                            <p:txEl>
                                              <p:pRg st="4" end="4"/>
                                            </p:txEl>
                                          </p:spTgt>
                                        </p:tgtEl>
                                      </p:cBhvr>
                                      <p:to x="100000" y="90000"/>
                                    </p:animScale>
                                    <p:animScale>
                                      <p:cBhvr>
                                        <p:cTn id="100" dur="166" decel="50000">
                                          <p:stCondLst>
                                            <p:cond delay="1668"/>
                                          </p:stCondLst>
                                        </p:cTn>
                                        <p:tgtEl>
                                          <p:spTgt spid="3">
                                            <p:txEl>
                                              <p:pRg st="4" end="4"/>
                                            </p:txEl>
                                          </p:spTgt>
                                        </p:tgtEl>
                                      </p:cBhvr>
                                      <p:to x="100000" y="100000"/>
                                    </p:animScale>
                                    <p:animScale>
                                      <p:cBhvr>
                                        <p:cTn id="101" dur="26">
                                          <p:stCondLst>
                                            <p:cond delay="1808"/>
                                          </p:stCondLst>
                                        </p:cTn>
                                        <p:tgtEl>
                                          <p:spTgt spid="3">
                                            <p:txEl>
                                              <p:pRg st="4" end="4"/>
                                            </p:txEl>
                                          </p:spTgt>
                                        </p:tgtEl>
                                      </p:cBhvr>
                                      <p:to x="100000" y="95000"/>
                                    </p:animScale>
                                    <p:animScale>
                                      <p:cBhvr>
                                        <p:cTn id="10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DEAD-6392-4B2E-8BCE-779F988D422C}"/>
              </a:ext>
            </a:extLst>
          </p:cNvPr>
          <p:cNvSpPr>
            <a:spLocks noGrp="1"/>
          </p:cNvSpPr>
          <p:nvPr>
            <p:ph type="title"/>
          </p:nvPr>
        </p:nvSpPr>
        <p:spPr>
          <a:xfrm>
            <a:off x="1295401" y="982132"/>
            <a:ext cx="9601196" cy="1303867"/>
          </a:xfrm>
        </p:spPr>
        <p:txBody>
          <a:bodyPr>
            <a:normAutofit/>
          </a:bodyPr>
          <a:lstStyle/>
          <a:p>
            <a:pPr algn="l"/>
            <a:r>
              <a:rPr lang="en-US" sz="2400" u="sng" dirty="0">
                <a:latin typeface="Arial" panose="020B0604020202020204" pitchFamily="34" charset="0"/>
                <a:cs typeface="Arial" panose="020B0604020202020204" pitchFamily="34" charset="0"/>
              </a:rPr>
              <a:t>AI Recruitment Use</a:t>
            </a:r>
            <a:endParaRPr lang="en-IN" sz="24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5AE5EA-A7F1-47A3-9868-82C2D82F7271}"/>
              </a:ext>
            </a:extLst>
          </p:cNvPr>
          <p:cNvSpPr>
            <a:spLocks noGrp="1"/>
          </p:cNvSpPr>
          <p:nvPr>
            <p:ph idx="1"/>
          </p:nvPr>
        </p:nvSpPr>
        <p:spPr/>
        <p:txBody>
          <a:bodyPr>
            <a:noAutofit/>
          </a:bodyPr>
          <a:lstStyle/>
          <a:p>
            <a:pPr>
              <a:lnSpc>
                <a:spcPct val="150000"/>
              </a:lnSpc>
            </a:pPr>
            <a:r>
              <a:rPr lang="en-US" sz="1400" dirty="0">
                <a:latin typeface="Arial" panose="020B0604020202020204" pitchFamily="34" charset="0"/>
                <a:cs typeface="Arial" panose="020B0604020202020204" pitchFamily="34" charset="0"/>
              </a:rPr>
              <a:t>It is expected majority of ad buying and placement in the U.S will be automated.</a:t>
            </a:r>
          </a:p>
          <a:p>
            <a:pPr>
              <a:lnSpc>
                <a:spcPct val="150000"/>
              </a:lnSpc>
            </a:pPr>
            <a:r>
              <a:rPr lang="en-US" sz="1400" dirty="0">
                <a:latin typeface="Arial" panose="020B0604020202020204" pitchFamily="34" charset="0"/>
                <a:cs typeface="Arial" panose="020B0604020202020204" pitchFamily="34" charset="0"/>
              </a:rPr>
              <a:t>Some parameters by which potential employees are judged include skill test, technical knowledge test etc.</a:t>
            </a:r>
          </a:p>
          <a:p>
            <a:pPr>
              <a:lnSpc>
                <a:spcPct val="150000"/>
              </a:lnSpc>
            </a:pPr>
            <a:r>
              <a:rPr lang="en-US" sz="1400" dirty="0">
                <a:latin typeface="Arial" panose="020B0604020202020204" pitchFamily="34" charset="0"/>
                <a:cs typeface="Arial" panose="020B0604020202020204" pitchFamily="34" charset="0"/>
              </a:rPr>
              <a:t>Bots can be trained to assess their personality as well.</a:t>
            </a:r>
          </a:p>
          <a:p>
            <a:pPr>
              <a:lnSpc>
                <a:spcPct val="150000"/>
              </a:lnSpc>
            </a:pPr>
            <a:r>
              <a:rPr lang="en-US" sz="1400" dirty="0">
                <a:latin typeface="Arial" panose="020B0604020202020204" pitchFamily="34" charset="0"/>
                <a:cs typeface="Arial" panose="020B0604020202020204" pitchFamily="34" charset="0"/>
              </a:rPr>
              <a:t>Xiobin is a example for this, Candidate can take the assessment prior to the interview. This can help employees weed out candidates that do not match their expectation.</a:t>
            </a:r>
          </a:p>
          <a:p>
            <a:pPr>
              <a:lnSpc>
                <a:spcPct val="150000"/>
              </a:lnSpc>
            </a:pPr>
            <a:r>
              <a:rPr lang="en-US" sz="1400" dirty="0">
                <a:latin typeface="Arial" panose="020B0604020202020204" pitchFamily="34" charset="0"/>
                <a:cs typeface="Arial" panose="020B0604020202020204" pitchFamily="34" charset="0"/>
              </a:rPr>
              <a:t>A survey by CareerBuilder found </a:t>
            </a:r>
            <a:r>
              <a:rPr lang="en-US" sz="1400">
                <a:latin typeface="Arial" panose="020B0604020202020204" pitchFamily="34" charset="0"/>
                <a:cs typeface="Arial" panose="020B0604020202020204" pitchFamily="34" charset="0"/>
              </a:rPr>
              <a:t>out that, 41</a:t>
            </a:r>
            <a:r>
              <a:rPr lang="en-US" sz="1400" dirty="0">
                <a:latin typeface="Arial" panose="020B0604020202020204" pitchFamily="34" charset="0"/>
                <a:cs typeface="Arial" panose="020B0604020202020204" pitchFamily="34" charset="0"/>
              </a:rPr>
              <a:t>% of  companies have lost at least $25,000 and 25% of  companies have lost  $50,000 all because of bad hire.</a:t>
            </a:r>
          </a:p>
        </p:txBody>
      </p:sp>
    </p:spTree>
    <p:extLst>
      <p:ext uri="{BB962C8B-B14F-4D97-AF65-F5344CB8AC3E}">
        <p14:creationId xmlns:p14="http://schemas.microsoft.com/office/powerpoint/2010/main" val="9435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Effect transition="in" filter="wipe(down)">
                                      <p:cBhvr>
                                        <p:cTn id="57" dur="580">
                                          <p:stCondLst>
                                            <p:cond delay="0"/>
                                          </p:stCondLst>
                                        </p:cTn>
                                        <p:tgtEl>
                                          <p:spTgt spid="3">
                                            <p:txEl>
                                              <p:pRg st="2" end="2"/>
                                            </p:txEl>
                                          </p:spTgt>
                                        </p:tgtEl>
                                      </p:cBhvr>
                                    </p:animEffect>
                                    <p:anim calcmode="lin" valueType="num">
                                      <p:cBhvr>
                                        <p:cTn id="5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2" end="2"/>
                                            </p:txEl>
                                          </p:spTgt>
                                        </p:tgtEl>
                                      </p:cBhvr>
                                      <p:to x="100000" y="60000"/>
                                    </p:animScale>
                                    <p:animScale>
                                      <p:cBhvr>
                                        <p:cTn id="64" dur="166" decel="50000">
                                          <p:stCondLst>
                                            <p:cond delay="676"/>
                                          </p:stCondLst>
                                        </p:cTn>
                                        <p:tgtEl>
                                          <p:spTgt spid="3">
                                            <p:txEl>
                                              <p:pRg st="2" end="2"/>
                                            </p:txEl>
                                          </p:spTgt>
                                        </p:tgtEl>
                                      </p:cBhvr>
                                      <p:to x="100000" y="100000"/>
                                    </p:animScale>
                                    <p:animScale>
                                      <p:cBhvr>
                                        <p:cTn id="65" dur="26">
                                          <p:stCondLst>
                                            <p:cond delay="1312"/>
                                          </p:stCondLst>
                                        </p:cTn>
                                        <p:tgtEl>
                                          <p:spTgt spid="3">
                                            <p:txEl>
                                              <p:pRg st="2" end="2"/>
                                            </p:txEl>
                                          </p:spTgt>
                                        </p:tgtEl>
                                      </p:cBhvr>
                                      <p:to x="100000" y="80000"/>
                                    </p:animScale>
                                    <p:animScale>
                                      <p:cBhvr>
                                        <p:cTn id="66" dur="166" decel="50000">
                                          <p:stCondLst>
                                            <p:cond delay="1338"/>
                                          </p:stCondLst>
                                        </p:cTn>
                                        <p:tgtEl>
                                          <p:spTgt spid="3">
                                            <p:txEl>
                                              <p:pRg st="2" end="2"/>
                                            </p:txEl>
                                          </p:spTgt>
                                        </p:tgtEl>
                                      </p:cBhvr>
                                      <p:to x="100000" y="100000"/>
                                    </p:animScale>
                                    <p:animScale>
                                      <p:cBhvr>
                                        <p:cTn id="67" dur="26">
                                          <p:stCondLst>
                                            <p:cond delay="1642"/>
                                          </p:stCondLst>
                                        </p:cTn>
                                        <p:tgtEl>
                                          <p:spTgt spid="3">
                                            <p:txEl>
                                              <p:pRg st="2" end="2"/>
                                            </p:txEl>
                                          </p:spTgt>
                                        </p:tgtEl>
                                      </p:cBhvr>
                                      <p:to x="100000" y="90000"/>
                                    </p:animScale>
                                    <p:animScale>
                                      <p:cBhvr>
                                        <p:cTn id="68" dur="166" decel="50000">
                                          <p:stCondLst>
                                            <p:cond delay="1668"/>
                                          </p:stCondLst>
                                        </p:cTn>
                                        <p:tgtEl>
                                          <p:spTgt spid="3">
                                            <p:txEl>
                                              <p:pRg st="2" end="2"/>
                                            </p:txEl>
                                          </p:spTgt>
                                        </p:tgtEl>
                                      </p:cBhvr>
                                      <p:to x="100000" y="100000"/>
                                    </p:animScale>
                                    <p:animScale>
                                      <p:cBhvr>
                                        <p:cTn id="69" dur="26">
                                          <p:stCondLst>
                                            <p:cond delay="1808"/>
                                          </p:stCondLst>
                                        </p:cTn>
                                        <p:tgtEl>
                                          <p:spTgt spid="3">
                                            <p:txEl>
                                              <p:pRg st="2" end="2"/>
                                            </p:txEl>
                                          </p:spTgt>
                                        </p:tgtEl>
                                      </p:cBhvr>
                                      <p:to x="100000" y="95000"/>
                                    </p:animScale>
                                    <p:animScale>
                                      <p:cBhvr>
                                        <p:cTn id="70" dur="166" decel="50000">
                                          <p:stCondLst>
                                            <p:cond delay="1834"/>
                                          </p:stCondLst>
                                        </p:cTn>
                                        <p:tgtEl>
                                          <p:spTgt spid="3">
                                            <p:txEl>
                                              <p:pRg st="2" end="2"/>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wipe(down)">
                                      <p:cBhvr>
                                        <p:cTn id="73" dur="580">
                                          <p:stCondLst>
                                            <p:cond delay="0"/>
                                          </p:stCondLst>
                                        </p:cTn>
                                        <p:tgtEl>
                                          <p:spTgt spid="3">
                                            <p:txEl>
                                              <p:pRg st="3" end="3"/>
                                            </p:txEl>
                                          </p:spTgt>
                                        </p:tgtEl>
                                      </p:cBhvr>
                                    </p:animEffect>
                                    <p:anim calcmode="lin" valueType="num">
                                      <p:cBhvr>
                                        <p:cTn id="7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3" end="3"/>
                                            </p:txEl>
                                          </p:spTgt>
                                        </p:tgtEl>
                                      </p:cBhvr>
                                      <p:to x="100000" y="60000"/>
                                    </p:animScale>
                                    <p:animScale>
                                      <p:cBhvr>
                                        <p:cTn id="80" dur="166" decel="50000">
                                          <p:stCondLst>
                                            <p:cond delay="676"/>
                                          </p:stCondLst>
                                        </p:cTn>
                                        <p:tgtEl>
                                          <p:spTgt spid="3">
                                            <p:txEl>
                                              <p:pRg st="3" end="3"/>
                                            </p:txEl>
                                          </p:spTgt>
                                        </p:tgtEl>
                                      </p:cBhvr>
                                      <p:to x="100000" y="100000"/>
                                    </p:animScale>
                                    <p:animScale>
                                      <p:cBhvr>
                                        <p:cTn id="81" dur="26">
                                          <p:stCondLst>
                                            <p:cond delay="1312"/>
                                          </p:stCondLst>
                                        </p:cTn>
                                        <p:tgtEl>
                                          <p:spTgt spid="3">
                                            <p:txEl>
                                              <p:pRg st="3" end="3"/>
                                            </p:txEl>
                                          </p:spTgt>
                                        </p:tgtEl>
                                      </p:cBhvr>
                                      <p:to x="100000" y="80000"/>
                                    </p:animScale>
                                    <p:animScale>
                                      <p:cBhvr>
                                        <p:cTn id="82" dur="166" decel="50000">
                                          <p:stCondLst>
                                            <p:cond delay="1338"/>
                                          </p:stCondLst>
                                        </p:cTn>
                                        <p:tgtEl>
                                          <p:spTgt spid="3">
                                            <p:txEl>
                                              <p:pRg st="3" end="3"/>
                                            </p:txEl>
                                          </p:spTgt>
                                        </p:tgtEl>
                                      </p:cBhvr>
                                      <p:to x="100000" y="100000"/>
                                    </p:animScale>
                                    <p:animScale>
                                      <p:cBhvr>
                                        <p:cTn id="83" dur="26">
                                          <p:stCondLst>
                                            <p:cond delay="1642"/>
                                          </p:stCondLst>
                                        </p:cTn>
                                        <p:tgtEl>
                                          <p:spTgt spid="3">
                                            <p:txEl>
                                              <p:pRg st="3" end="3"/>
                                            </p:txEl>
                                          </p:spTgt>
                                        </p:tgtEl>
                                      </p:cBhvr>
                                      <p:to x="100000" y="90000"/>
                                    </p:animScale>
                                    <p:animScale>
                                      <p:cBhvr>
                                        <p:cTn id="84" dur="166" decel="50000">
                                          <p:stCondLst>
                                            <p:cond delay="1668"/>
                                          </p:stCondLst>
                                        </p:cTn>
                                        <p:tgtEl>
                                          <p:spTgt spid="3">
                                            <p:txEl>
                                              <p:pRg st="3" end="3"/>
                                            </p:txEl>
                                          </p:spTgt>
                                        </p:tgtEl>
                                      </p:cBhvr>
                                      <p:to x="100000" y="100000"/>
                                    </p:animScale>
                                    <p:animScale>
                                      <p:cBhvr>
                                        <p:cTn id="85" dur="26">
                                          <p:stCondLst>
                                            <p:cond delay="1808"/>
                                          </p:stCondLst>
                                        </p:cTn>
                                        <p:tgtEl>
                                          <p:spTgt spid="3">
                                            <p:txEl>
                                              <p:pRg st="3" end="3"/>
                                            </p:txEl>
                                          </p:spTgt>
                                        </p:tgtEl>
                                      </p:cBhvr>
                                      <p:to x="100000" y="95000"/>
                                    </p:animScale>
                                    <p:animScale>
                                      <p:cBhvr>
                                        <p:cTn id="86" dur="166" decel="50000">
                                          <p:stCondLst>
                                            <p:cond delay="1834"/>
                                          </p:stCondLst>
                                        </p:cTn>
                                        <p:tgtEl>
                                          <p:spTgt spid="3">
                                            <p:txEl>
                                              <p:pRg st="3" end="3"/>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wipe(down)">
                                      <p:cBhvr>
                                        <p:cTn id="89" dur="580">
                                          <p:stCondLst>
                                            <p:cond delay="0"/>
                                          </p:stCondLst>
                                        </p:cTn>
                                        <p:tgtEl>
                                          <p:spTgt spid="3">
                                            <p:txEl>
                                              <p:pRg st="4" end="4"/>
                                            </p:txEl>
                                          </p:spTgt>
                                        </p:tgtEl>
                                      </p:cBhvr>
                                    </p:animEffect>
                                    <p:anim calcmode="lin" valueType="num">
                                      <p:cBhvr>
                                        <p:cTn id="9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4" end="4"/>
                                            </p:txEl>
                                          </p:spTgt>
                                        </p:tgtEl>
                                      </p:cBhvr>
                                      <p:to x="100000" y="60000"/>
                                    </p:animScale>
                                    <p:animScale>
                                      <p:cBhvr>
                                        <p:cTn id="96" dur="166" decel="50000">
                                          <p:stCondLst>
                                            <p:cond delay="676"/>
                                          </p:stCondLst>
                                        </p:cTn>
                                        <p:tgtEl>
                                          <p:spTgt spid="3">
                                            <p:txEl>
                                              <p:pRg st="4" end="4"/>
                                            </p:txEl>
                                          </p:spTgt>
                                        </p:tgtEl>
                                      </p:cBhvr>
                                      <p:to x="100000" y="100000"/>
                                    </p:animScale>
                                    <p:animScale>
                                      <p:cBhvr>
                                        <p:cTn id="97" dur="26">
                                          <p:stCondLst>
                                            <p:cond delay="1312"/>
                                          </p:stCondLst>
                                        </p:cTn>
                                        <p:tgtEl>
                                          <p:spTgt spid="3">
                                            <p:txEl>
                                              <p:pRg st="4" end="4"/>
                                            </p:txEl>
                                          </p:spTgt>
                                        </p:tgtEl>
                                      </p:cBhvr>
                                      <p:to x="100000" y="80000"/>
                                    </p:animScale>
                                    <p:animScale>
                                      <p:cBhvr>
                                        <p:cTn id="98" dur="166" decel="50000">
                                          <p:stCondLst>
                                            <p:cond delay="1338"/>
                                          </p:stCondLst>
                                        </p:cTn>
                                        <p:tgtEl>
                                          <p:spTgt spid="3">
                                            <p:txEl>
                                              <p:pRg st="4" end="4"/>
                                            </p:txEl>
                                          </p:spTgt>
                                        </p:tgtEl>
                                      </p:cBhvr>
                                      <p:to x="100000" y="100000"/>
                                    </p:animScale>
                                    <p:animScale>
                                      <p:cBhvr>
                                        <p:cTn id="99" dur="26">
                                          <p:stCondLst>
                                            <p:cond delay="1642"/>
                                          </p:stCondLst>
                                        </p:cTn>
                                        <p:tgtEl>
                                          <p:spTgt spid="3">
                                            <p:txEl>
                                              <p:pRg st="4" end="4"/>
                                            </p:txEl>
                                          </p:spTgt>
                                        </p:tgtEl>
                                      </p:cBhvr>
                                      <p:to x="100000" y="90000"/>
                                    </p:animScale>
                                    <p:animScale>
                                      <p:cBhvr>
                                        <p:cTn id="100" dur="166" decel="50000">
                                          <p:stCondLst>
                                            <p:cond delay="1668"/>
                                          </p:stCondLst>
                                        </p:cTn>
                                        <p:tgtEl>
                                          <p:spTgt spid="3">
                                            <p:txEl>
                                              <p:pRg st="4" end="4"/>
                                            </p:txEl>
                                          </p:spTgt>
                                        </p:tgtEl>
                                      </p:cBhvr>
                                      <p:to x="100000" y="100000"/>
                                    </p:animScale>
                                    <p:animScale>
                                      <p:cBhvr>
                                        <p:cTn id="101" dur="26">
                                          <p:stCondLst>
                                            <p:cond delay="1808"/>
                                          </p:stCondLst>
                                        </p:cTn>
                                        <p:tgtEl>
                                          <p:spTgt spid="3">
                                            <p:txEl>
                                              <p:pRg st="4" end="4"/>
                                            </p:txEl>
                                          </p:spTgt>
                                        </p:tgtEl>
                                      </p:cBhvr>
                                      <p:to x="100000" y="95000"/>
                                    </p:animScale>
                                    <p:animScale>
                                      <p:cBhvr>
                                        <p:cTn id="10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49BDF-A5B5-4FBA-B53D-501A7F48E6CF}"/>
              </a:ext>
            </a:extLst>
          </p:cNvPr>
          <p:cNvSpPr>
            <a:spLocks noGrp="1"/>
          </p:cNvSpPr>
          <p:nvPr>
            <p:ph idx="1"/>
          </p:nvPr>
        </p:nvSpPr>
        <p:spPr/>
        <p:txBody>
          <a:bodyPr/>
          <a:lstStyle/>
          <a:p>
            <a:pPr>
              <a:lnSpc>
                <a:spcPct val="150000"/>
              </a:lnSpc>
            </a:pPr>
            <a:r>
              <a:rPr lang="en-US" sz="1400" dirty="0">
                <a:latin typeface="Arial" panose="020B0604020202020204" pitchFamily="34" charset="0"/>
                <a:cs typeface="Arial" panose="020B0604020202020204" pitchFamily="34" charset="0"/>
              </a:rPr>
              <a:t>Companies will get a tons of potential candidates in a single day. Going through so many resumes in a day, its easy to leave room for human error. Using chatbot can save you lot of effort, and you will only have to interview the people who make it through the final screening.</a:t>
            </a:r>
          </a:p>
          <a:p>
            <a:pPr>
              <a:lnSpc>
                <a:spcPct val="150000"/>
              </a:lnSpc>
            </a:pPr>
            <a:r>
              <a:rPr lang="en-US" sz="1400" dirty="0">
                <a:latin typeface="Arial" panose="020B0604020202020204" pitchFamily="34" charset="0"/>
                <a:cs typeface="Arial" panose="020B0604020202020204" pitchFamily="34" charset="0"/>
              </a:rPr>
              <a:t>In current COVID-19 situation company cannot come to the campus, they have to go for remote hiring technique where they can use chatbot.</a:t>
            </a:r>
            <a:endParaRPr lang="en-IN" sz="1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087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1135-5C68-43F9-A9AF-D890375CA22B}"/>
              </a:ext>
            </a:extLst>
          </p:cNvPr>
          <p:cNvSpPr>
            <a:spLocks noGrp="1"/>
          </p:cNvSpPr>
          <p:nvPr>
            <p:ph type="title"/>
          </p:nvPr>
        </p:nvSpPr>
        <p:spPr/>
        <p:txBody>
          <a:bodyPr>
            <a:normAutofit/>
          </a:bodyPr>
          <a:lstStyle/>
          <a:p>
            <a:pPr algn="l"/>
            <a:r>
              <a:rPr lang="en-US" sz="2400" u="sng" dirty="0">
                <a:latin typeface="Arial" panose="020B0604020202020204" pitchFamily="34" charset="0"/>
                <a:cs typeface="Arial" panose="020B0604020202020204" pitchFamily="34" charset="0"/>
              </a:rPr>
              <a:t>Flowchart and Implementation</a:t>
            </a:r>
            <a:endParaRPr lang="en-IN" sz="2400" u="sng"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D9C5CA6-2D8B-4B1D-83EF-DDC2B130A186}"/>
              </a:ext>
            </a:extLst>
          </p:cNvPr>
          <p:cNvPicPr>
            <a:picLocks noGrp="1" noChangeAspect="1"/>
          </p:cNvPicPr>
          <p:nvPr>
            <p:ph idx="1"/>
          </p:nvPr>
        </p:nvPicPr>
        <p:blipFill>
          <a:blip r:embed="rId2"/>
          <a:stretch>
            <a:fillRect/>
          </a:stretch>
        </p:blipFill>
        <p:spPr>
          <a:xfrm>
            <a:off x="3197577" y="2655118"/>
            <a:ext cx="4962345" cy="3317875"/>
          </a:xfrm>
        </p:spPr>
      </p:pic>
    </p:spTree>
    <p:extLst>
      <p:ext uri="{BB962C8B-B14F-4D97-AF65-F5344CB8AC3E}">
        <p14:creationId xmlns:p14="http://schemas.microsoft.com/office/powerpoint/2010/main" val="109608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56E9B-4759-40A1-A4DE-5C5922DA3B3C}"/>
              </a:ext>
            </a:extLst>
          </p:cNvPr>
          <p:cNvPicPr>
            <a:picLocks noGrp="1" noChangeAspect="1"/>
          </p:cNvPicPr>
          <p:nvPr>
            <p:ph idx="1"/>
          </p:nvPr>
        </p:nvPicPr>
        <p:blipFill>
          <a:blip r:embed="rId2"/>
          <a:stretch>
            <a:fillRect/>
          </a:stretch>
        </p:blipFill>
        <p:spPr>
          <a:xfrm>
            <a:off x="1216241" y="949910"/>
            <a:ext cx="9596761" cy="4740675"/>
          </a:xfrm>
        </p:spPr>
      </p:pic>
    </p:spTree>
    <p:extLst>
      <p:ext uri="{BB962C8B-B14F-4D97-AF65-F5344CB8AC3E}">
        <p14:creationId xmlns:p14="http://schemas.microsoft.com/office/powerpoint/2010/main" val="364287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7374C-5E91-4339-BC97-96B22288A62B}"/>
              </a:ext>
            </a:extLst>
          </p:cNvPr>
          <p:cNvPicPr>
            <a:picLocks noChangeAspect="1"/>
          </p:cNvPicPr>
          <p:nvPr/>
        </p:nvPicPr>
        <p:blipFill>
          <a:blip r:embed="rId2"/>
          <a:stretch>
            <a:fillRect/>
          </a:stretch>
        </p:blipFill>
        <p:spPr>
          <a:xfrm>
            <a:off x="0" y="98"/>
            <a:ext cx="12192000" cy="6857803"/>
          </a:xfrm>
          <a:prstGeom prst="rect">
            <a:avLst/>
          </a:prstGeom>
        </p:spPr>
      </p:pic>
    </p:spTree>
    <p:extLst>
      <p:ext uri="{BB962C8B-B14F-4D97-AF65-F5344CB8AC3E}">
        <p14:creationId xmlns:p14="http://schemas.microsoft.com/office/powerpoint/2010/main" val="1713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53</TotalTime>
  <Words>318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AI Recruiter –Shortlist a Suitable Candidate for Specific Job Role</vt:lpstr>
      <vt:lpstr>INTRODUCTION</vt:lpstr>
      <vt:lpstr>AI Recruitment Use</vt:lpstr>
      <vt:lpstr>PowerPoint Presentation</vt:lpstr>
      <vt:lpstr>Flowchart and 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Recruiter –Shortlist a Suitable Candidate for Specific Job Role</dc:title>
  <dc:creator>vaishnavi sampigethaya</dc:creator>
  <cp:lastModifiedBy>vaishnavi sampigethaya</cp:lastModifiedBy>
  <cp:revision>13</cp:revision>
  <dcterms:created xsi:type="dcterms:W3CDTF">2020-07-19T12:48:49Z</dcterms:created>
  <dcterms:modified xsi:type="dcterms:W3CDTF">2020-07-22T04:40:45Z</dcterms:modified>
</cp:coreProperties>
</file>