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c2335f1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c2335f1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c2335f1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c2335f1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c2335f17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c2335f17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c2335f17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c2335f17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c2335f17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c2335f17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c2335f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c2335f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c2335f1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c2335f1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c2335f1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c2335f1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c2335f1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c2335f1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c2335f1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c2335f1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c2335f17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c2335f17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c2335f1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c2335f1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c2335f17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c2335f17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Apply By AI</a:t>
            </a:r>
            <a:endParaRPr/>
          </a:p>
        </p:txBody>
      </p:sp>
      <p:sp>
        <p:nvSpPr>
          <p:cNvPr id="278" name="Google Shape;278;p13"/>
          <p:cNvSpPr txBox="1"/>
          <p:nvPr>
            <p:ph idx="1" type="subTitle"/>
          </p:nvPr>
        </p:nvSpPr>
        <p:spPr>
          <a:xfrm>
            <a:off x="767775" y="29920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An application submitted by</a:t>
            </a:r>
            <a:endParaRPr sz="2200"/>
          </a:p>
          <a:p>
            <a:pPr indent="0" lvl="0" marL="0" rtl="0" algn="l">
              <a:spcBef>
                <a:spcPts val="0"/>
              </a:spcBef>
              <a:spcAft>
                <a:spcPts val="0"/>
              </a:spcAft>
              <a:buNone/>
            </a:pPr>
            <a:r>
              <a:rPr lang="en" sz="2200"/>
              <a:t>Vidhi Mody (Team Leader)</a:t>
            </a:r>
            <a:endParaRPr sz="2200"/>
          </a:p>
          <a:p>
            <a:pPr indent="0" lvl="0" marL="0" rtl="0" algn="l">
              <a:spcBef>
                <a:spcPts val="0"/>
              </a:spcBef>
              <a:spcAft>
                <a:spcPts val="0"/>
              </a:spcAft>
              <a:buNone/>
            </a:pPr>
            <a:r>
              <a:rPr lang="en" sz="2200"/>
              <a:t>Vrushti Mody</a:t>
            </a:r>
            <a:endParaRPr sz="2200"/>
          </a:p>
          <a:p>
            <a:pPr indent="0" lvl="0" marL="0" rtl="0" algn="l">
              <a:spcBef>
                <a:spcPts val="0"/>
              </a:spcBef>
              <a:spcAft>
                <a:spcPts val="0"/>
              </a:spcAft>
              <a:buNone/>
            </a:pPr>
            <a:r>
              <a:rPr lang="en" sz="2200"/>
              <a:t>Soham Parekh</a:t>
            </a:r>
            <a:endParaRPr sz="2200"/>
          </a:p>
          <a:p>
            <a:pPr indent="0" lvl="0" marL="0" rtl="0" algn="l">
              <a:spcBef>
                <a:spcPts val="0"/>
              </a:spcBef>
              <a:spcAft>
                <a:spcPts val="0"/>
              </a:spcAft>
              <a:buNone/>
            </a:pPr>
            <a:r>
              <a:rPr lang="en" sz="2200"/>
              <a:t>Darshee Machhar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lgn="l">
              <a:spcBef>
                <a:spcPts val="1800"/>
              </a:spcBef>
              <a:spcAft>
                <a:spcPts val="0"/>
              </a:spcAft>
              <a:buClr>
                <a:schemeClr val="dk1"/>
              </a:buClr>
              <a:buSzPts val="1100"/>
              <a:buChar char="●"/>
            </a:pPr>
            <a:r>
              <a:rPr lang="en"/>
              <a:t>Resume Generator.</a:t>
            </a:r>
            <a:endParaRPr/>
          </a:p>
          <a:p>
            <a:pPr indent="-298450" lvl="0" marL="457200" rtl="0" algn="l">
              <a:spcBef>
                <a:spcPts val="0"/>
              </a:spcBef>
              <a:spcAft>
                <a:spcPts val="0"/>
              </a:spcAft>
              <a:buClr>
                <a:schemeClr val="dk1"/>
              </a:buClr>
              <a:buSzPts val="1100"/>
              <a:buChar char="●"/>
            </a:pPr>
            <a:r>
              <a:rPr lang="en"/>
              <a:t>Job Recommendation System using hybrid filtering.</a:t>
            </a:r>
            <a:endParaRPr/>
          </a:p>
          <a:p>
            <a:pPr indent="-298450" lvl="0" marL="457200" rtl="0" algn="l">
              <a:spcBef>
                <a:spcPts val="0"/>
              </a:spcBef>
              <a:spcAft>
                <a:spcPts val="0"/>
              </a:spcAft>
              <a:buClr>
                <a:schemeClr val="dk1"/>
              </a:buClr>
              <a:buSzPts val="1100"/>
              <a:buChar char="●"/>
            </a:pPr>
            <a:r>
              <a:rPr lang="en"/>
              <a:t>Skill-based filtering system.</a:t>
            </a:r>
            <a:endParaRPr/>
          </a:p>
          <a:p>
            <a:pPr indent="-298450" lvl="0" marL="457200" rtl="0" algn="l">
              <a:spcBef>
                <a:spcPts val="0"/>
              </a:spcBef>
              <a:spcAft>
                <a:spcPts val="0"/>
              </a:spcAft>
              <a:buClr>
                <a:schemeClr val="dk1"/>
              </a:buClr>
              <a:buSzPts val="1100"/>
              <a:buChar char="●"/>
            </a:pPr>
            <a:r>
              <a:rPr lang="en"/>
              <a:t>AI ChatBot for skills and personality analysis.</a:t>
            </a:r>
            <a:endParaRPr/>
          </a:p>
          <a:p>
            <a:pPr indent="-298450" lvl="0" marL="457200" rtl="0" algn="l">
              <a:spcBef>
                <a:spcPts val="0"/>
              </a:spcBef>
              <a:spcAft>
                <a:spcPts val="0"/>
              </a:spcAft>
              <a:buClr>
                <a:schemeClr val="dk1"/>
              </a:buClr>
              <a:buSzPts val="1100"/>
              <a:buChar char="●"/>
            </a:pPr>
            <a:r>
              <a:rPr lang="en"/>
              <a:t>Messenger for connecting applicants and recruiters.</a:t>
            </a:r>
            <a:endParaRPr/>
          </a:p>
          <a:p>
            <a:pPr indent="-298450" lvl="0" marL="457200" rtl="0" algn="l">
              <a:spcBef>
                <a:spcPts val="0"/>
              </a:spcBef>
              <a:spcAft>
                <a:spcPts val="0"/>
              </a:spcAft>
              <a:buClr>
                <a:schemeClr val="dk1"/>
              </a:buClr>
              <a:buSzPts val="1100"/>
              <a:buChar char="●"/>
            </a:pPr>
            <a:r>
              <a:rPr lang="en"/>
              <a:t>A secure peer-to-peer video conferencing system for interviews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140825" y="70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0" name="Google Shape;340;p23"/>
          <p:cNvSpPr txBox="1"/>
          <p:nvPr>
            <p:ph idx="1" type="body"/>
          </p:nvPr>
        </p:nvSpPr>
        <p:spPr>
          <a:xfrm>
            <a:off x="311700" y="12795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800"/>
              </a:spcBef>
              <a:spcAft>
                <a:spcPts val="0"/>
              </a:spcAft>
              <a:buClr>
                <a:schemeClr val="dk1"/>
              </a:buClr>
              <a:buSzPts val="1100"/>
              <a:buFont typeface="Arial"/>
              <a:buNone/>
            </a:pPr>
            <a:r>
              <a:rPr lang="en"/>
              <a:t>Our solution is aimed at the problems of recruitment and job seeking. It is a revolutionary change that will help unburden the recruiting firms and also provide an all-encompassing platform to the job seekers to apply to desirable jobs and follow the process without any fear of missing out on crucial communication, as all the activities of selection will occur in one place. Our solution will provide means to create resumes, to carry out virtual interviews- be it by using Interview Bots or video calls, and to stay in touch with fellow candidates or employers. Our system selects candidates on the basis of their qualifications and skills as well as their overall personality in accordance to the job profile. We </a:t>
            </a:r>
            <a:r>
              <a:rPr lang="en"/>
              <a:t>believe</a:t>
            </a:r>
            <a:r>
              <a:rPr lang="en"/>
              <a:t> it will make the recruiting game a lot more easier and more inclusive.</a:t>
            </a:r>
            <a:endParaRPr b="1"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46" name="Google Shape;346;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Converting the web-application to a native application as well is the future scope of our application. Having said that, our web-application is fully web-responsive and supports all browsers.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352" name="Google Shape;352;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Designing the flow of the application</a:t>
            </a:r>
            <a:endParaRPr/>
          </a:p>
          <a:p>
            <a:pPr indent="-311150" lvl="0" marL="457200" rtl="0" algn="l">
              <a:spcBef>
                <a:spcPts val="0"/>
              </a:spcBef>
              <a:spcAft>
                <a:spcPts val="0"/>
              </a:spcAft>
              <a:buSzPts val="1300"/>
              <a:buChar char="-"/>
            </a:pPr>
            <a:r>
              <a:rPr lang="en"/>
              <a:t>Integrating various parts of the application</a:t>
            </a:r>
            <a:endParaRPr/>
          </a:p>
          <a:p>
            <a:pPr indent="-311150" lvl="0" marL="457200" rtl="0" algn="l">
              <a:spcBef>
                <a:spcPts val="0"/>
              </a:spcBef>
              <a:spcAft>
                <a:spcPts val="0"/>
              </a:spcAft>
              <a:buSzPts val="1300"/>
              <a:buChar char="-"/>
            </a:pPr>
            <a:r>
              <a:rPr lang="en"/>
              <a:t>Lack of prior research regarding recruitment automation</a:t>
            </a:r>
            <a:endParaRPr/>
          </a:p>
          <a:p>
            <a:pPr indent="-311150" lvl="0" marL="457200" rtl="0" algn="l">
              <a:spcBef>
                <a:spcPts val="0"/>
              </a:spcBef>
              <a:spcAft>
                <a:spcPts val="0"/>
              </a:spcAft>
              <a:buSzPts val="1300"/>
              <a:buChar char="-"/>
            </a:pPr>
            <a:r>
              <a:rPr lang="en"/>
              <a:t>Security Challenges for protecting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358" name="Google Shape;358;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Side - Vidhi Mody</a:t>
            </a:r>
            <a:endParaRPr/>
          </a:p>
          <a:p>
            <a:pPr indent="0" lvl="0" marL="0" rtl="0" algn="l">
              <a:spcBef>
                <a:spcPts val="1600"/>
              </a:spcBef>
              <a:spcAft>
                <a:spcPts val="0"/>
              </a:spcAft>
              <a:buNone/>
            </a:pPr>
            <a:r>
              <a:rPr lang="en"/>
              <a:t>Company Side - Soham Parekh</a:t>
            </a:r>
            <a:endParaRPr/>
          </a:p>
          <a:p>
            <a:pPr indent="0" lvl="0" marL="0" rtl="0" algn="l">
              <a:spcBef>
                <a:spcPts val="1600"/>
              </a:spcBef>
              <a:spcAft>
                <a:spcPts val="0"/>
              </a:spcAft>
              <a:buNone/>
            </a:pPr>
            <a:r>
              <a:rPr lang="en"/>
              <a:t>Chatbot - Darshee Machhar</a:t>
            </a:r>
            <a:endParaRPr/>
          </a:p>
          <a:p>
            <a:pPr indent="0" lvl="0" marL="0" rtl="0" algn="l">
              <a:spcBef>
                <a:spcPts val="1600"/>
              </a:spcBef>
              <a:spcAft>
                <a:spcPts val="1600"/>
              </a:spcAft>
              <a:buNone/>
            </a:pPr>
            <a:r>
              <a:rPr lang="en"/>
              <a:t>UI &amp; Database - Vrushti Mody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Job recruitment is a time-consuming and tedious process, often resulting in frustration for both parties. </a:t>
            </a:r>
            <a:endParaRPr/>
          </a:p>
          <a:p>
            <a:pPr indent="-311150" lvl="0" marL="457200" rtl="0" algn="l">
              <a:spcBef>
                <a:spcPts val="0"/>
              </a:spcBef>
              <a:spcAft>
                <a:spcPts val="0"/>
              </a:spcAft>
              <a:buSzPts val="1300"/>
              <a:buChar char="●"/>
            </a:pPr>
            <a:r>
              <a:rPr lang="en"/>
              <a:t>Throw in time zone differences and the task becomes a nightmare.</a:t>
            </a:r>
            <a:endParaRPr/>
          </a:p>
          <a:p>
            <a:pPr indent="-311150" lvl="0" marL="457200" rtl="0" algn="l">
              <a:spcBef>
                <a:spcPts val="0"/>
              </a:spcBef>
              <a:spcAft>
                <a:spcPts val="0"/>
              </a:spcAft>
              <a:buSzPts val="1300"/>
              <a:buChar char="●"/>
            </a:pPr>
            <a:r>
              <a:rPr lang="en"/>
              <a:t>One of the most tedious parts of a hiring process for a company is sifting through the countless applications. </a:t>
            </a:r>
            <a:endParaRPr/>
          </a:p>
          <a:p>
            <a:pPr indent="-311150" lvl="0" marL="457200" rtl="0" algn="l">
              <a:spcBef>
                <a:spcPts val="0"/>
              </a:spcBef>
              <a:spcAft>
                <a:spcPts val="0"/>
              </a:spcAft>
              <a:buSzPts val="1300"/>
              <a:buChar char="●"/>
            </a:pPr>
            <a:r>
              <a:rPr lang="en"/>
              <a:t>To simplify recruitment, it's necessary to invest in modern technology. </a:t>
            </a:r>
            <a:endParaRPr/>
          </a:p>
          <a:p>
            <a:pPr indent="-311150" lvl="0" marL="457200" rtl="0" algn="l">
              <a:spcBef>
                <a:spcPts val="0"/>
              </a:spcBef>
              <a:spcAft>
                <a:spcPts val="0"/>
              </a:spcAft>
              <a:buSzPts val="1300"/>
              <a:buChar char="●"/>
            </a:pPr>
            <a:r>
              <a:rPr lang="en"/>
              <a:t>With the right platform and a properly trained recruitment team, your likelihood of successful hires becomes infinitely greater.</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Automates tasks where they can be automated</a:t>
            </a:r>
            <a:endParaRPr/>
          </a:p>
          <a:p>
            <a:pPr indent="-311150" lvl="0" marL="457200" rtl="0" algn="l">
              <a:spcBef>
                <a:spcPts val="0"/>
              </a:spcBef>
              <a:spcAft>
                <a:spcPts val="0"/>
              </a:spcAft>
              <a:buSzPts val="1300"/>
              <a:buAutoNum type="arabicPeriod"/>
            </a:pPr>
            <a:r>
              <a:rPr lang="en"/>
              <a:t>Reduces bias in judgments</a:t>
            </a:r>
            <a:endParaRPr/>
          </a:p>
          <a:p>
            <a:pPr indent="-311150" lvl="0" marL="457200" rtl="0" algn="l">
              <a:spcBef>
                <a:spcPts val="0"/>
              </a:spcBef>
              <a:spcAft>
                <a:spcPts val="0"/>
              </a:spcAft>
              <a:buSzPts val="1300"/>
              <a:buAutoNum type="arabicPeriod"/>
            </a:pPr>
            <a:r>
              <a:rPr lang="en"/>
              <a:t>Helps find the right candidate</a:t>
            </a:r>
            <a:endParaRPr/>
          </a:p>
          <a:p>
            <a:pPr indent="-311150" lvl="0" marL="457200" rtl="0" algn="l">
              <a:spcBef>
                <a:spcPts val="0"/>
              </a:spcBef>
              <a:spcAft>
                <a:spcPts val="0"/>
              </a:spcAft>
              <a:buSzPts val="1300"/>
              <a:buAutoNum type="arabicPeriod"/>
            </a:pPr>
            <a:r>
              <a:rPr lang="en"/>
              <a:t>Simplifies the recruitment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problem(s)</a:t>
            </a:r>
            <a:endParaRPr sz="1200">
              <a:solidFill>
                <a:schemeClr val="dk1"/>
              </a:solidFill>
            </a:endParaRPr>
          </a:p>
          <a:p>
            <a:pPr indent="-298450" lvl="0" marL="457200" rtl="0" algn="l">
              <a:spcBef>
                <a:spcPts val="1800"/>
              </a:spcBef>
              <a:spcAft>
                <a:spcPts val="0"/>
              </a:spcAft>
              <a:buClr>
                <a:schemeClr val="dk1"/>
              </a:buClr>
              <a:buSzPts val="1100"/>
              <a:buChar char="●"/>
            </a:pPr>
            <a:r>
              <a:rPr lang="en"/>
              <a:t>Large applicant pool for a given job listing.</a:t>
            </a:r>
            <a:endParaRPr/>
          </a:p>
          <a:p>
            <a:pPr indent="-298450" lvl="0" marL="457200" rtl="0" algn="l">
              <a:spcBef>
                <a:spcPts val="0"/>
              </a:spcBef>
              <a:spcAft>
                <a:spcPts val="0"/>
              </a:spcAft>
              <a:buClr>
                <a:schemeClr val="dk1"/>
              </a:buClr>
              <a:buSzPts val="1100"/>
              <a:buChar char="●"/>
            </a:pPr>
            <a:r>
              <a:rPr lang="en"/>
              <a:t>Difficulty in validating an applicant’s profile</a:t>
            </a:r>
            <a:endParaRPr/>
          </a:p>
          <a:p>
            <a:pPr indent="-298450" lvl="0" marL="457200" rtl="0" algn="l">
              <a:spcBef>
                <a:spcPts val="0"/>
              </a:spcBef>
              <a:spcAft>
                <a:spcPts val="0"/>
              </a:spcAft>
              <a:buClr>
                <a:schemeClr val="dk1"/>
              </a:buClr>
              <a:buSzPts val="1100"/>
              <a:buChar char="●"/>
            </a:pPr>
            <a:r>
              <a:rPr lang="en"/>
              <a:t>Economic fluctuations</a:t>
            </a:r>
            <a:endParaRPr/>
          </a:p>
          <a:p>
            <a:pPr indent="-298450" lvl="0" marL="457200" rtl="0" algn="l">
              <a:spcBef>
                <a:spcPts val="0"/>
              </a:spcBef>
              <a:spcAft>
                <a:spcPts val="0"/>
              </a:spcAft>
              <a:buClr>
                <a:schemeClr val="dk1"/>
              </a:buClr>
              <a:buSzPts val="1100"/>
              <a:buChar char="●"/>
            </a:pPr>
            <a:r>
              <a:rPr lang="en"/>
              <a:t>Bias in judgments</a:t>
            </a:r>
            <a:endParaRPr/>
          </a:p>
          <a:p>
            <a:pPr indent="0" lvl="0" marL="0" rtl="0" algn="l">
              <a:spcBef>
                <a:spcPts val="1600"/>
              </a:spcBef>
              <a:spcAft>
                <a:spcPts val="0"/>
              </a:spcAft>
              <a:buNone/>
            </a:pPr>
            <a:r>
              <a:rPr lang="en"/>
              <a:t>Proposed Solution</a:t>
            </a:r>
            <a:endParaRPr/>
          </a:p>
          <a:p>
            <a:pPr indent="-311150" lvl="0" marL="457200" rtl="0" algn="l">
              <a:spcBef>
                <a:spcPts val="1600"/>
              </a:spcBef>
              <a:spcAft>
                <a:spcPts val="0"/>
              </a:spcAft>
              <a:buSzPts val="1300"/>
              <a:buChar char="●"/>
            </a:pPr>
            <a:r>
              <a:rPr lang="en"/>
              <a:t>Resume Screening</a:t>
            </a:r>
            <a:endParaRPr/>
          </a:p>
          <a:p>
            <a:pPr indent="-311150" lvl="0" marL="457200" rtl="0" algn="l">
              <a:spcBef>
                <a:spcPts val="0"/>
              </a:spcBef>
              <a:spcAft>
                <a:spcPts val="0"/>
              </a:spcAft>
              <a:buSzPts val="1300"/>
              <a:buChar char="●"/>
            </a:pPr>
            <a:r>
              <a:rPr lang="en"/>
              <a:t>Interview with Chatbot</a:t>
            </a:r>
            <a:endParaRPr/>
          </a:p>
          <a:p>
            <a:pPr indent="-311150" lvl="0" marL="457200" rtl="0" algn="l">
              <a:spcBef>
                <a:spcPts val="0"/>
              </a:spcBef>
              <a:spcAft>
                <a:spcPts val="0"/>
              </a:spcAft>
              <a:buSzPts val="1300"/>
              <a:buChar char="●"/>
            </a:pPr>
            <a:r>
              <a:rPr lang="en"/>
              <a:t>Online/ Video Interview</a:t>
            </a:r>
            <a:endParaRPr/>
          </a:p>
          <a:p>
            <a:pPr indent="0" lvl="0" marL="0" rtl="0" algn="l">
              <a:spcBef>
                <a:spcPts val="1800"/>
              </a:spcBef>
              <a:spcAft>
                <a:spcPts val="0"/>
              </a:spcAft>
              <a:buNone/>
            </a:pPr>
            <a:r>
              <a:t/>
            </a:r>
            <a:endParaRPr/>
          </a:p>
          <a:p>
            <a:pPr indent="0" lvl="0" marL="0" rtl="0" algn="l">
              <a:spcBef>
                <a:spcPts val="1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Candidate Side</a:t>
            </a:r>
            <a:endParaRPr/>
          </a:p>
        </p:txBody>
      </p:sp>
      <p:pic>
        <p:nvPicPr>
          <p:cNvPr id="303" name="Google Shape;303;p17"/>
          <p:cNvPicPr preferRelativeResize="0"/>
          <p:nvPr/>
        </p:nvPicPr>
        <p:blipFill>
          <a:blip r:embed="rId3">
            <a:alphaModFix/>
          </a:blip>
          <a:stretch>
            <a:fillRect/>
          </a:stretch>
        </p:blipFill>
        <p:spPr>
          <a:xfrm>
            <a:off x="4851400" y="228600"/>
            <a:ext cx="3307836" cy="468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Recruiter Side</a:t>
            </a:r>
            <a:endParaRPr/>
          </a:p>
        </p:txBody>
      </p:sp>
      <p:pic>
        <p:nvPicPr>
          <p:cNvPr id="310" name="Google Shape;310;p18"/>
          <p:cNvPicPr preferRelativeResize="0"/>
          <p:nvPr/>
        </p:nvPicPr>
        <p:blipFill>
          <a:blip r:embed="rId3">
            <a:alphaModFix/>
          </a:blip>
          <a:stretch>
            <a:fillRect/>
          </a:stretch>
        </p:blipFill>
        <p:spPr>
          <a:xfrm>
            <a:off x="4572000" y="76200"/>
            <a:ext cx="3825875" cy="4930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311700" y="38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316" name="Google Shape;316;p19"/>
          <p:cNvPicPr preferRelativeResize="0"/>
          <p:nvPr/>
        </p:nvPicPr>
        <p:blipFill>
          <a:blip r:embed="rId3">
            <a:alphaModFix/>
          </a:blip>
          <a:stretch>
            <a:fillRect/>
          </a:stretch>
        </p:blipFill>
        <p:spPr>
          <a:xfrm>
            <a:off x="3825325" y="171350"/>
            <a:ext cx="5006975" cy="480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120000"/>
              </a:lnSpc>
              <a:spcBef>
                <a:spcPts val="1800"/>
              </a:spcBef>
              <a:spcAft>
                <a:spcPts val="0"/>
              </a:spcAft>
              <a:buClr>
                <a:schemeClr val="dk1"/>
              </a:buClr>
              <a:buSzPts val="1100"/>
              <a:buFont typeface="Arial"/>
              <a:buNone/>
            </a:pPr>
            <a:r>
              <a:rPr lang="en"/>
              <a:t>Front-end</a:t>
            </a:r>
            <a:endParaRPr/>
          </a:p>
          <a:p>
            <a:pPr indent="-298450" lvl="0" marL="457200" rtl="0" algn="l">
              <a:spcBef>
                <a:spcPts val="1800"/>
              </a:spcBef>
              <a:spcAft>
                <a:spcPts val="0"/>
              </a:spcAft>
              <a:buClr>
                <a:schemeClr val="dk1"/>
              </a:buClr>
              <a:buSzPts val="1100"/>
              <a:buChar char="●"/>
            </a:pPr>
            <a:r>
              <a:rPr lang="en"/>
              <a:t>HTML5, CSS3, Bootstrap4</a:t>
            </a:r>
            <a:endParaRPr/>
          </a:p>
          <a:p>
            <a:pPr indent="-298450" lvl="0" marL="457200" rtl="0" algn="l">
              <a:spcBef>
                <a:spcPts val="0"/>
              </a:spcBef>
              <a:spcAft>
                <a:spcPts val="0"/>
              </a:spcAft>
              <a:buClr>
                <a:schemeClr val="dk1"/>
              </a:buClr>
              <a:buSzPts val="1100"/>
              <a:buChar char="●"/>
            </a:pPr>
            <a:r>
              <a:rPr lang="en"/>
              <a:t>Embedded Javascript (EJS)</a:t>
            </a:r>
            <a:endParaRPr/>
          </a:p>
          <a:p>
            <a:pPr indent="0" lvl="0" marL="0" rtl="0" algn="just">
              <a:lnSpc>
                <a:spcPct val="120000"/>
              </a:lnSpc>
              <a:spcBef>
                <a:spcPts val="1800"/>
              </a:spcBef>
              <a:spcAft>
                <a:spcPts val="0"/>
              </a:spcAft>
              <a:buClr>
                <a:schemeClr val="dk1"/>
              </a:buClr>
              <a:buSzPts val="1100"/>
              <a:buFont typeface="Arial"/>
              <a:buNone/>
            </a:pPr>
            <a:r>
              <a:rPr lang="en"/>
              <a:t> Back-end</a:t>
            </a:r>
            <a:endParaRPr/>
          </a:p>
          <a:p>
            <a:pPr indent="-298450" lvl="0" marL="457200" rtl="0" algn="l">
              <a:spcBef>
                <a:spcPts val="1800"/>
              </a:spcBef>
              <a:spcAft>
                <a:spcPts val="0"/>
              </a:spcAft>
              <a:buClr>
                <a:schemeClr val="dk1"/>
              </a:buClr>
              <a:buSzPts val="1100"/>
              <a:buChar char="●"/>
            </a:pPr>
            <a:r>
              <a:rPr lang="en"/>
              <a:t>Node.js, Express.js</a:t>
            </a:r>
            <a:endParaRPr/>
          </a:p>
          <a:p>
            <a:pPr indent="-298450" lvl="0" marL="457200" rtl="0" algn="l">
              <a:spcBef>
                <a:spcPts val="0"/>
              </a:spcBef>
              <a:spcAft>
                <a:spcPts val="0"/>
              </a:spcAft>
              <a:buClr>
                <a:schemeClr val="dk1"/>
              </a:buClr>
              <a:buSzPts val="1100"/>
              <a:buChar char="●"/>
            </a:pPr>
            <a:r>
              <a:rPr lang="en"/>
              <a:t>Helmet for security</a:t>
            </a:r>
            <a:endParaRPr/>
          </a:p>
          <a:p>
            <a:pPr indent="-298450" lvl="0" marL="457200" rtl="0" algn="l">
              <a:spcBef>
                <a:spcPts val="0"/>
              </a:spcBef>
              <a:spcAft>
                <a:spcPts val="0"/>
              </a:spcAft>
              <a:buClr>
                <a:schemeClr val="dk1"/>
              </a:buClr>
              <a:buSzPts val="1100"/>
              <a:buChar char="●"/>
            </a:pPr>
            <a:r>
              <a:rPr lang="en"/>
              <a:t>MongoDB as a database, Mongoose as an ORM for MongoDB</a:t>
            </a:r>
            <a:endParaRPr/>
          </a:p>
          <a:p>
            <a:pPr indent="0" lvl="0" marL="0" rtl="0" algn="just">
              <a:lnSpc>
                <a:spcPct val="120000"/>
              </a:lnSpc>
              <a:spcBef>
                <a:spcPts val="1800"/>
              </a:spcBef>
              <a:spcAft>
                <a:spcPts val="0"/>
              </a:spcAft>
              <a:buClr>
                <a:schemeClr val="dk1"/>
              </a:buClr>
              <a:buSzPts val="1100"/>
              <a:buFont typeface="Arial"/>
              <a:buNone/>
            </a:pPr>
            <a:r>
              <a:rPr lang="en"/>
              <a:t> </a:t>
            </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120000"/>
              </a:lnSpc>
              <a:spcBef>
                <a:spcPts val="1800"/>
              </a:spcBef>
              <a:spcAft>
                <a:spcPts val="0"/>
              </a:spcAft>
              <a:buClr>
                <a:schemeClr val="dk1"/>
              </a:buClr>
              <a:buSzPts val="1100"/>
              <a:buFont typeface="Arial"/>
              <a:buNone/>
            </a:pPr>
            <a:r>
              <a:rPr lang="en"/>
              <a:t>Library &amp; Dependencies</a:t>
            </a:r>
            <a:endParaRPr/>
          </a:p>
          <a:p>
            <a:pPr indent="-298450" lvl="0" marL="457200" rtl="0" algn="l">
              <a:spcBef>
                <a:spcPts val="1800"/>
              </a:spcBef>
              <a:spcAft>
                <a:spcPts val="0"/>
              </a:spcAft>
              <a:buClr>
                <a:schemeClr val="dk1"/>
              </a:buClr>
              <a:buSzPts val="1100"/>
              <a:buChar char="●"/>
            </a:pPr>
            <a:r>
              <a:rPr lang="en"/>
              <a:t>IBM Watson SDK for Node.js</a:t>
            </a:r>
            <a:endParaRPr/>
          </a:p>
          <a:p>
            <a:pPr indent="-298450" lvl="0" marL="457200" rtl="0" algn="l">
              <a:spcBef>
                <a:spcPts val="0"/>
              </a:spcBef>
              <a:spcAft>
                <a:spcPts val="0"/>
              </a:spcAft>
              <a:buClr>
                <a:schemeClr val="dk1"/>
              </a:buClr>
              <a:buSzPts val="1100"/>
              <a:buChar char="●"/>
            </a:pPr>
            <a:r>
              <a:rPr lang="en"/>
              <a:t>Socket.io for messenger chat</a:t>
            </a:r>
            <a:endParaRPr/>
          </a:p>
          <a:p>
            <a:pPr indent="-298450" lvl="0" marL="457200" rtl="0" algn="l">
              <a:spcBef>
                <a:spcPts val="0"/>
              </a:spcBef>
              <a:spcAft>
                <a:spcPts val="0"/>
              </a:spcAft>
              <a:buClr>
                <a:schemeClr val="dk1"/>
              </a:buClr>
              <a:buSzPts val="1100"/>
              <a:buChar char="●"/>
            </a:pPr>
            <a:r>
              <a:rPr lang="en"/>
              <a:t>WebRTC for peer-to-peer video conferencing</a:t>
            </a:r>
            <a:endParaRPr/>
          </a:p>
          <a:p>
            <a:pPr indent="-298450" lvl="0" marL="457200" rtl="0" algn="l">
              <a:spcBef>
                <a:spcPts val="0"/>
              </a:spcBef>
              <a:spcAft>
                <a:spcPts val="0"/>
              </a:spcAft>
              <a:buClr>
                <a:schemeClr val="dk1"/>
              </a:buClr>
              <a:buSzPts val="1100"/>
              <a:buChar char="●"/>
            </a:pPr>
            <a:r>
              <a:rPr lang="en"/>
              <a:t>Tensorflow.js</a:t>
            </a:r>
            <a:endParaRPr/>
          </a:p>
          <a:p>
            <a:pPr indent="-298450" lvl="0" marL="457200" rtl="0" algn="l">
              <a:spcBef>
                <a:spcPts val="0"/>
              </a:spcBef>
              <a:spcAft>
                <a:spcPts val="0"/>
              </a:spcAft>
              <a:buClr>
                <a:schemeClr val="dk1"/>
              </a:buClr>
              <a:buSzPts val="1100"/>
              <a:buChar char="●"/>
            </a:pPr>
            <a:r>
              <a:rPr lang="en"/>
              <a:t>PassportJS for user authentication</a:t>
            </a:r>
            <a:endParaRPr/>
          </a:p>
          <a:p>
            <a:pPr indent="0" lvl="0" marL="0" rtl="0" algn="l">
              <a:spcBef>
                <a:spcPts val="1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