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66" r:id="rId6"/>
    <p:sldId id="270" r:id="rId7"/>
    <p:sldId id="267" r:id="rId8"/>
    <p:sldId id="26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7/14/2020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7/14/2020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33580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7/14/2020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7/14/2020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7/14/2020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7/14/2020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7/14/2020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7/14/2020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7/14/2020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7/14/2020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7/14/2020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7/14/2020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7/14/2020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7/14/2020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441231" y="4146021"/>
            <a:ext cx="5609222" cy="1042751"/>
          </a:xfrm>
        </p:spPr>
        <p:txBody>
          <a:bodyPr anchor="t">
            <a:normAutofit fontScale="90000"/>
          </a:bodyPr>
          <a:lstStyle/>
          <a:p>
            <a:pPr algn="l"/>
            <a:r>
              <a:rPr lang="en-US" sz="4400" dirty="0">
                <a:latin typeface="Britannic Bold" panose="020B0903060703020204" pitchFamily="34" charset="0"/>
                <a:cs typeface="Segoe UI" panose="020B0502040204020203" pitchFamily="34" charset="0"/>
              </a:rPr>
              <a:t>Wind Energy Prediction</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404501"/>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085361" y="563377"/>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Problem statement:</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234529" y="2584627"/>
            <a:ext cx="5406902" cy="2937284"/>
          </a:xfrm>
        </p:spPr>
        <p:txBody>
          <a:bodyPr vert="horz" lIns="91440" tIns="45720" rIns="91440" bIns="45720" rtlCol="0" anchor="t">
            <a:noAutofit/>
          </a:bodyPr>
          <a:lstStyle/>
          <a:p>
            <a:pPr marL="0" indent="0">
              <a:buNone/>
            </a:pPr>
            <a:r>
              <a:rPr lang="en-US" sz="2000" b="0" i="0" dirty="0">
                <a:solidFill>
                  <a:srgbClr val="212529"/>
                </a:solidFill>
                <a:effectLst/>
                <a:latin typeface="Montserrat"/>
              </a:rPr>
              <a:t>Wind energy plays an increasing role in the supply of energy world-wide.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endParaRPr lang="en-US" sz="2000" dirty="0">
              <a:latin typeface="Segoe UI" panose="020B0502040204020203"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234529" y="891851"/>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Solution proposed:</a:t>
            </a: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7" name="TextBox 6">
            <a:extLst>
              <a:ext uri="{FF2B5EF4-FFF2-40B4-BE49-F238E27FC236}">
                <a16:creationId xmlns:a16="http://schemas.microsoft.com/office/drawing/2014/main" id="{9CD79CD8-4B12-434D-B1F6-5F0130EE1138}"/>
              </a:ext>
            </a:extLst>
          </p:cNvPr>
          <p:cNvSpPr txBox="1"/>
          <p:nvPr/>
        </p:nvSpPr>
        <p:spPr>
          <a:xfrm>
            <a:off x="1385651" y="2611967"/>
            <a:ext cx="6094520" cy="2585323"/>
          </a:xfrm>
          <a:prstGeom prst="rect">
            <a:avLst/>
          </a:prstGeom>
          <a:noFill/>
        </p:spPr>
        <p:txBody>
          <a:bodyPr wrap="square">
            <a:spAutoFit/>
          </a:bodyPr>
          <a:lstStyle/>
          <a:p>
            <a:pPr marL="0" indent="0">
              <a:buNone/>
            </a:pPr>
            <a:r>
              <a:rPr lang="en-US" sz="1800" b="0" i="0" u="none" strike="noStrike" spc="0" dirty="0">
                <a:solidFill>
                  <a:srgbClr val="000000"/>
                </a:solidFill>
                <a:effectLst/>
                <a:latin typeface="Liberation Serif"/>
              </a:rPr>
              <a:t>Our aim is to map weather data to energy production. We wish to show that even data that is publicly available for weather stations close to wind farms can be used to give a good prediction of the energy output. We have satisfied the above given criteria by creating a time series model to predict the power output of the wind farm by comparing LV Active power, </a:t>
            </a:r>
            <a:r>
              <a:rPr lang="en-US" sz="1800" b="0" i="0" u="none" strike="noStrike" spc="0" dirty="0" err="1">
                <a:solidFill>
                  <a:srgbClr val="000000"/>
                </a:solidFill>
                <a:effectLst/>
                <a:latin typeface="Liberation Serif"/>
              </a:rPr>
              <a:t>Theoritical</a:t>
            </a:r>
            <a:r>
              <a:rPr lang="en-US" sz="1800" b="0" i="0" u="none" strike="noStrike" spc="0" dirty="0">
                <a:solidFill>
                  <a:srgbClr val="000000"/>
                </a:solidFill>
                <a:effectLst/>
                <a:latin typeface="Liberation Serif"/>
              </a:rPr>
              <a:t> power, wind direction and Date/Time. we created a comparison graph models for each and every given data with seconds, </a:t>
            </a:r>
            <a:r>
              <a:rPr lang="en-US" sz="1800" b="0" i="0" u="none" strike="noStrike" spc="0" dirty="0" err="1">
                <a:solidFill>
                  <a:srgbClr val="000000"/>
                </a:solidFill>
                <a:effectLst/>
                <a:latin typeface="Liberation Serif"/>
              </a:rPr>
              <a:t>minutes,hours</a:t>
            </a:r>
            <a:r>
              <a:rPr lang="en-US" sz="1800" b="0" i="0" u="none" strike="noStrike" spc="0" dirty="0">
                <a:solidFill>
                  <a:srgbClr val="000000"/>
                </a:solidFill>
                <a:effectLst/>
                <a:latin typeface="Liberation Serif"/>
              </a:rPr>
              <a:t>, day and year. </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8263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72667" y="2694017"/>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Flow of execution:</a:t>
            </a: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1026" name="Picture 2">
            <a:extLst>
              <a:ext uri="{FF2B5EF4-FFF2-40B4-BE49-F238E27FC236}">
                <a16:creationId xmlns:a16="http://schemas.microsoft.com/office/drawing/2014/main" id="{256CECBD-D748-4BD2-8BB5-6741906930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145" y="1207363"/>
            <a:ext cx="5126037" cy="502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7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65125" y="234992"/>
            <a:ext cx="6934079" cy="1469965"/>
          </a:xfrm>
        </p:spPr>
        <p:txBody>
          <a:bodyPr anchor="ctr">
            <a:normAutofit/>
          </a:bodyPr>
          <a:lstStyle/>
          <a:p>
            <a:r>
              <a:rPr lang="en-US" dirty="0">
                <a:latin typeface="Franklin Gothic Book" panose="020B0503020102020204" pitchFamily="34" charset="0"/>
                <a:cs typeface="Segoe UI" panose="020B0502040204020203" pitchFamily="34" charset="0"/>
              </a:rPr>
              <a:t>Types of graphs displayed:</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991432" y="1931157"/>
            <a:ext cx="4923693" cy="3484222"/>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Time series graph</a:t>
            </a:r>
          </a:p>
          <a:p>
            <a:r>
              <a:rPr lang="en-US" sz="1800" dirty="0">
                <a:latin typeface="Segoe UI" panose="020B0502040204020203" pitchFamily="34" charset="0"/>
                <a:cs typeface="Segoe UI" panose="020B0502040204020203" pitchFamily="34" charset="0"/>
              </a:rPr>
              <a:t>Prediction graph for 72 hours</a:t>
            </a:r>
          </a:p>
          <a:p>
            <a:r>
              <a:rPr lang="en-US" sz="1800" dirty="0">
                <a:latin typeface="Segoe UI" panose="020B0502040204020203" pitchFamily="34" charset="0"/>
                <a:cs typeface="Segoe UI" panose="020B0502040204020203" pitchFamily="34" charset="0"/>
              </a:rPr>
              <a:t>Box plot graph</a:t>
            </a:r>
          </a:p>
          <a:p>
            <a:r>
              <a:rPr lang="en-US" sz="1800" dirty="0">
                <a:latin typeface="Segoe UI" panose="020B0502040204020203" pitchFamily="34" charset="0"/>
                <a:cs typeface="Segoe UI" panose="020B0502040204020203" pitchFamily="34" charset="0"/>
              </a:rPr>
              <a:t>Pair plot graph</a:t>
            </a:r>
          </a:p>
          <a:p>
            <a:r>
              <a:rPr lang="en-US" sz="1800" dirty="0">
                <a:latin typeface="Segoe UI" panose="020B0502040204020203" pitchFamily="34" charset="0"/>
                <a:cs typeface="Segoe UI" panose="020B0502040204020203" pitchFamily="34" charset="0"/>
              </a:rPr>
              <a:t>Line plot graph</a:t>
            </a:r>
          </a:p>
          <a:p>
            <a:r>
              <a:rPr lang="en-US" sz="1800" dirty="0">
                <a:latin typeface="Segoe UI" panose="020B0502040204020203" pitchFamily="34" charset="0"/>
                <a:cs typeface="Segoe UI" panose="020B0502040204020203" pitchFamily="34" charset="0"/>
              </a:rPr>
              <a:t>Joint plot graph</a:t>
            </a:r>
          </a:p>
          <a:p>
            <a:r>
              <a:rPr lang="en-US" sz="1800" dirty="0">
                <a:latin typeface="Segoe UI" panose="020B0502040204020203" pitchFamily="34" charset="0"/>
                <a:cs typeface="Segoe UI" panose="020B0502040204020203" pitchFamily="34" charset="0"/>
              </a:rPr>
              <a:t>Scatter Plot</a:t>
            </a:r>
          </a:p>
          <a:p>
            <a:pPr marL="0" indent="0">
              <a:buNone/>
            </a:pPr>
            <a:endParaRPr lang="en-US" sz="1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2054" name="Picture 6">
            <a:extLst>
              <a:ext uri="{FF2B5EF4-FFF2-40B4-BE49-F238E27FC236}">
                <a16:creationId xmlns:a16="http://schemas.microsoft.com/office/drawing/2014/main" id="{DC27364D-4539-41AB-AF8B-2CAA60A25A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9072" y="1613378"/>
            <a:ext cx="4776186"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89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689098" y="379680"/>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Conclusion:</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234529" y="1849645"/>
            <a:ext cx="5406902" cy="1688746"/>
          </a:xfrm>
        </p:spPr>
        <p:txBody>
          <a:bodyPr vert="horz" lIns="91440" tIns="45720" rIns="91440" bIns="45720" rtlCol="0" anchor="t">
            <a:normAutofit/>
          </a:bodyPr>
          <a:lstStyle/>
          <a:p>
            <a:pPr marL="0" indent="0">
              <a:buNone/>
            </a:pPr>
            <a:endParaRPr lang="en-US" sz="2000" dirty="0">
              <a:latin typeface="Segoe UI" panose="020B0502040204020203" pitchFamily="34" charset="0"/>
              <a:cs typeface="Segoe UI" panose="020B0502040204020203" pitchFamily="34" charset="0"/>
            </a:endParaRPr>
          </a:p>
          <a:p>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7" name="TextBox 6">
            <a:extLst>
              <a:ext uri="{FF2B5EF4-FFF2-40B4-BE49-F238E27FC236}">
                <a16:creationId xmlns:a16="http://schemas.microsoft.com/office/drawing/2014/main" id="{56DFBF0B-85CD-408F-8A20-4FBA65A36895}"/>
              </a:ext>
            </a:extLst>
          </p:cNvPr>
          <p:cNvSpPr txBox="1"/>
          <p:nvPr/>
        </p:nvSpPr>
        <p:spPr>
          <a:xfrm>
            <a:off x="689098" y="2105561"/>
            <a:ext cx="6094520" cy="1323439"/>
          </a:xfrm>
          <a:prstGeom prst="rect">
            <a:avLst/>
          </a:prstGeom>
          <a:noFill/>
        </p:spPr>
        <p:txBody>
          <a:bodyPr wrap="square">
            <a:spAutoFit/>
          </a:bodyPr>
          <a:lstStyle/>
          <a:p>
            <a:pPr algn="l">
              <a:spcAft>
                <a:spcPts val="0"/>
              </a:spcAft>
            </a:pPr>
            <a:r>
              <a:rPr lang="en-US" sz="2000" b="0" i="0" u="none" strike="noStrike" spc="0" dirty="0">
                <a:solidFill>
                  <a:srgbClr val="000000"/>
                </a:solidFill>
                <a:effectLst/>
                <a:latin typeface="Liberation Serif"/>
              </a:rPr>
              <a:t>The goal of this thesis was to conclude upon the following question : can the methods from Machine learning improve our ability to predict energy generation from wind parks over older methods.</a:t>
            </a:r>
            <a:endParaRPr lang="en-US" sz="2000" dirty="0">
              <a:effectLst/>
            </a:endParaRPr>
          </a:p>
        </p:txBody>
      </p:sp>
      <p:pic>
        <p:nvPicPr>
          <p:cNvPr id="9" name="Picture 8">
            <a:extLst>
              <a:ext uri="{FF2B5EF4-FFF2-40B4-BE49-F238E27FC236}">
                <a16:creationId xmlns:a16="http://schemas.microsoft.com/office/drawing/2014/main" id="{B27CC3F2-AA2A-4B09-B1CA-48B7C8AA31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289" y="1363236"/>
            <a:ext cx="4837797" cy="3950563"/>
          </a:xfrm>
          <a:prstGeom prst="rect">
            <a:avLst/>
          </a:prstGeom>
        </p:spPr>
      </p:pic>
    </p:spTree>
    <p:extLst>
      <p:ext uri="{BB962C8B-B14F-4D97-AF65-F5344CB8AC3E}">
        <p14:creationId xmlns:p14="http://schemas.microsoft.com/office/powerpoint/2010/main" val="288090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72</TotalTime>
  <Words>1334</Words>
  <Application>Microsoft Office PowerPoint</Application>
  <PresentationFormat>Widescreen</PresentationFormat>
  <Paragraphs>75</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Britannic Bold</vt:lpstr>
      <vt:lpstr>Calibri</vt:lpstr>
      <vt:lpstr>Calibri Light</vt:lpstr>
      <vt:lpstr>Franklin Gothic Book</vt:lpstr>
      <vt:lpstr>Liberation Serif</vt:lpstr>
      <vt:lpstr>Montserrat</vt:lpstr>
      <vt:lpstr>Segoe UI</vt:lpstr>
      <vt:lpstr>Office Theme</vt:lpstr>
      <vt:lpstr>Wind Energy Prediction</vt:lpstr>
      <vt:lpstr>Problem statement:</vt:lpstr>
      <vt:lpstr>Solution proposed:</vt:lpstr>
      <vt:lpstr>Flow of execution:</vt:lpstr>
      <vt:lpstr>Types of graphs displayed: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Energy Prediction</dc:title>
  <dc:creator>kayalvizhi s</dc:creator>
  <cp:lastModifiedBy>kayalvizhi s</cp:lastModifiedBy>
  <cp:revision>4</cp:revision>
  <dcterms:created xsi:type="dcterms:W3CDTF">2020-07-14T16:40:46Z</dcterms:created>
  <dcterms:modified xsi:type="dcterms:W3CDTF">2020-07-14T17:53:25Z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