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9" r:id="rId6"/>
    <p:sldId id="259" r:id="rId7"/>
    <p:sldId id="264" r:id="rId8"/>
    <p:sldId id="265" r:id="rId9"/>
    <p:sldId id="266" r:id="rId10"/>
    <p:sldId id="267" r:id="rId11"/>
    <p:sldId id="268" r:id="rId12"/>
    <p:sldId id="260" r:id="rId13"/>
    <p:sldId id="274" r:id="rId14"/>
    <p:sldId id="276" r:id="rId15"/>
    <p:sldId id="277" r:id="rId16"/>
    <p:sldId id="261" r:id="rId17"/>
    <p:sldId id="275" r:id="rId18"/>
    <p:sldId id="271" r:id="rId19"/>
    <p:sldId id="273" r:id="rId20"/>
    <p:sldId id="272" r:id="rId21"/>
    <p:sldId id="25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NICK%20GHOSH\Downloads\GuruCool-master%20(1)\GuruCool-master\Day%205\Breast_cancer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1-84F9-4F50-9894-A520955B5FE0}"/>
              </c:ext>
            </c:extLst>
          </c:dPt>
          <c:dPt>
            <c:idx val="1"/>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3-84F9-4F50-9894-A520955B5FE0}"/>
              </c:ext>
            </c:extLst>
          </c:dPt>
          <c:dLbls>
            <c:dLbl>
              <c:idx val="0"/>
              <c:layout>
                <c:manualLayout>
                  <c:x val="-4.2197306858381835E-2"/>
                  <c:y val="-5.8638055696891393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84F9-4F50-9894-A520955B5FE0}"/>
                </c:ext>
              </c:extLst>
            </c:dLbl>
            <c:dLbl>
              <c:idx val="1"/>
              <c:layout>
                <c:manualLayout>
                  <c:x val="1.9435914260717412E-2"/>
                  <c:y val="4.3470764071157769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84F9-4F50-9894-A520955B5FE0}"/>
                </c:ext>
              </c:extLst>
            </c:dLbl>
            <c:spPr>
              <a:noFill/>
              <a:ln>
                <a:noFill/>
              </a:ln>
              <a:effectLst/>
            </c:spPr>
            <c:txPr>
              <a:bodyPr rot="0" spcFirstLastPara="1" vertOverflow="ellipsis" vert="horz" wrap="square" anchor="ctr" anchorCtr="1"/>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Breast_cancer_data!$G$570:$G$571</c:f>
              <c:numCache>
                <c:formatCode>General</c:formatCode>
                <c:ptCount val="2"/>
                <c:pt idx="0">
                  <c:v>212</c:v>
                </c:pt>
                <c:pt idx="1">
                  <c:v>357</c:v>
                </c:pt>
              </c:numCache>
            </c:numRef>
          </c:val>
          <c:extLst>
            <c:ext xmlns:c16="http://schemas.microsoft.com/office/drawing/2014/chart" uri="{C3380CC4-5D6E-409C-BE32-E72D297353CC}">
              <c16:uniqueId val="{00000004-84F9-4F50-9894-A520955B5FE0}"/>
            </c:ext>
          </c:extLst>
        </c:ser>
        <c:dLbls>
          <c:showLegendKey val="0"/>
          <c:showVal val="0"/>
          <c:showCatName val="0"/>
          <c:showSerName val="0"/>
          <c:showPercent val="1"/>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69109-B535-4610-93EC-B8148E59A0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5114CA-1846-48F1-89D6-69DD59E254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214502-4121-44C5-825E-1A3E208330F6}"/>
              </a:ext>
            </a:extLst>
          </p:cNvPr>
          <p:cNvSpPr>
            <a:spLocks noGrp="1"/>
          </p:cNvSpPr>
          <p:nvPr>
            <p:ph type="dt" sz="half" idx="10"/>
          </p:nvPr>
        </p:nvSpPr>
        <p:spPr/>
        <p:txBody>
          <a:bodyPr/>
          <a:lstStyle/>
          <a:p>
            <a:fld id="{D946E058-9CE7-4CB2-953D-D69942AC8A3C}" type="datetimeFigureOut">
              <a:rPr lang="en-US" smtClean="0"/>
              <a:t>10/19/2020</a:t>
            </a:fld>
            <a:endParaRPr lang="en-US"/>
          </a:p>
        </p:txBody>
      </p:sp>
      <p:sp>
        <p:nvSpPr>
          <p:cNvPr id="5" name="Footer Placeholder 4">
            <a:extLst>
              <a:ext uri="{FF2B5EF4-FFF2-40B4-BE49-F238E27FC236}">
                <a16:creationId xmlns:a16="http://schemas.microsoft.com/office/drawing/2014/main" id="{86331DD2-057C-4B1A-8F31-A2BEB761A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8074F3-22AE-435F-AA39-9F43F635604B}"/>
              </a:ext>
            </a:extLst>
          </p:cNvPr>
          <p:cNvSpPr>
            <a:spLocks noGrp="1"/>
          </p:cNvSpPr>
          <p:nvPr>
            <p:ph type="sldNum" sz="quarter" idx="12"/>
          </p:nvPr>
        </p:nvSpPr>
        <p:spPr/>
        <p:txBody>
          <a:bodyPr/>
          <a:lstStyle/>
          <a:p>
            <a:fld id="{899F2D00-95C0-4B4A-847A-6E29C42D9716}" type="slidenum">
              <a:rPr lang="en-US" smtClean="0"/>
              <a:t>‹#›</a:t>
            </a:fld>
            <a:endParaRPr lang="en-US"/>
          </a:p>
        </p:txBody>
      </p:sp>
    </p:spTree>
    <p:extLst>
      <p:ext uri="{BB962C8B-B14F-4D97-AF65-F5344CB8AC3E}">
        <p14:creationId xmlns:p14="http://schemas.microsoft.com/office/powerpoint/2010/main" val="3999999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B5DD-66C9-479C-82DD-95B58D85E4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164AA3-A15E-4FC2-AF52-B9B55AF60F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F651C-20B1-4FBC-8F46-890728EF2675}"/>
              </a:ext>
            </a:extLst>
          </p:cNvPr>
          <p:cNvSpPr>
            <a:spLocks noGrp="1"/>
          </p:cNvSpPr>
          <p:nvPr>
            <p:ph type="dt" sz="half" idx="10"/>
          </p:nvPr>
        </p:nvSpPr>
        <p:spPr/>
        <p:txBody>
          <a:bodyPr/>
          <a:lstStyle/>
          <a:p>
            <a:fld id="{D946E058-9CE7-4CB2-953D-D69942AC8A3C}" type="datetimeFigureOut">
              <a:rPr lang="en-US" smtClean="0"/>
              <a:t>10/19/2020</a:t>
            </a:fld>
            <a:endParaRPr lang="en-US"/>
          </a:p>
        </p:txBody>
      </p:sp>
      <p:sp>
        <p:nvSpPr>
          <p:cNvPr id="5" name="Footer Placeholder 4">
            <a:extLst>
              <a:ext uri="{FF2B5EF4-FFF2-40B4-BE49-F238E27FC236}">
                <a16:creationId xmlns:a16="http://schemas.microsoft.com/office/drawing/2014/main" id="{858E6FA4-7619-4850-8ECB-3C2EBF348A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857FED-15D2-4698-BD1D-EE008C4CD870}"/>
              </a:ext>
            </a:extLst>
          </p:cNvPr>
          <p:cNvSpPr>
            <a:spLocks noGrp="1"/>
          </p:cNvSpPr>
          <p:nvPr>
            <p:ph type="sldNum" sz="quarter" idx="12"/>
          </p:nvPr>
        </p:nvSpPr>
        <p:spPr/>
        <p:txBody>
          <a:bodyPr/>
          <a:lstStyle/>
          <a:p>
            <a:fld id="{899F2D00-95C0-4B4A-847A-6E29C42D9716}" type="slidenum">
              <a:rPr lang="en-US" smtClean="0"/>
              <a:t>‹#›</a:t>
            </a:fld>
            <a:endParaRPr lang="en-US"/>
          </a:p>
        </p:txBody>
      </p:sp>
    </p:spTree>
    <p:extLst>
      <p:ext uri="{BB962C8B-B14F-4D97-AF65-F5344CB8AC3E}">
        <p14:creationId xmlns:p14="http://schemas.microsoft.com/office/powerpoint/2010/main" val="4200718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A1A7CC-4CA2-4208-8C20-0C3C154A71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0BC18-9817-4D9F-B7B8-59727B3B6A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24F107-8D6B-48FD-88FB-7D7CDC44B798}"/>
              </a:ext>
            </a:extLst>
          </p:cNvPr>
          <p:cNvSpPr>
            <a:spLocks noGrp="1"/>
          </p:cNvSpPr>
          <p:nvPr>
            <p:ph type="dt" sz="half" idx="10"/>
          </p:nvPr>
        </p:nvSpPr>
        <p:spPr/>
        <p:txBody>
          <a:bodyPr/>
          <a:lstStyle/>
          <a:p>
            <a:fld id="{D946E058-9CE7-4CB2-953D-D69942AC8A3C}" type="datetimeFigureOut">
              <a:rPr lang="en-US" smtClean="0"/>
              <a:t>10/19/2020</a:t>
            </a:fld>
            <a:endParaRPr lang="en-US"/>
          </a:p>
        </p:txBody>
      </p:sp>
      <p:sp>
        <p:nvSpPr>
          <p:cNvPr id="5" name="Footer Placeholder 4">
            <a:extLst>
              <a:ext uri="{FF2B5EF4-FFF2-40B4-BE49-F238E27FC236}">
                <a16:creationId xmlns:a16="http://schemas.microsoft.com/office/drawing/2014/main" id="{E0011C57-437A-4D12-BA73-99E2DB8882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E1018E-6DB1-4C0B-97C7-44ED1405AAAE}"/>
              </a:ext>
            </a:extLst>
          </p:cNvPr>
          <p:cNvSpPr>
            <a:spLocks noGrp="1"/>
          </p:cNvSpPr>
          <p:nvPr>
            <p:ph type="sldNum" sz="quarter" idx="12"/>
          </p:nvPr>
        </p:nvSpPr>
        <p:spPr/>
        <p:txBody>
          <a:bodyPr/>
          <a:lstStyle/>
          <a:p>
            <a:fld id="{899F2D00-95C0-4B4A-847A-6E29C42D9716}" type="slidenum">
              <a:rPr lang="en-US" smtClean="0"/>
              <a:t>‹#›</a:t>
            </a:fld>
            <a:endParaRPr lang="en-US"/>
          </a:p>
        </p:txBody>
      </p:sp>
    </p:spTree>
    <p:extLst>
      <p:ext uri="{BB962C8B-B14F-4D97-AF65-F5344CB8AC3E}">
        <p14:creationId xmlns:p14="http://schemas.microsoft.com/office/powerpoint/2010/main" val="2392942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300FE-714F-40FB-B38A-DFA32BCE49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6EB3FD-AF83-4F16-A614-FC6BA7009F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9A2C47-6D42-4050-ADE1-2C7845876E73}"/>
              </a:ext>
            </a:extLst>
          </p:cNvPr>
          <p:cNvSpPr>
            <a:spLocks noGrp="1"/>
          </p:cNvSpPr>
          <p:nvPr>
            <p:ph type="dt" sz="half" idx="10"/>
          </p:nvPr>
        </p:nvSpPr>
        <p:spPr/>
        <p:txBody>
          <a:bodyPr/>
          <a:lstStyle/>
          <a:p>
            <a:fld id="{D946E058-9CE7-4CB2-953D-D69942AC8A3C}" type="datetimeFigureOut">
              <a:rPr lang="en-US" smtClean="0"/>
              <a:t>10/19/2020</a:t>
            </a:fld>
            <a:endParaRPr lang="en-US"/>
          </a:p>
        </p:txBody>
      </p:sp>
      <p:sp>
        <p:nvSpPr>
          <p:cNvPr id="5" name="Footer Placeholder 4">
            <a:extLst>
              <a:ext uri="{FF2B5EF4-FFF2-40B4-BE49-F238E27FC236}">
                <a16:creationId xmlns:a16="http://schemas.microsoft.com/office/drawing/2014/main" id="{A742FFAB-E752-4C69-90BE-A9A373EBA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1A81A1-142D-4CF6-96EB-89AB5CFF4E2D}"/>
              </a:ext>
            </a:extLst>
          </p:cNvPr>
          <p:cNvSpPr>
            <a:spLocks noGrp="1"/>
          </p:cNvSpPr>
          <p:nvPr>
            <p:ph type="sldNum" sz="quarter" idx="12"/>
          </p:nvPr>
        </p:nvSpPr>
        <p:spPr/>
        <p:txBody>
          <a:bodyPr/>
          <a:lstStyle/>
          <a:p>
            <a:fld id="{899F2D00-95C0-4B4A-847A-6E29C42D9716}" type="slidenum">
              <a:rPr lang="en-US" smtClean="0"/>
              <a:t>‹#›</a:t>
            </a:fld>
            <a:endParaRPr lang="en-US"/>
          </a:p>
        </p:txBody>
      </p:sp>
    </p:spTree>
    <p:extLst>
      <p:ext uri="{BB962C8B-B14F-4D97-AF65-F5344CB8AC3E}">
        <p14:creationId xmlns:p14="http://schemas.microsoft.com/office/powerpoint/2010/main" val="2609670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63F4A-A4EB-418D-9D9A-922DA2E5A3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EFB2CD-418E-47EE-93E9-1D31172A6F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AFE943-8E34-4981-98DD-87581DE97D20}"/>
              </a:ext>
            </a:extLst>
          </p:cNvPr>
          <p:cNvSpPr>
            <a:spLocks noGrp="1"/>
          </p:cNvSpPr>
          <p:nvPr>
            <p:ph type="dt" sz="half" idx="10"/>
          </p:nvPr>
        </p:nvSpPr>
        <p:spPr/>
        <p:txBody>
          <a:bodyPr/>
          <a:lstStyle/>
          <a:p>
            <a:fld id="{D946E058-9CE7-4CB2-953D-D69942AC8A3C}" type="datetimeFigureOut">
              <a:rPr lang="en-US" smtClean="0"/>
              <a:t>10/19/2020</a:t>
            </a:fld>
            <a:endParaRPr lang="en-US"/>
          </a:p>
        </p:txBody>
      </p:sp>
      <p:sp>
        <p:nvSpPr>
          <p:cNvPr id="5" name="Footer Placeholder 4">
            <a:extLst>
              <a:ext uri="{FF2B5EF4-FFF2-40B4-BE49-F238E27FC236}">
                <a16:creationId xmlns:a16="http://schemas.microsoft.com/office/drawing/2014/main" id="{6985C013-A25E-4B46-B0F2-E50F452A4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AE03B-9123-42AF-A5A9-1B2F4641BDF7}"/>
              </a:ext>
            </a:extLst>
          </p:cNvPr>
          <p:cNvSpPr>
            <a:spLocks noGrp="1"/>
          </p:cNvSpPr>
          <p:nvPr>
            <p:ph type="sldNum" sz="quarter" idx="12"/>
          </p:nvPr>
        </p:nvSpPr>
        <p:spPr/>
        <p:txBody>
          <a:bodyPr/>
          <a:lstStyle/>
          <a:p>
            <a:fld id="{899F2D00-95C0-4B4A-847A-6E29C42D9716}" type="slidenum">
              <a:rPr lang="en-US" smtClean="0"/>
              <a:t>‹#›</a:t>
            </a:fld>
            <a:endParaRPr lang="en-US"/>
          </a:p>
        </p:txBody>
      </p:sp>
    </p:spTree>
    <p:extLst>
      <p:ext uri="{BB962C8B-B14F-4D97-AF65-F5344CB8AC3E}">
        <p14:creationId xmlns:p14="http://schemas.microsoft.com/office/powerpoint/2010/main" val="1033405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03A69-BC4E-4B52-B685-959C220E42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C83E25-3F5C-4BFF-B4E2-CB1CD3DBE5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FB5C51-4B58-49F8-B8E4-BFF127795D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5B9FB4-1217-42D7-959D-399C95F27CE4}"/>
              </a:ext>
            </a:extLst>
          </p:cNvPr>
          <p:cNvSpPr>
            <a:spLocks noGrp="1"/>
          </p:cNvSpPr>
          <p:nvPr>
            <p:ph type="dt" sz="half" idx="10"/>
          </p:nvPr>
        </p:nvSpPr>
        <p:spPr/>
        <p:txBody>
          <a:bodyPr/>
          <a:lstStyle/>
          <a:p>
            <a:fld id="{D946E058-9CE7-4CB2-953D-D69942AC8A3C}" type="datetimeFigureOut">
              <a:rPr lang="en-US" smtClean="0"/>
              <a:t>10/19/2020</a:t>
            </a:fld>
            <a:endParaRPr lang="en-US"/>
          </a:p>
        </p:txBody>
      </p:sp>
      <p:sp>
        <p:nvSpPr>
          <p:cNvPr id="6" name="Footer Placeholder 5">
            <a:extLst>
              <a:ext uri="{FF2B5EF4-FFF2-40B4-BE49-F238E27FC236}">
                <a16:creationId xmlns:a16="http://schemas.microsoft.com/office/drawing/2014/main" id="{F0A5D161-95AB-4F6D-95D0-9D3D533F52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A75741-AD9C-48CE-A643-BE7ADA248F29}"/>
              </a:ext>
            </a:extLst>
          </p:cNvPr>
          <p:cNvSpPr>
            <a:spLocks noGrp="1"/>
          </p:cNvSpPr>
          <p:nvPr>
            <p:ph type="sldNum" sz="quarter" idx="12"/>
          </p:nvPr>
        </p:nvSpPr>
        <p:spPr/>
        <p:txBody>
          <a:bodyPr/>
          <a:lstStyle/>
          <a:p>
            <a:fld id="{899F2D00-95C0-4B4A-847A-6E29C42D9716}" type="slidenum">
              <a:rPr lang="en-US" smtClean="0"/>
              <a:t>‹#›</a:t>
            </a:fld>
            <a:endParaRPr lang="en-US"/>
          </a:p>
        </p:txBody>
      </p:sp>
    </p:spTree>
    <p:extLst>
      <p:ext uri="{BB962C8B-B14F-4D97-AF65-F5344CB8AC3E}">
        <p14:creationId xmlns:p14="http://schemas.microsoft.com/office/powerpoint/2010/main" val="5833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72886-0912-4732-B070-F021EF0614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9C81-F460-4068-A091-D578A912E2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5AB6AD-1612-453D-80A7-B29773F115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928DA1-9DF6-4C5E-848B-DA6962F093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4CAB81-D947-4245-8544-DAF1C32EAC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F3A783-E252-4E7F-A2CE-035937E59310}"/>
              </a:ext>
            </a:extLst>
          </p:cNvPr>
          <p:cNvSpPr>
            <a:spLocks noGrp="1"/>
          </p:cNvSpPr>
          <p:nvPr>
            <p:ph type="dt" sz="half" idx="10"/>
          </p:nvPr>
        </p:nvSpPr>
        <p:spPr/>
        <p:txBody>
          <a:bodyPr/>
          <a:lstStyle/>
          <a:p>
            <a:fld id="{D946E058-9CE7-4CB2-953D-D69942AC8A3C}" type="datetimeFigureOut">
              <a:rPr lang="en-US" smtClean="0"/>
              <a:t>10/19/2020</a:t>
            </a:fld>
            <a:endParaRPr lang="en-US"/>
          </a:p>
        </p:txBody>
      </p:sp>
      <p:sp>
        <p:nvSpPr>
          <p:cNvPr id="8" name="Footer Placeholder 7">
            <a:extLst>
              <a:ext uri="{FF2B5EF4-FFF2-40B4-BE49-F238E27FC236}">
                <a16:creationId xmlns:a16="http://schemas.microsoft.com/office/drawing/2014/main" id="{CE4127A3-F5AA-410A-A8F5-7382ACD9C5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8511BC-5A12-420D-8FC4-A32D431CCDE2}"/>
              </a:ext>
            </a:extLst>
          </p:cNvPr>
          <p:cNvSpPr>
            <a:spLocks noGrp="1"/>
          </p:cNvSpPr>
          <p:nvPr>
            <p:ph type="sldNum" sz="quarter" idx="12"/>
          </p:nvPr>
        </p:nvSpPr>
        <p:spPr/>
        <p:txBody>
          <a:bodyPr/>
          <a:lstStyle/>
          <a:p>
            <a:fld id="{899F2D00-95C0-4B4A-847A-6E29C42D9716}" type="slidenum">
              <a:rPr lang="en-US" smtClean="0"/>
              <a:t>‹#›</a:t>
            </a:fld>
            <a:endParaRPr lang="en-US"/>
          </a:p>
        </p:txBody>
      </p:sp>
    </p:spTree>
    <p:extLst>
      <p:ext uri="{BB962C8B-B14F-4D97-AF65-F5344CB8AC3E}">
        <p14:creationId xmlns:p14="http://schemas.microsoft.com/office/powerpoint/2010/main" val="326411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0FD6-3AB4-4B98-B565-854E8A4189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E1C052-DDFA-47D0-8E2E-F05B58D47D34}"/>
              </a:ext>
            </a:extLst>
          </p:cNvPr>
          <p:cNvSpPr>
            <a:spLocks noGrp="1"/>
          </p:cNvSpPr>
          <p:nvPr>
            <p:ph type="dt" sz="half" idx="10"/>
          </p:nvPr>
        </p:nvSpPr>
        <p:spPr/>
        <p:txBody>
          <a:bodyPr/>
          <a:lstStyle/>
          <a:p>
            <a:fld id="{D946E058-9CE7-4CB2-953D-D69942AC8A3C}" type="datetimeFigureOut">
              <a:rPr lang="en-US" smtClean="0"/>
              <a:t>10/19/2020</a:t>
            </a:fld>
            <a:endParaRPr lang="en-US"/>
          </a:p>
        </p:txBody>
      </p:sp>
      <p:sp>
        <p:nvSpPr>
          <p:cNvPr id="4" name="Footer Placeholder 3">
            <a:extLst>
              <a:ext uri="{FF2B5EF4-FFF2-40B4-BE49-F238E27FC236}">
                <a16:creationId xmlns:a16="http://schemas.microsoft.com/office/drawing/2014/main" id="{852A162E-8D32-4876-9036-8E1FB79577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94D0A4-B2B0-42CB-A666-FCF447C252BC}"/>
              </a:ext>
            </a:extLst>
          </p:cNvPr>
          <p:cNvSpPr>
            <a:spLocks noGrp="1"/>
          </p:cNvSpPr>
          <p:nvPr>
            <p:ph type="sldNum" sz="quarter" idx="12"/>
          </p:nvPr>
        </p:nvSpPr>
        <p:spPr/>
        <p:txBody>
          <a:bodyPr/>
          <a:lstStyle/>
          <a:p>
            <a:fld id="{899F2D00-95C0-4B4A-847A-6E29C42D9716}" type="slidenum">
              <a:rPr lang="en-US" smtClean="0"/>
              <a:t>‹#›</a:t>
            </a:fld>
            <a:endParaRPr lang="en-US"/>
          </a:p>
        </p:txBody>
      </p:sp>
    </p:spTree>
    <p:extLst>
      <p:ext uri="{BB962C8B-B14F-4D97-AF65-F5344CB8AC3E}">
        <p14:creationId xmlns:p14="http://schemas.microsoft.com/office/powerpoint/2010/main" val="1784476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F08758-46D5-4A86-9788-08A9569E938C}"/>
              </a:ext>
            </a:extLst>
          </p:cNvPr>
          <p:cNvSpPr>
            <a:spLocks noGrp="1"/>
          </p:cNvSpPr>
          <p:nvPr>
            <p:ph type="dt" sz="half" idx="10"/>
          </p:nvPr>
        </p:nvSpPr>
        <p:spPr/>
        <p:txBody>
          <a:bodyPr/>
          <a:lstStyle/>
          <a:p>
            <a:fld id="{D946E058-9CE7-4CB2-953D-D69942AC8A3C}" type="datetimeFigureOut">
              <a:rPr lang="en-US" smtClean="0"/>
              <a:t>10/19/2020</a:t>
            </a:fld>
            <a:endParaRPr lang="en-US"/>
          </a:p>
        </p:txBody>
      </p:sp>
      <p:sp>
        <p:nvSpPr>
          <p:cNvPr id="3" name="Footer Placeholder 2">
            <a:extLst>
              <a:ext uri="{FF2B5EF4-FFF2-40B4-BE49-F238E27FC236}">
                <a16:creationId xmlns:a16="http://schemas.microsoft.com/office/drawing/2014/main" id="{C4B80080-B653-4446-B86C-3BF3AEA791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893A6E-23B2-4D81-B115-5D712CC6DBB5}"/>
              </a:ext>
            </a:extLst>
          </p:cNvPr>
          <p:cNvSpPr>
            <a:spLocks noGrp="1"/>
          </p:cNvSpPr>
          <p:nvPr>
            <p:ph type="sldNum" sz="quarter" idx="12"/>
          </p:nvPr>
        </p:nvSpPr>
        <p:spPr/>
        <p:txBody>
          <a:bodyPr/>
          <a:lstStyle/>
          <a:p>
            <a:fld id="{899F2D00-95C0-4B4A-847A-6E29C42D9716}" type="slidenum">
              <a:rPr lang="en-US" smtClean="0"/>
              <a:t>‹#›</a:t>
            </a:fld>
            <a:endParaRPr lang="en-US"/>
          </a:p>
        </p:txBody>
      </p:sp>
    </p:spTree>
    <p:extLst>
      <p:ext uri="{BB962C8B-B14F-4D97-AF65-F5344CB8AC3E}">
        <p14:creationId xmlns:p14="http://schemas.microsoft.com/office/powerpoint/2010/main" val="2466481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BA297-1EBB-4293-8D4C-A15B46ECC5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C52E0F-98A6-45BF-A019-52A0FB05DF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AD5E98-6444-4749-9470-2AF1072A65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9FDE95-3AA3-4439-AA32-2F935FC2F04D}"/>
              </a:ext>
            </a:extLst>
          </p:cNvPr>
          <p:cNvSpPr>
            <a:spLocks noGrp="1"/>
          </p:cNvSpPr>
          <p:nvPr>
            <p:ph type="dt" sz="half" idx="10"/>
          </p:nvPr>
        </p:nvSpPr>
        <p:spPr/>
        <p:txBody>
          <a:bodyPr/>
          <a:lstStyle/>
          <a:p>
            <a:fld id="{D946E058-9CE7-4CB2-953D-D69942AC8A3C}" type="datetimeFigureOut">
              <a:rPr lang="en-US" smtClean="0"/>
              <a:t>10/19/2020</a:t>
            </a:fld>
            <a:endParaRPr lang="en-US"/>
          </a:p>
        </p:txBody>
      </p:sp>
      <p:sp>
        <p:nvSpPr>
          <p:cNvPr id="6" name="Footer Placeholder 5">
            <a:extLst>
              <a:ext uri="{FF2B5EF4-FFF2-40B4-BE49-F238E27FC236}">
                <a16:creationId xmlns:a16="http://schemas.microsoft.com/office/drawing/2014/main" id="{C0B0D849-DAA7-47A6-A115-BC65D76C10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B512EE-CC3A-4F08-A921-AE26DBCC4EEA}"/>
              </a:ext>
            </a:extLst>
          </p:cNvPr>
          <p:cNvSpPr>
            <a:spLocks noGrp="1"/>
          </p:cNvSpPr>
          <p:nvPr>
            <p:ph type="sldNum" sz="quarter" idx="12"/>
          </p:nvPr>
        </p:nvSpPr>
        <p:spPr/>
        <p:txBody>
          <a:bodyPr/>
          <a:lstStyle/>
          <a:p>
            <a:fld id="{899F2D00-95C0-4B4A-847A-6E29C42D9716}" type="slidenum">
              <a:rPr lang="en-US" smtClean="0"/>
              <a:t>‹#›</a:t>
            </a:fld>
            <a:endParaRPr lang="en-US"/>
          </a:p>
        </p:txBody>
      </p:sp>
    </p:spTree>
    <p:extLst>
      <p:ext uri="{BB962C8B-B14F-4D97-AF65-F5344CB8AC3E}">
        <p14:creationId xmlns:p14="http://schemas.microsoft.com/office/powerpoint/2010/main" val="4292228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CC29-B893-4250-8F71-9064F20B80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66B9EE-1AC9-4872-9CDE-FC7995F5B8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14A262-7853-4573-A3AE-EF93158440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086B25-7D3D-4B9F-A43B-8EBA46902026}"/>
              </a:ext>
            </a:extLst>
          </p:cNvPr>
          <p:cNvSpPr>
            <a:spLocks noGrp="1"/>
          </p:cNvSpPr>
          <p:nvPr>
            <p:ph type="dt" sz="half" idx="10"/>
          </p:nvPr>
        </p:nvSpPr>
        <p:spPr/>
        <p:txBody>
          <a:bodyPr/>
          <a:lstStyle/>
          <a:p>
            <a:fld id="{D946E058-9CE7-4CB2-953D-D69942AC8A3C}" type="datetimeFigureOut">
              <a:rPr lang="en-US" smtClean="0"/>
              <a:t>10/19/2020</a:t>
            </a:fld>
            <a:endParaRPr lang="en-US"/>
          </a:p>
        </p:txBody>
      </p:sp>
      <p:sp>
        <p:nvSpPr>
          <p:cNvPr id="6" name="Footer Placeholder 5">
            <a:extLst>
              <a:ext uri="{FF2B5EF4-FFF2-40B4-BE49-F238E27FC236}">
                <a16:creationId xmlns:a16="http://schemas.microsoft.com/office/drawing/2014/main" id="{3ACED090-F1B9-417E-967C-88088B7257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33DDB1-302D-43C9-9638-E2D3863EA45A}"/>
              </a:ext>
            </a:extLst>
          </p:cNvPr>
          <p:cNvSpPr>
            <a:spLocks noGrp="1"/>
          </p:cNvSpPr>
          <p:nvPr>
            <p:ph type="sldNum" sz="quarter" idx="12"/>
          </p:nvPr>
        </p:nvSpPr>
        <p:spPr/>
        <p:txBody>
          <a:bodyPr/>
          <a:lstStyle/>
          <a:p>
            <a:fld id="{899F2D00-95C0-4B4A-847A-6E29C42D9716}" type="slidenum">
              <a:rPr lang="en-US" smtClean="0"/>
              <a:t>‹#›</a:t>
            </a:fld>
            <a:endParaRPr lang="en-US"/>
          </a:p>
        </p:txBody>
      </p:sp>
    </p:spTree>
    <p:extLst>
      <p:ext uri="{BB962C8B-B14F-4D97-AF65-F5344CB8AC3E}">
        <p14:creationId xmlns:p14="http://schemas.microsoft.com/office/powerpoint/2010/main" val="4061033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73AEE2-232A-48D8-A397-57D199A966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96C5AB-A1A3-42C3-87EA-B85F8A287B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2AD10B-1F65-40B8-8A1E-773E47E9D8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6E058-9CE7-4CB2-953D-D69942AC8A3C}" type="datetimeFigureOut">
              <a:rPr lang="en-US" smtClean="0"/>
              <a:t>10/19/2020</a:t>
            </a:fld>
            <a:endParaRPr lang="en-US"/>
          </a:p>
        </p:txBody>
      </p:sp>
      <p:sp>
        <p:nvSpPr>
          <p:cNvPr id="5" name="Footer Placeholder 4">
            <a:extLst>
              <a:ext uri="{FF2B5EF4-FFF2-40B4-BE49-F238E27FC236}">
                <a16:creationId xmlns:a16="http://schemas.microsoft.com/office/drawing/2014/main" id="{379D9EAA-EEFC-4D6A-A56D-3CDD585BF4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9E3892-03FE-4FF7-95DB-5E7944D1BC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9F2D00-95C0-4B4A-847A-6E29C42D9716}" type="slidenum">
              <a:rPr lang="en-US" smtClean="0"/>
              <a:t>‹#›</a:t>
            </a:fld>
            <a:endParaRPr lang="en-US"/>
          </a:p>
        </p:txBody>
      </p:sp>
    </p:spTree>
    <p:extLst>
      <p:ext uri="{BB962C8B-B14F-4D97-AF65-F5344CB8AC3E}">
        <p14:creationId xmlns:p14="http://schemas.microsoft.com/office/powerpoint/2010/main" val="4011339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us-south.ml.cloud.ibm.com/ml/v4/deployments/417bb628-03b2-4717-8773-8652335eed76/predictions?version=2020-10-19?version=2020-09-0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node-red-tnoll-2020-09-30.mybluemix.net/ui/#!/0?socketid=yah10EoxDLzQ0NdsAA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archive.ics.uci.edu/ml/datasets/Breast+Cancer+Wisconsin+(Diagnostic)" TargetMode="External"/><Relationship Id="rId3" Type="http://schemas.openxmlformats.org/officeDocument/2006/relationships/hyperlink" Target="https://www.kaggle.com/merishnasuwal/breast-cancer-prediction-dataset" TargetMode="External"/><Relationship Id="rId7" Type="http://schemas.openxmlformats.org/officeDocument/2006/relationships/hyperlink" Target="https://rstudio-pubs-static.s3.amazonaws.com/344010_1f4d6691092d4544bfbddb092e7223d2.html" TargetMode="External"/><Relationship Id="rId2" Type="http://schemas.openxmlformats.org/officeDocument/2006/relationships/hyperlink" Target="https://www.kaggle.com/onuralpsisman/breast-cancer-prediction" TargetMode="External"/><Relationship Id="rId1" Type="http://schemas.openxmlformats.org/officeDocument/2006/relationships/slideLayout" Target="../slideLayouts/slideLayout2.xml"/><Relationship Id="rId6" Type="http://schemas.openxmlformats.org/officeDocument/2006/relationships/hyperlink" Target="https://towardsdatascience.com/breast-cancer-cell-type-classifier-ace4e82f9a79" TargetMode="External"/><Relationship Id="rId5" Type="http://schemas.openxmlformats.org/officeDocument/2006/relationships/hyperlink" Target="https://towardsdatascience.com/building-a-simple-machine-learning-model-on-breast-cancer-data-eca4b3b99fa3" TargetMode="External"/><Relationship Id="rId10" Type="http://schemas.openxmlformats.org/officeDocument/2006/relationships/hyperlink" Target="https://www.youtube.com/results?search_query=gurucool+day+5" TargetMode="External"/><Relationship Id="rId4" Type="http://schemas.openxmlformats.org/officeDocument/2006/relationships/hyperlink" Target="https://www.sciencedirect.com/science/article/pii/S2001037014000464" TargetMode="External"/><Relationship Id="rId9" Type="http://schemas.openxmlformats.org/officeDocument/2006/relationships/hyperlink" Target="https://smartinternz.com/Student/badge_workspace/5717" TargetMode="Externa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C162D-6660-42DD-91D5-4EC526400A01}"/>
              </a:ext>
            </a:extLst>
          </p:cNvPr>
          <p:cNvSpPr>
            <a:spLocks noGrp="1"/>
          </p:cNvSpPr>
          <p:nvPr>
            <p:ph type="ctrTitle"/>
          </p:nvPr>
        </p:nvSpPr>
        <p:spPr/>
        <p:txBody>
          <a:bodyPr/>
          <a:lstStyle/>
          <a:p>
            <a:r>
              <a:rPr lang="en-US" b="0" i="0" dirty="0">
                <a:solidFill>
                  <a:srgbClr val="616873"/>
                </a:solidFill>
                <a:effectLst/>
                <a:latin typeface="Montserrat"/>
              </a:rPr>
              <a:t>SPS-5717-Breast Cancer Risk Prediction System</a:t>
            </a:r>
            <a:endParaRPr lang="en-US" dirty="0"/>
          </a:p>
        </p:txBody>
      </p:sp>
      <p:sp>
        <p:nvSpPr>
          <p:cNvPr id="3" name="Subtitle 2">
            <a:extLst>
              <a:ext uri="{FF2B5EF4-FFF2-40B4-BE49-F238E27FC236}">
                <a16:creationId xmlns:a16="http://schemas.microsoft.com/office/drawing/2014/main" id="{A257FE48-00A5-4699-8324-A4E2D79955C9}"/>
              </a:ext>
            </a:extLst>
          </p:cNvPr>
          <p:cNvSpPr>
            <a:spLocks noGrp="1"/>
          </p:cNvSpPr>
          <p:nvPr>
            <p:ph type="subTitle" idx="1"/>
          </p:nvPr>
        </p:nvSpPr>
        <p:spPr>
          <a:xfrm>
            <a:off x="1524000" y="3953732"/>
            <a:ext cx="9144000" cy="1655762"/>
          </a:xfrm>
        </p:spPr>
        <p:txBody>
          <a:bodyPr>
            <a:normAutofit lnSpcReduction="10000"/>
          </a:bodyPr>
          <a:lstStyle/>
          <a:p>
            <a:r>
              <a:rPr lang="en-US" dirty="0"/>
              <a:t>Dr. Manik Ghosh</a:t>
            </a:r>
          </a:p>
          <a:p>
            <a:r>
              <a:rPr lang="en-US" dirty="0"/>
              <a:t>Department of Pharmaceutical Sciences and Technology</a:t>
            </a:r>
          </a:p>
          <a:p>
            <a:r>
              <a:rPr lang="en-US" dirty="0"/>
              <a:t>Birla Institute of Technology</a:t>
            </a:r>
          </a:p>
          <a:p>
            <a:r>
              <a:rPr lang="en-US" dirty="0" err="1"/>
              <a:t>Mesra</a:t>
            </a:r>
            <a:r>
              <a:rPr lang="en-US" dirty="0"/>
              <a:t>, Ranchi  - 835 215</a:t>
            </a:r>
          </a:p>
        </p:txBody>
      </p:sp>
    </p:spTree>
    <p:extLst>
      <p:ext uri="{BB962C8B-B14F-4D97-AF65-F5344CB8AC3E}">
        <p14:creationId xmlns:p14="http://schemas.microsoft.com/office/powerpoint/2010/main" val="570740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C86FE-2B64-4802-BFDC-7FA600270709}"/>
              </a:ext>
            </a:extLst>
          </p:cNvPr>
          <p:cNvSpPr>
            <a:spLocks noGrp="1"/>
          </p:cNvSpPr>
          <p:nvPr>
            <p:ph type="title"/>
          </p:nvPr>
        </p:nvSpPr>
        <p:spPr>
          <a:xfrm>
            <a:off x="648929" y="629266"/>
            <a:ext cx="3505495" cy="1622321"/>
          </a:xfrm>
        </p:spPr>
        <p:txBody>
          <a:bodyPr>
            <a:normAutofit/>
          </a:bodyPr>
          <a:lstStyle/>
          <a:p>
            <a:r>
              <a:rPr lang="en-US" b="1" dirty="0"/>
              <a:t>Area</a:t>
            </a:r>
          </a:p>
        </p:txBody>
      </p:sp>
      <p:sp>
        <p:nvSpPr>
          <p:cNvPr id="3" name="Content Placeholder 2">
            <a:extLst>
              <a:ext uri="{FF2B5EF4-FFF2-40B4-BE49-F238E27FC236}">
                <a16:creationId xmlns:a16="http://schemas.microsoft.com/office/drawing/2014/main" id="{F0ABB569-64D8-4C3E-9C4E-A361B6EB4EDE}"/>
              </a:ext>
            </a:extLst>
          </p:cNvPr>
          <p:cNvSpPr>
            <a:spLocks noGrp="1"/>
          </p:cNvSpPr>
          <p:nvPr>
            <p:ph idx="1"/>
          </p:nvPr>
        </p:nvSpPr>
        <p:spPr>
          <a:xfrm>
            <a:off x="648931" y="2438400"/>
            <a:ext cx="3505494" cy="3785419"/>
          </a:xfrm>
        </p:spPr>
        <p:txBody>
          <a:bodyPr>
            <a:normAutofit/>
          </a:bodyPr>
          <a:lstStyle/>
          <a:p>
            <a:pPr algn="just"/>
            <a:r>
              <a:rPr lang="en-US" sz="2000" b="0" i="0" dirty="0">
                <a:effectLst/>
                <a:latin typeface="Inter"/>
              </a:rPr>
              <a:t>Again it is similar to perimeter and radius but different from other we can see diagnosis=0 for every area</a:t>
            </a:r>
          </a:p>
          <a:p>
            <a:pPr algn="just"/>
            <a:endParaRPr lang="en-US" sz="2000" dirty="0"/>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D42F1FA9-E40C-4C8B-9972-9C926896F1F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929744"/>
            <a:ext cx="6019331" cy="299526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652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1AEA3-CD46-43E1-B6F6-46709AFC8DB5}"/>
              </a:ext>
            </a:extLst>
          </p:cNvPr>
          <p:cNvSpPr>
            <a:spLocks noGrp="1"/>
          </p:cNvSpPr>
          <p:nvPr>
            <p:ph type="title"/>
          </p:nvPr>
        </p:nvSpPr>
        <p:spPr>
          <a:xfrm>
            <a:off x="648929" y="629266"/>
            <a:ext cx="3505495" cy="1622321"/>
          </a:xfrm>
        </p:spPr>
        <p:txBody>
          <a:bodyPr>
            <a:normAutofit/>
          </a:bodyPr>
          <a:lstStyle/>
          <a:p>
            <a:r>
              <a:rPr lang="en-US" b="1" dirty="0"/>
              <a:t>Smoothness</a:t>
            </a:r>
          </a:p>
        </p:txBody>
      </p:sp>
      <p:sp>
        <p:nvSpPr>
          <p:cNvPr id="3" name="Content Placeholder 2">
            <a:extLst>
              <a:ext uri="{FF2B5EF4-FFF2-40B4-BE49-F238E27FC236}">
                <a16:creationId xmlns:a16="http://schemas.microsoft.com/office/drawing/2014/main" id="{2756C15D-9509-459F-9908-ABC3E0E0AC34}"/>
              </a:ext>
            </a:extLst>
          </p:cNvPr>
          <p:cNvSpPr>
            <a:spLocks noGrp="1"/>
          </p:cNvSpPr>
          <p:nvPr>
            <p:ph idx="1"/>
          </p:nvPr>
        </p:nvSpPr>
        <p:spPr>
          <a:xfrm>
            <a:off x="648931" y="2438400"/>
            <a:ext cx="3505494" cy="3785419"/>
          </a:xfrm>
        </p:spPr>
        <p:txBody>
          <a:bodyPr>
            <a:normAutofit/>
          </a:bodyPr>
          <a:lstStyle/>
          <a:p>
            <a:pPr algn="just"/>
            <a:r>
              <a:rPr lang="en-US" sz="2000" b="0" i="0" dirty="0">
                <a:effectLst/>
                <a:latin typeface="Inter"/>
              </a:rPr>
              <a:t>It is similar to texture variable. For every case of diagnosis, distribution is similar but when diagnosis is 1 it is less than other case.</a:t>
            </a:r>
          </a:p>
          <a:p>
            <a:endParaRPr lang="en-US" sz="2000" dirty="0"/>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EEAA6691-1C79-480E-9660-70B14BC1C7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950937"/>
            <a:ext cx="6019331" cy="2952879"/>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558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F4A58CAD-D5B1-4396-98DF-27AE59F23D71}"/>
              </a:ext>
            </a:extLst>
          </p:cNvPr>
          <p:cNvPicPr>
            <a:picLocks noGrp="1" noChangeAspect="1"/>
          </p:cNvPicPr>
          <p:nvPr>
            <p:ph idx="1"/>
          </p:nvPr>
        </p:nvPicPr>
        <p:blipFill rotWithShape="1">
          <a:blip r:embed="rId2"/>
          <a:srcRect b="19"/>
          <a:stretch/>
        </p:blipFill>
        <p:spPr>
          <a:xfrm>
            <a:off x="20" y="1282"/>
            <a:ext cx="12191980" cy="6856718"/>
          </a:xfrm>
          <a:prstGeom prst="rect">
            <a:avLst/>
          </a:prstGeom>
        </p:spPr>
      </p:pic>
    </p:spTree>
    <p:extLst>
      <p:ext uri="{BB962C8B-B14F-4D97-AF65-F5344CB8AC3E}">
        <p14:creationId xmlns:p14="http://schemas.microsoft.com/office/powerpoint/2010/main" val="2053012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7C2AA-1EA7-4037-8002-5A82A32A6B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8A11B2-587A-4935-852F-B685CAC3E6AA}"/>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A21A70D8-EED5-4E98-B9DF-E446D524EDE3}"/>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423252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94EC5-9051-4CBA-894A-258571B253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B02B8A-FB5D-48D4-B1D4-6EA22DF0CFF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30C7F30-58E0-42F5-AA33-BC3D9E3454BF}"/>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598492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10AA2-B6B1-40E3-A1F6-EC621B1E2911}"/>
              </a:ext>
            </a:extLst>
          </p:cNvPr>
          <p:cNvSpPr>
            <a:spLocks noGrp="1"/>
          </p:cNvSpPr>
          <p:nvPr>
            <p:ph type="title"/>
          </p:nvPr>
        </p:nvSpPr>
        <p:spPr/>
        <p:txBody>
          <a:bodyPr/>
          <a:lstStyle/>
          <a:p>
            <a:r>
              <a:rPr lang="en-US" b="0" i="0" dirty="0" err="1">
                <a:solidFill>
                  <a:srgbClr val="161616"/>
                </a:solidFill>
                <a:effectLst/>
                <a:latin typeface="IBM Plex Sans"/>
              </a:rPr>
              <a:t>BreastCancerProject</a:t>
            </a:r>
            <a:r>
              <a:rPr lang="en-US" b="0" i="0" dirty="0">
                <a:solidFill>
                  <a:srgbClr val="161616"/>
                </a:solidFill>
                <a:effectLst/>
                <a:latin typeface="IBM Plex Sans"/>
              </a:rPr>
              <a:t> - Deployment</a:t>
            </a:r>
            <a:endParaRPr lang="en-US" dirty="0"/>
          </a:p>
        </p:txBody>
      </p:sp>
      <p:sp>
        <p:nvSpPr>
          <p:cNvPr id="3" name="Content Placeholder 2">
            <a:extLst>
              <a:ext uri="{FF2B5EF4-FFF2-40B4-BE49-F238E27FC236}">
                <a16:creationId xmlns:a16="http://schemas.microsoft.com/office/drawing/2014/main" id="{2E6BFC97-F64A-42D6-8A50-CB6F4CFBAC6E}"/>
              </a:ext>
            </a:extLst>
          </p:cNvPr>
          <p:cNvSpPr>
            <a:spLocks noGrp="1"/>
          </p:cNvSpPr>
          <p:nvPr>
            <p:ph idx="1"/>
          </p:nvPr>
        </p:nvSpPr>
        <p:spPr/>
        <p:txBody>
          <a:bodyPr/>
          <a:lstStyle/>
          <a:p>
            <a:pPr marL="0" indent="0">
              <a:buNone/>
            </a:pPr>
            <a:r>
              <a:rPr lang="en-US" b="0" i="0" dirty="0">
                <a:solidFill>
                  <a:srgbClr val="393939"/>
                </a:solidFill>
                <a:effectLst/>
                <a:latin typeface="IBM Plex Sans"/>
              </a:rPr>
              <a:t>Deployment ID</a:t>
            </a:r>
            <a:endParaRPr lang="en-US" dirty="0"/>
          </a:p>
          <a:p>
            <a:r>
              <a:rPr lang="en-US" dirty="0"/>
              <a:t>417bb628-03b2-4717-8773-8652335eed76</a:t>
            </a:r>
          </a:p>
          <a:p>
            <a:endParaRPr lang="en-US" dirty="0"/>
          </a:p>
          <a:p>
            <a:pPr marL="0" indent="0">
              <a:buNone/>
            </a:pPr>
            <a:r>
              <a:rPr lang="en-US" dirty="0"/>
              <a:t>Associate Asset</a:t>
            </a:r>
          </a:p>
          <a:p>
            <a:r>
              <a:rPr lang="en-US" dirty="0"/>
              <a:t>797bc8f3-9c48-4c42-b803-9e67b45be257</a:t>
            </a:r>
          </a:p>
        </p:txBody>
      </p:sp>
    </p:spTree>
    <p:extLst>
      <p:ext uri="{BB962C8B-B14F-4D97-AF65-F5344CB8AC3E}">
        <p14:creationId xmlns:p14="http://schemas.microsoft.com/office/powerpoint/2010/main" val="2956541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7A5FA-378E-4587-9008-0B03C51839BC}"/>
              </a:ext>
            </a:extLst>
          </p:cNvPr>
          <p:cNvSpPr>
            <a:spLocks noGrp="1"/>
          </p:cNvSpPr>
          <p:nvPr>
            <p:ph type="title"/>
          </p:nvPr>
        </p:nvSpPr>
        <p:spPr/>
        <p:txBody>
          <a:bodyPr/>
          <a:lstStyle/>
          <a:p>
            <a:r>
              <a:rPr lang="en-US" b="1" dirty="0"/>
              <a:t>Breast Cancer Project API</a:t>
            </a:r>
          </a:p>
        </p:txBody>
      </p:sp>
      <p:sp>
        <p:nvSpPr>
          <p:cNvPr id="3" name="Content Placeholder 2">
            <a:extLst>
              <a:ext uri="{FF2B5EF4-FFF2-40B4-BE49-F238E27FC236}">
                <a16:creationId xmlns:a16="http://schemas.microsoft.com/office/drawing/2014/main" id="{42547379-787F-4013-9616-3CE03CEDA6C1}"/>
              </a:ext>
            </a:extLst>
          </p:cNvPr>
          <p:cNvSpPr>
            <a:spLocks noGrp="1"/>
          </p:cNvSpPr>
          <p:nvPr>
            <p:ph idx="1"/>
          </p:nvPr>
        </p:nvSpPr>
        <p:spPr/>
        <p:txBody>
          <a:bodyPr/>
          <a:lstStyle/>
          <a:p>
            <a:pPr marL="0" indent="0">
              <a:buNone/>
            </a:pPr>
            <a:r>
              <a:rPr lang="en-US" b="1" dirty="0"/>
              <a:t>Endpoint: </a:t>
            </a:r>
          </a:p>
          <a:p>
            <a:pPr marL="0" indent="0">
              <a:buNone/>
            </a:pPr>
            <a:r>
              <a:rPr lang="en-US" dirty="0">
                <a:hlinkClick r:id="rId2"/>
              </a:rPr>
              <a:t>https://us-south.ml.cloud.ibm.com/ml/v4/deployments/417bb628-03b2-4717-8773-8652335eed76/predictions?version=2020-10-19?version=2020-09-01</a:t>
            </a:r>
            <a:r>
              <a:rPr lang="en-US" dirty="0"/>
              <a:t> </a:t>
            </a:r>
          </a:p>
          <a:p>
            <a:endParaRPr lang="en-US" dirty="0"/>
          </a:p>
          <a:p>
            <a:pPr marL="0" indent="0">
              <a:buNone/>
            </a:pPr>
            <a:r>
              <a:rPr lang="en-US" b="1" dirty="0"/>
              <a:t>API Key:</a:t>
            </a:r>
          </a:p>
          <a:p>
            <a:pPr marL="0" indent="0">
              <a:buNone/>
            </a:pPr>
            <a:r>
              <a:rPr lang="en-US" dirty="0"/>
              <a:t>uxYXB9RuHJw7VG-vn-mg0E3eoLwmPlJWCM2SkRL54DZU</a:t>
            </a:r>
          </a:p>
          <a:p>
            <a:endParaRPr lang="en-US" dirty="0"/>
          </a:p>
        </p:txBody>
      </p:sp>
    </p:spTree>
    <p:extLst>
      <p:ext uri="{BB962C8B-B14F-4D97-AF65-F5344CB8AC3E}">
        <p14:creationId xmlns:p14="http://schemas.microsoft.com/office/powerpoint/2010/main" val="2196064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0349-B664-4D25-AA7F-2EBF730D58C6}"/>
              </a:ext>
            </a:extLst>
          </p:cNvPr>
          <p:cNvSpPr>
            <a:spLocks noGrp="1"/>
          </p:cNvSpPr>
          <p:nvPr>
            <p:ph type="title"/>
          </p:nvPr>
        </p:nvSpPr>
        <p:spPr/>
        <p:txBody>
          <a:bodyPr/>
          <a:lstStyle/>
          <a:p>
            <a:r>
              <a:rPr lang="en-US" b="1" dirty="0"/>
              <a:t>Node-Red Flow</a:t>
            </a:r>
          </a:p>
        </p:txBody>
      </p:sp>
      <p:pic>
        <p:nvPicPr>
          <p:cNvPr id="5" name="Content Placeholder 4">
            <a:extLst>
              <a:ext uri="{FF2B5EF4-FFF2-40B4-BE49-F238E27FC236}">
                <a16:creationId xmlns:a16="http://schemas.microsoft.com/office/drawing/2014/main" id="{7931071C-DD44-4269-9F51-B11FEB1DE352}"/>
              </a:ext>
            </a:extLst>
          </p:cNvPr>
          <p:cNvPicPr>
            <a:picLocks noGrp="1" noChangeAspect="1"/>
          </p:cNvPicPr>
          <p:nvPr>
            <p:ph idx="1"/>
          </p:nvPr>
        </p:nvPicPr>
        <p:blipFill>
          <a:blip r:embed="rId2"/>
          <a:stretch>
            <a:fillRect/>
          </a:stretch>
        </p:blipFill>
        <p:spPr>
          <a:xfrm>
            <a:off x="2226255" y="1825625"/>
            <a:ext cx="7739489" cy="4351338"/>
          </a:xfrm>
        </p:spPr>
      </p:pic>
    </p:spTree>
    <p:extLst>
      <p:ext uri="{BB962C8B-B14F-4D97-AF65-F5344CB8AC3E}">
        <p14:creationId xmlns:p14="http://schemas.microsoft.com/office/powerpoint/2010/main" val="3126219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4C9F5-47B4-457A-9711-693A61834D2D}"/>
              </a:ext>
            </a:extLst>
          </p:cNvPr>
          <p:cNvSpPr>
            <a:spLocks noGrp="1"/>
          </p:cNvSpPr>
          <p:nvPr>
            <p:ph type="title"/>
          </p:nvPr>
        </p:nvSpPr>
        <p:spPr/>
        <p:txBody>
          <a:bodyPr/>
          <a:lstStyle/>
          <a:p>
            <a:r>
              <a:rPr lang="en-US" b="1" dirty="0"/>
              <a:t>Node-Red UI Link</a:t>
            </a:r>
          </a:p>
        </p:txBody>
      </p:sp>
      <p:sp>
        <p:nvSpPr>
          <p:cNvPr id="3" name="Content Placeholder 2">
            <a:extLst>
              <a:ext uri="{FF2B5EF4-FFF2-40B4-BE49-F238E27FC236}">
                <a16:creationId xmlns:a16="http://schemas.microsoft.com/office/drawing/2014/main" id="{17AB38E9-40FE-44D8-BFA1-5838AE715051}"/>
              </a:ext>
            </a:extLst>
          </p:cNvPr>
          <p:cNvSpPr>
            <a:spLocks noGrp="1"/>
          </p:cNvSpPr>
          <p:nvPr>
            <p:ph idx="1"/>
          </p:nvPr>
        </p:nvSpPr>
        <p:spPr>
          <a:xfrm>
            <a:off x="838200" y="1825625"/>
            <a:ext cx="11067143" cy="4786190"/>
          </a:xfrm>
        </p:spPr>
        <p:txBody>
          <a:bodyPr>
            <a:normAutofit/>
          </a:bodyPr>
          <a:lstStyle/>
          <a:p>
            <a:pPr marL="0" indent="0">
              <a:buNone/>
            </a:pPr>
            <a:r>
              <a:rPr lang="en-US" sz="6600" dirty="0">
                <a:hlinkClick r:id="rId2"/>
              </a:rPr>
              <a:t>https://node-red-tnoll-2020-09-30.mybluemix.net/ui/#!/0?socketid=yah10EoxDLzQ0NdsAAA</a:t>
            </a:r>
            <a:endParaRPr lang="en-US" sz="6600" dirty="0"/>
          </a:p>
          <a:p>
            <a:endParaRPr lang="en-US" dirty="0"/>
          </a:p>
        </p:txBody>
      </p:sp>
    </p:spTree>
    <p:extLst>
      <p:ext uri="{BB962C8B-B14F-4D97-AF65-F5344CB8AC3E}">
        <p14:creationId xmlns:p14="http://schemas.microsoft.com/office/powerpoint/2010/main" val="953522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16CCF-41BD-4365-B54A-D5FFB42349A9}"/>
              </a:ext>
            </a:extLst>
          </p:cNvPr>
          <p:cNvSpPr>
            <a:spLocks noGrp="1"/>
          </p:cNvSpPr>
          <p:nvPr>
            <p:ph type="title"/>
          </p:nvPr>
        </p:nvSpPr>
        <p:spPr/>
        <p:txBody>
          <a:bodyPr/>
          <a:lstStyle/>
          <a:p>
            <a:r>
              <a:rPr lang="en-US" b="1" dirty="0"/>
              <a:t>Cancer Prediction : Absence of Cancer</a:t>
            </a:r>
          </a:p>
        </p:txBody>
      </p:sp>
      <p:pic>
        <p:nvPicPr>
          <p:cNvPr id="9" name="Content Placeholder 8">
            <a:extLst>
              <a:ext uri="{FF2B5EF4-FFF2-40B4-BE49-F238E27FC236}">
                <a16:creationId xmlns:a16="http://schemas.microsoft.com/office/drawing/2014/main" id="{D3919775-6B9E-4D94-B89E-7C6D306052BA}"/>
              </a:ext>
            </a:extLst>
          </p:cNvPr>
          <p:cNvPicPr>
            <a:picLocks noGrp="1" noChangeAspect="1"/>
          </p:cNvPicPr>
          <p:nvPr>
            <p:ph idx="1"/>
          </p:nvPr>
        </p:nvPicPr>
        <p:blipFill>
          <a:blip r:embed="rId2"/>
          <a:stretch>
            <a:fillRect/>
          </a:stretch>
        </p:blipFill>
        <p:spPr>
          <a:xfrm>
            <a:off x="2226255" y="1825625"/>
            <a:ext cx="7739489" cy="4351338"/>
          </a:xfrm>
        </p:spPr>
      </p:pic>
    </p:spTree>
    <p:extLst>
      <p:ext uri="{BB962C8B-B14F-4D97-AF65-F5344CB8AC3E}">
        <p14:creationId xmlns:p14="http://schemas.microsoft.com/office/powerpoint/2010/main" val="3000737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Text&#10;&#10;Description automatically generated">
            <a:extLst>
              <a:ext uri="{FF2B5EF4-FFF2-40B4-BE49-F238E27FC236}">
                <a16:creationId xmlns:a16="http://schemas.microsoft.com/office/drawing/2014/main" id="{1595A539-C070-4799-8FC3-F18FC94A5D29}"/>
              </a:ext>
            </a:extLst>
          </p:cNvPr>
          <p:cNvPicPr>
            <a:picLocks noChangeAspect="1"/>
          </p:cNvPicPr>
          <p:nvPr/>
        </p:nvPicPr>
        <p:blipFill rotWithShape="1">
          <a:blip r:embed="rId2"/>
          <a:srcRect b="19"/>
          <a:stretch/>
        </p:blipFill>
        <p:spPr>
          <a:xfrm>
            <a:off x="0" y="1673"/>
            <a:ext cx="12192000" cy="6854653"/>
          </a:xfrm>
          <a:prstGeom prst="rect">
            <a:avLst/>
          </a:prstGeom>
        </p:spPr>
      </p:pic>
    </p:spTree>
    <p:extLst>
      <p:ext uri="{BB962C8B-B14F-4D97-AF65-F5344CB8AC3E}">
        <p14:creationId xmlns:p14="http://schemas.microsoft.com/office/powerpoint/2010/main" val="1614354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556F6-EEBE-487D-A538-B32224DCED92}"/>
              </a:ext>
            </a:extLst>
          </p:cNvPr>
          <p:cNvSpPr>
            <a:spLocks noGrp="1"/>
          </p:cNvSpPr>
          <p:nvPr>
            <p:ph type="title"/>
          </p:nvPr>
        </p:nvSpPr>
        <p:spPr/>
        <p:txBody>
          <a:bodyPr/>
          <a:lstStyle/>
          <a:p>
            <a:r>
              <a:rPr lang="en-US" b="1" dirty="0"/>
              <a:t>Cancer Prediction : Presence of Cancer</a:t>
            </a:r>
          </a:p>
        </p:txBody>
      </p:sp>
      <p:pic>
        <p:nvPicPr>
          <p:cNvPr id="11" name="Content Placeholder 10">
            <a:extLst>
              <a:ext uri="{FF2B5EF4-FFF2-40B4-BE49-F238E27FC236}">
                <a16:creationId xmlns:a16="http://schemas.microsoft.com/office/drawing/2014/main" id="{A68C7345-732D-40F3-AC9B-6F512799CF8B}"/>
              </a:ext>
            </a:extLst>
          </p:cNvPr>
          <p:cNvPicPr>
            <a:picLocks noGrp="1" noChangeAspect="1"/>
          </p:cNvPicPr>
          <p:nvPr>
            <p:ph idx="1"/>
          </p:nvPr>
        </p:nvPicPr>
        <p:blipFill>
          <a:blip r:embed="rId2"/>
          <a:stretch>
            <a:fillRect/>
          </a:stretch>
        </p:blipFill>
        <p:spPr>
          <a:xfrm>
            <a:off x="2226255" y="1825625"/>
            <a:ext cx="7739489" cy="4351338"/>
          </a:xfrm>
        </p:spPr>
      </p:pic>
    </p:spTree>
    <p:extLst>
      <p:ext uri="{BB962C8B-B14F-4D97-AF65-F5344CB8AC3E}">
        <p14:creationId xmlns:p14="http://schemas.microsoft.com/office/powerpoint/2010/main" val="1040833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899B1-BF72-4CB1-A936-7382EE29493C}"/>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076D2F61-0FEA-48AF-BD6B-0C660FEF3311}"/>
              </a:ext>
            </a:extLst>
          </p:cNvPr>
          <p:cNvSpPr>
            <a:spLocks noGrp="1"/>
          </p:cNvSpPr>
          <p:nvPr>
            <p:ph idx="1"/>
          </p:nvPr>
        </p:nvSpPr>
        <p:spPr/>
        <p:txBody>
          <a:bodyPr>
            <a:normAutofit/>
          </a:bodyPr>
          <a:lstStyle/>
          <a:p>
            <a:r>
              <a:rPr lang="en-US" sz="1600" dirty="0">
                <a:hlinkClick r:id="rId2"/>
              </a:rPr>
              <a:t>https://www.kaggle.com/onuralpsisman/breast-cancer-prediction</a:t>
            </a:r>
            <a:endParaRPr lang="en-US" sz="1600" dirty="0"/>
          </a:p>
          <a:p>
            <a:r>
              <a:rPr lang="en-US" sz="1600" dirty="0">
                <a:hlinkClick r:id="rId3"/>
              </a:rPr>
              <a:t>https://www.kaggle.com/merishnasuwal/breast-cancer-prediction-dataset</a:t>
            </a:r>
            <a:endParaRPr lang="en-US" sz="1600" dirty="0"/>
          </a:p>
          <a:p>
            <a:r>
              <a:rPr lang="en-US" sz="1600" dirty="0">
                <a:hlinkClick r:id="rId4"/>
              </a:rPr>
              <a:t>https://www.sciencedirect.com/science/article/pii/S2001037014000464</a:t>
            </a:r>
            <a:endParaRPr lang="en-US" sz="1600" dirty="0"/>
          </a:p>
          <a:p>
            <a:r>
              <a:rPr lang="en-US" sz="1600" dirty="0">
                <a:hlinkClick r:id="rId5"/>
              </a:rPr>
              <a:t>https://towardsdatascience.com/building-a-simple-machine-learning-model-on-breast-cancer-data-eca4b3b99fa3</a:t>
            </a:r>
            <a:endParaRPr lang="en-US" sz="1600" dirty="0"/>
          </a:p>
          <a:p>
            <a:r>
              <a:rPr lang="en-US" sz="1600" dirty="0">
                <a:hlinkClick r:id="rId6"/>
              </a:rPr>
              <a:t>https://towardsdatascience.com/breast-cancer-cell-type-classifier-ace4e82f9a79</a:t>
            </a:r>
            <a:endParaRPr lang="en-US" sz="1600" dirty="0"/>
          </a:p>
          <a:p>
            <a:r>
              <a:rPr lang="en-US" sz="1600" dirty="0">
                <a:hlinkClick r:id="rId7"/>
              </a:rPr>
              <a:t>https://rstudio-pubs-static.s3.amazonaws.com/344010_1f4d6691092d4544bfbddb092e7223d2.html</a:t>
            </a:r>
            <a:r>
              <a:rPr lang="en-US" sz="1600" dirty="0"/>
              <a:t> </a:t>
            </a:r>
          </a:p>
          <a:p>
            <a:r>
              <a:rPr lang="en-US" sz="1600" dirty="0">
                <a:hlinkClick r:id="rId8"/>
              </a:rPr>
              <a:t>https://archive.ics.uci.edu/ml/datasets/Breast+Cancer+Wisconsin+(Diagnostic)</a:t>
            </a:r>
            <a:endParaRPr lang="en-US" sz="1600" dirty="0"/>
          </a:p>
          <a:p>
            <a:r>
              <a:rPr lang="en-US" sz="1600" dirty="0">
                <a:hlinkClick r:id="rId9"/>
              </a:rPr>
              <a:t>https://smartinternz.com/Student/badge_workspace/5717</a:t>
            </a:r>
            <a:endParaRPr lang="en-US" sz="1600" dirty="0"/>
          </a:p>
          <a:p>
            <a:r>
              <a:rPr lang="en-US" sz="1600" dirty="0">
                <a:hlinkClick r:id="rId10"/>
              </a:rPr>
              <a:t>https://www.youtube.com/results?search_query=gurucool+day+5</a:t>
            </a:r>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507882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448F9-0BB9-4A9A-B2D7-FBB4724CADD0}"/>
              </a:ext>
            </a:extLst>
          </p:cNvPr>
          <p:cNvSpPr>
            <a:spLocks noGrp="1"/>
          </p:cNvSpPr>
          <p:nvPr>
            <p:ph type="title"/>
          </p:nvPr>
        </p:nvSpPr>
        <p:spPr>
          <a:xfrm>
            <a:off x="655320" y="365125"/>
            <a:ext cx="5120114" cy="1692794"/>
          </a:xfrm>
        </p:spPr>
        <p:txBody>
          <a:bodyPr>
            <a:normAutofit/>
          </a:bodyPr>
          <a:lstStyle/>
          <a:p>
            <a:r>
              <a:rPr lang="en-US" b="1" dirty="0"/>
              <a:t>Data from Microscopic Biopsy</a:t>
            </a:r>
          </a:p>
        </p:txBody>
      </p:sp>
      <p:cxnSp>
        <p:nvCxnSpPr>
          <p:cNvPr id="1032" name="Straight Arrow Connector 70">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8E81328-4704-48F7-9871-E8C36168DBEE}"/>
              </a:ext>
            </a:extLst>
          </p:cNvPr>
          <p:cNvSpPr>
            <a:spLocks noGrp="1"/>
          </p:cNvSpPr>
          <p:nvPr>
            <p:ph idx="1"/>
          </p:nvPr>
        </p:nvSpPr>
        <p:spPr>
          <a:xfrm>
            <a:off x="655321" y="2575034"/>
            <a:ext cx="5120113" cy="3462228"/>
          </a:xfrm>
        </p:spPr>
        <p:txBody>
          <a:bodyPr>
            <a:normAutofit lnSpcReduction="10000"/>
          </a:bodyPr>
          <a:lstStyle/>
          <a:p>
            <a:pPr algn="just"/>
            <a:r>
              <a:rPr lang="en-US" sz="2000" b="0" i="0" dirty="0">
                <a:effectLst/>
                <a:latin typeface="charter"/>
              </a:rPr>
              <a:t>As mentioned in UCI website, “Features are computed from a digitized image of a fine needle aspirate (</a:t>
            </a:r>
            <a:r>
              <a:rPr lang="en-US" sz="2000" b="0" i="0" dirty="0" err="1">
                <a:effectLst/>
                <a:latin typeface="charter"/>
              </a:rPr>
              <a:t>FNA</a:t>
            </a:r>
            <a:r>
              <a:rPr lang="en-US" sz="2000" b="0" i="0" dirty="0">
                <a:effectLst/>
                <a:latin typeface="charter"/>
              </a:rPr>
              <a:t>) of a breast mass. They describe characteristics of the cell nuclei present in the image”. </a:t>
            </a:r>
          </a:p>
          <a:p>
            <a:pPr algn="just"/>
            <a:r>
              <a:rPr lang="en-US" sz="2000" b="0" i="0" dirty="0">
                <a:effectLst/>
                <a:latin typeface="charter"/>
              </a:rPr>
              <a:t>Moreover, </a:t>
            </a:r>
            <a:r>
              <a:rPr lang="en-US" sz="2000" b="0" i="0" dirty="0" err="1">
                <a:effectLst/>
                <a:latin typeface="charter"/>
              </a:rPr>
              <a:t>FNA</a:t>
            </a:r>
            <a:r>
              <a:rPr lang="en-US" sz="2000" b="0" i="0" dirty="0">
                <a:effectLst/>
                <a:latin typeface="charter"/>
              </a:rPr>
              <a:t> is a type of biopsy procedure where a very thin needle is inserted into an area of abnormal tissue or cells with a guide of CT scan or ultrasound monitors (figure). The collected sample is then transferred to a pathologist to study it under a microscope and examine whether cells in the biopsy are normal or not.</a:t>
            </a:r>
            <a:endParaRPr lang="en-US" sz="2000" dirty="0"/>
          </a:p>
        </p:txBody>
      </p:sp>
      <p:pic>
        <p:nvPicPr>
          <p:cNvPr id="1026" name="Picture 2" descr="Image for post">
            <a:extLst>
              <a:ext uri="{FF2B5EF4-FFF2-40B4-BE49-F238E27FC236}">
                <a16:creationId xmlns:a16="http://schemas.microsoft.com/office/drawing/2014/main" id="{F57B8285-6C55-46CC-A5D3-E0316A33CA99}"/>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89996" l="9666" r="84122"/>
                    </a14:imgEffect>
                  </a14:imgLayer>
                </a14:imgProps>
              </a:ext>
              <a:ext uri="{28A0092B-C50C-407E-A947-70E740481C1C}">
                <a14:useLocalDpi xmlns:a14="http://schemas.microsoft.com/office/drawing/2010/main" val="0"/>
              </a:ext>
            </a:extLst>
          </a:blip>
          <a:srcRect l="359" r="6571" b="4"/>
          <a:stretch/>
        </p:blipFill>
        <p:spPr bwMode="auto">
          <a:xfrm>
            <a:off x="5878849" y="10"/>
            <a:ext cx="6313150"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340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E492B-7692-4617-B7A9-49A211FC5B4D}"/>
              </a:ext>
            </a:extLst>
          </p:cNvPr>
          <p:cNvSpPr>
            <a:spLocks noGrp="1"/>
          </p:cNvSpPr>
          <p:nvPr>
            <p:ph type="title"/>
          </p:nvPr>
        </p:nvSpPr>
        <p:spPr/>
        <p:txBody>
          <a:bodyPr/>
          <a:lstStyle/>
          <a:p>
            <a:r>
              <a:rPr lang="en-US" b="1" dirty="0"/>
              <a:t>Breast Cancer</a:t>
            </a:r>
          </a:p>
        </p:txBody>
      </p:sp>
      <p:sp>
        <p:nvSpPr>
          <p:cNvPr id="3" name="Content Placeholder 2">
            <a:extLst>
              <a:ext uri="{FF2B5EF4-FFF2-40B4-BE49-F238E27FC236}">
                <a16:creationId xmlns:a16="http://schemas.microsoft.com/office/drawing/2014/main" id="{74291E6C-9BA0-4E1A-8801-8C28F0AC9408}"/>
              </a:ext>
            </a:extLst>
          </p:cNvPr>
          <p:cNvSpPr>
            <a:spLocks noGrp="1"/>
          </p:cNvSpPr>
          <p:nvPr>
            <p:ph idx="1"/>
          </p:nvPr>
        </p:nvSpPr>
        <p:spPr/>
        <p:txBody>
          <a:bodyPr>
            <a:normAutofit fontScale="92500" lnSpcReduction="10000"/>
          </a:bodyPr>
          <a:lstStyle/>
          <a:p>
            <a:pPr algn="just" fontAlgn="base"/>
            <a:r>
              <a:rPr lang="en-US" b="0" i="0" dirty="0">
                <a:effectLst/>
                <a:latin typeface="Inter"/>
              </a:rPr>
              <a:t>Worldwide, breast cancer is the most common type of cancer in women and the second highest in terms of mortality rates. Diagnosis of breast cancer is performed when an abnormal lump is found (from self-examination or x-ray) or a tiny speck of calcium is seen (on an x-ray). After a suspicious lump is found, the doctor will conduct a diagnosis to determine whether it is cancerous and, if so, whether it has spread to other parts of the body.</a:t>
            </a:r>
          </a:p>
          <a:p>
            <a:pPr algn="just" fontAlgn="base"/>
            <a:r>
              <a:rPr lang="en-US" b="0" i="0" dirty="0">
                <a:effectLst/>
                <a:latin typeface="Inter"/>
              </a:rPr>
              <a:t>This breast cancer dataset was obtained from the University of Wisconsin Hospitals, Madison from Dr. William H. </a:t>
            </a:r>
            <a:r>
              <a:rPr lang="en-US" b="0" i="0" dirty="0" err="1">
                <a:effectLst/>
                <a:latin typeface="Inter"/>
              </a:rPr>
              <a:t>Wolberg</a:t>
            </a:r>
            <a:r>
              <a:rPr lang="en-US" b="0" i="0" dirty="0">
                <a:effectLst/>
                <a:latin typeface="Inter"/>
              </a:rPr>
              <a:t>.</a:t>
            </a:r>
          </a:p>
          <a:p>
            <a:pPr algn="just" fontAlgn="base"/>
            <a:r>
              <a:rPr lang="en-US" b="0" i="0" dirty="0">
                <a:solidFill>
                  <a:srgbClr val="333333"/>
                </a:solidFill>
                <a:effectLst/>
                <a:latin typeface="Inter"/>
              </a:rPr>
              <a:t>357 observations which account for 62.7% of all observations indicating the absence of cancer cells, 212 which account for 37.3% of all observations shows the presence of cancerous cell.</a:t>
            </a:r>
            <a:endParaRPr lang="en-US" b="0" i="0" dirty="0">
              <a:effectLst/>
              <a:latin typeface="Inter"/>
            </a:endParaRPr>
          </a:p>
          <a:p>
            <a:pPr algn="just"/>
            <a:endParaRPr lang="en-US" dirty="0">
              <a:latin typeface="Inter"/>
            </a:endParaRPr>
          </a:p>
        </p:txBody>
      </p:sp>
    </p:spTree>
    <p:extLst>
      <p:ext uri="{BB962C8B-B14F-4D97-AF65-F5344CB8AC3E}">
        <p14:creationId xmlns:p14="http://schemas.microsoft.com/office/powerpoint/2010/main" val="4266509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3BDAA-9FF3-4A9A-B3E3-6D1E831473BD}"/>
              </a:ext>
            </a:extLst>
          </p:cNvPr>
          <p:cNvSpPr>
            <a:spLocks noGrp="1"/>
          </p:cNvSpPr>
          <p:nvPr>
            <p:ph type="title"/>
          </p:nvPr>
        </p:nvSpPr>
        <p:spPr/>
        <p:txBody>
          <a:bodyPr/>
          <a:lstStyle/>
          <a:p>
            <a:r>
              <a:rPr lang="en-US" b="1" dirty="0"/>
              <a:t>Total Data: 569</a:t>
            </a:r>
          </a:p>
        </p:txBody>
      </p:sp>
      <p:graphicFrame>
        <p:nvGraphicFramePr>
          <p:cNvPr id="6" name="Content Placeholder 5">
            <a:extLst>
              <a:ext uri="{FF2B5EF4-FFF2-40B4-BE49-F238E27FC236}">
                <a16:creationId xmlns:a16="http://schemas.microsoft.com/office/drawing/2014/main" id="{1195AD11-42AB-438A-B1F7-0C88C9995738}"/>
              </a:ext>
            </a:extLst>
          </p:cNvPr>
          <p:cNvGraphicFramePr>
            <a:graphicFrameLocks noGrp="1"/>
          </p:cNvGraphicFramePr>
          <p:nvPr>
            <p:ph idx="1"/>
            <p:extLst>
              <p:ext uri="{D42A27DB-BD31-4B8C-83A1-F6EECF244321}">
                <p14:modId xmlns:p14="http://schemas.microsoft.com/office/powerpoint/2010/main" val="817435282"/>
              </p:ext>
            </p:extLst>
          </p:nvPr>
        </p:nvGraphicFramePr>
        <p:xfrm>
          <a:off x="711591" y="1253331"/>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E577511-8EB8-449C-ABA7-337C78234290}"/>
              </a:ext>
            </a:extLst>
          </p:cNvPr>
          <p:cNvSpPr txBox="1"/>
          <p:nvPr/>
        </p:nvSpPr>
        <p:spPr>
          <a:xfrm>
            <a:off x="4042563" y="5466717"/>
            <a:ext cx="5707743" cy="954107"/>
          </a:xfrm>
          <a:prstGeom prst="rect">
            <a:avLst/>
          </a:prstGeom>
          <a:noFill/>
        </p:spPr>
        <p:txBody>
          <a:bodyPr wrap="square" rtlCol="0">
            <a:spAutoFit/>
          </a:bodyPr>
          <a:lstStyle/>
          <a:p>
            <a:r>
              <a:rPr lang="en-US" sz="2800" dirty="0"/>
              <a:t>63% : Absence of Cancer</a:t>
            </a:r>
          </a:p>
          <a:p>
            <a:r>
              <a:rPr lang="en-US" sz="2800" dirty="0"/>
              <a:t>37% : Presence of Cancer</a:t>
            </a:r>
          </a:p>
        </p:txBody>
      </p:sp>
    </p:spTree>
    <p:extLst>
      <p:ext uri="{BB962C8B-B14F-4D97-AF65-F5344CB8AC3E}">
        <p14:creationId xmlns:p14="http://schemas.microsoft.com/office/powerpoint/2010/main" val="2806353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A5FC-DF53-43C3-A962-8886E28C0791}"/>
              </a:ext>
            </a:extLst>
          </p:cNvPr>
          <p:cNvSpPr>
            <a:spLocks noGrp="1"/>
          </p:cNvSpPr>
          <p:nvPr>
            <p:ph type="title"/>
          </p:nvPr>
        </p:nvSpPr>
        <p:spPr/>
        <p:txBody>
          <a:bodyPr/>
          <a:lstStyle/>
          <a:p>
            <a:r>
              <a:rPr lang="en-US" b="1" dirty="0"/>
              <a:t>Total Data: 569</a:t>
            </a:r>
          </a:p>
        </p:txBody>
      </p:sp>
      <p:sp>
        <p:nvSpPr>
          <p:cNvPr id="3" name="Content Placeholder 2">
            <a:extLst>
              <a:ext uri="{FF2B5EF4-FFF2-40B4-BE49-F238E27FC236}">
                <a16:creationId xmlns:a16="http://schemas.microsoft.com/office/drawing/2014/main" id="{F8E933C3-9C9B-485B-83E2-5E3C60E27405}"/>
              </a:ext>
            </a:extLst>
          </p:cNvPr>
          <p:cNvSpPr>
            <a:spLocks noGrp="1"/>
          </p:cNvSpPr>
          <p:nvPr>
            <p:ph idx="1"/>
          </p:nvPr>
        </p:nvSpPr>
        <p:spPr/>
        <p:txBody>
          <a:bodyPr/>
          <a:lstStyle/>
          <a:p>
            <a:r>
              <a:rPr lang="en-US" b="1" i="0" dirty="0" err="1">
                <a:solidFill>
                  <a:srgbClr val="202124"/>
                </a:solidFill>
                <a:effectLst/>
                <a:latin typeface="Inter"/>
              </a:rPr>
              <a:t>mean_radius</a:t>
            </a:r>
            <a:r>
              <a:rPr lang="en-US" b="1" i="0" dirty="0">
                <a:solidFill>
                  <a:srgbClr val="202124"/>
                </a:solidFill>
                <a:effectLst/>
                <a:latin typeface="Inter"/>
              </a:rPr>
              <a:t>: 14.1±3.52 Median: 13.4 (6.98 – 28.1)</a:t>
            </a:r>
          </a:p>
          <a:p>
            <a:r>
              <a:rPr lang="en-US" b="1" i="0" dirty="0" err="1">
                <a:solidFill>
                  <a:srgbClr val="202124"/>
                </a:solidFill>
                <a:effectLst/>
                <a:latin typeface="Inter"/>
              </a:rPr>
              <a:t>mean_texture</a:t>
            </a:r>
            <a:r>
              <a:rPr lang="en-US" b="1" i="0" dirty="0">
                <a:solidFill>
                  <a:srgbClr val="202124"/>
                </a:solidFill>
                <a:effectLst/>
                <a:latin typeface="Inter"/>
              </a:rPr>
              <a:t>: 19.3±4.3 Median: 18.8 (9.71 – 39.3)</a:t>
            </a:r>
          </a:p>
          <a:p>
            <a:r>
              <a:rPr lang="en-US" b="1" i="0" dirty="0" err="1">
                <a:solidFill>
                  <a:srgbClr val="202124"/>
                </a:solidFill>
                <a:effectLst/>
                <a:latin typeface="Inter"/>
              </a:rPr>
              <a:t>mean_perimeter</a:t>
            </a:r>
            <a:r>
              <a:rPr lang="en-US" b="1" dirty="0">
                <a:solidFill>
                  <a:srgbClr val="202124"/>
                </a:solidFill>
                <a:latin typeface="Inter"/>
              </a:rPr>
              <a:t>: 92±24.3 Median: 86.2 (43.8 – 189)</a:t>
            </a:r>
          </a:p>
          <a:p>
            <a:r>
              <a:rPr lang="en-US" b="1" i="0" dirty="0" err="1">
                <a:solidFill>
                  <a:srgbClr val="202124"/>
                </a:solidFill>
                <a:effectLst/>
                <a:latin typeface="Inter"/>
              </a:rPr>
              <a:t>mean_area</a:t>
            </a:r>
            <a:r>
              <a:rPr lang="en-US" b="1" i="0" dirty="0">
                <a:solidFill>
                  <a:srgbClr val="202124"/>
                </a:solidFill>
                <a:effectLst/>
                <a:latin typeface="Inter"/>
              </a:rPr>
              <a:t>: 655±352 Median: 551 (144 – 2500)</a:t>
            </a:r>
          </a:p>
          <a:p>
            <a:r>
              <a:rPr lang="en-US" b="1" i="0" dirty="0" err="1">
                <a:solidFill>
                  <a:srgbClr val="202124"/>
                </a:solidFill>
                <a:effectLst/>
                <a:latin typeface="Inter"/>
              </a:rPr>
              <a:t>mean_smoothness</a:t>
            </a:r>
            <a:r>
              <a:rPr lang="en-US" b="1" dirty="0">
                <a:solidFill>
                  <a:srgbClr val="202124"/>
                </a:solidFill>
                <a:latin typeface="Inter"/>
              </a:rPr>
              <a:t>: 0.1±0.01 Median: 0.1 (0.05 – 0.16)</a:t>
            </a:r>
            <a:endParaRPr lang="en-US" b="1" i="0" dirty="0">
              <a:solidFill>
                <a:srgbClr val="202124"/>
              </a:solidFill>
              <a:effectLst/>
              <a:latin typeface="Inter"/>
            </a:endParaRPr>
          </a:p>
          <a:p>
            <a:endParaRPr lang="en-US" dirty="0"/>
          </a:p>
        </p:txBody>
      </p:sp>
    </p:spTree>
    <p:extLst>
      <p:ext uri="{BB962C8B-B14F-4D97-AF65-F5344CB8AC3E}">
        <p14:creationId xmlns:p14="http://schemas.microsoft.com/office/powerpoint/2010/main" val="3567632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BE625-2510-4A06-BE4F-99E92989CD7D}"/>
              </a:ext>
            </a:extLst>
          </p:cNvPr>
          <p:cNvSpPr>
            <a:spLocks noGrp="1"/>
          </p:cNvSpPr>
          <p:nvPr>
            <p:ph type="title"/>
          </p:nvPr>
        </p:nvSpPr>
        <p:spPr>
          <a:xfrm>
            <a:off x="648929" y="629266"/>
            <a:ext cx="3505495" cy="1622321"/>
          </a:xfrm>
        </p:spPr>
        <p:txBody>
          <a:bodyPr>
            <a:normAutofit/>
          </a:bodyPr>
          <a:lstStyle/>
          <a:p>
            <a:r>
              <a:rPr lang="en-US" b="1" dirty="0"/>
              <a:t>Radius</a:t>
            </a:r>
          </a:p>
        </p:txBody>
      </p:sp>
      <p:sp>
        <p:nvSpPr>
          <p:cNvPr id="3" name="Content Placeholder 2">
            <a:extLst>
              <a:ext uri="{FF2B5EF4-FFF2-40B4-BE49-F238E27FC236}">
                <a16:creationId xmlns:a16="http://schemas.microsoft.com/office/drawing/2014/main" id="{DAAFC3CC-BF3D-4077-B1B0-06C62B2FF97B}"/>
              </a:ext>
            </a:extLst>
          </p:cNvPr>
          <p:cNvSpPr>
            <a:spLocks noGrp="1"/>
          </p:cNvSpPr>
          <p:nvPr>
            <p:ph idx="1"/>
          </p:nvPr>
        </p:nvSpPr>
        <p:spPr>
          <a:xfrm>
            <a:off x="648931" y="2438400"/>
            <a:ext cx="3505494" cy="3785419"/>
          </a:xfrm>
        </p:spPr>
        <p:txBody>
          <a:bodyPr>
            <a:normAutofit/>
          </a:bodyPr>
          <a:lstStyle/>
          <a:p>
            <a:pPr algn="just"/>
            <a:r>
              <a:rPr lang="en-US" sz="2000" b="0" i="0" dirty="0">
                <a:effectLst/>
                <a:latin typeface="Inter"/>
              </a:rPr>
              <a:t>We can see that when </a:t>
            </a:r>
            <a:r>
              <a:rPr lang="en-US" sz="2000" b="0" i="0" dirty="0" err="1">
                <a:effectLst/>
                <a:latin typeface="Inter"/>
              </a:rPr>
              <a:t>mean_radius</a:t>
            </a:r>
            <a:r>
              <a:rPr lang="en-US" sz="2000" b="0" i="0" dirty="0">
                <a:effectLst/>
                <a:latin typeface="Inter"/>
              </a:rPr>
              <a:t> is close to 12 it is likely to be breast cancer and after 20 there is almost no chance to be breast cancer</a:t>
            </a:r>
            <a:endParaRPr lang="en-US" sz="2000" dirty="0"/>
          </a:p>
        </p:txBody>
      </p:sp>
      <p:sp>
        <p:nvSpPr>
          <p:cNvPr id="1030"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808C12A1-48E3-49E4-8F67-1FDD8C20025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950937"/>
            <a:ext cx="6019331" cy="2952879"/>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911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0000-81CB-4ABE-AC6B-BF43D017746C}"/>
              </a:ext>
            </a:extLst>
          </p:cNvPr>
          <p:cNvSpPr>
            <a:spLocks noGrp="1"/>
          </p:cNvSpPr>
          <p:nvPr>
            <p:ph type="title"/>
          </p:nvPr>
        </p:nvSpPr>
        <p:spPr>
          <a:xfrm>
            <a:off x="648929" y="629266"/>
            <a:ext cx="3505495" cy="1622321"/>
          </a:xfrm>
        </p:spPr>
        <p:txBody>
          <a:bodyPr>
            <a:normAutofit/>
          </a:bodyPr>
          <a:lstStyle/>
          <a:p>
            <a:r>
              <a:rPr lang="en-US" b="1" dirty="0"/>
              <a:t>Texture</a:t>
            </a:r>
          </a:p>
        </p:txBody>
      </p:sp>
      <p:sp>
        <p:nvSpPr>
          <p:cNvPr id="3" name="Content Placeholder 2">
            <a:extLst>
              <a:ext uri="{FF2B5EF4-FFF2-40B4-BE49-F238E27FC236}">
                <a16:creationId xmlns:a16="http://schemas.microsoft.com/office/drawing/2014/main" id="{7069C91C-42E9-4892-9B2B-33C6E49A86A3}"/>
              </a:ext>
            </a:extLst>
          </p:cNvPr>
          <p:cNvSpPr>
            <a:spLocks noGrp="1"/>
          </p:cNvSpPr>
          <p:nvPr>
            <p:ph idx="1"/>
          </p:nvPr>
        </p:nvSpPr>
        <p:spPr>
          <a:xfrm>
            <a:off x="648931" y="2438400"/>
            <a:ext cx="3505494" cy="3785419"/>
          </a:xfrm>
        </p:spPr>
        <p:txBody>
          <a:bodyPr>
            <a:normAutofit/>
          </a:bodyPr>
          <a:lstStyle/>
          <a:p>
            <a:pPr algn="just"/>
            <a:r>
              <a:rPr lang="en-US" sz="2000" b="0" i="0" dirty="0">
                <a:effectLst/>
                <a:latin typeface="Inter"/>
              </a:rPr>
              <a:t>We can say that when diagnosis is 1 </a:t>
            </a:r>
            <a:r>
              <a:rPr lang="en-US" sz="2000" b="0" i="0" dirty="0" err="1">
                <a:effectLst/>
                <a:latin typeface="Inter"/>
              </a:rPr>
              <a:t>mean_texture</a:t>
            </a:r>
            <a:r>
              <a:rPr lang="en-US" sz="2000" b="0" i="0" dirty="0">
                <a:effectLst/>
                <a:latin typeface="Inter"/>
              </a:rPr>
              <a:t> is likely to be closer to 18 while at diagnosis=0 mean is at near 21</a:t>
            </a:r>
          </a:p>
          <a:p>
            <a:pPr algn="just"/>
            <a:endParaRPr lang="en-US" sz="2000" dirty="0"/>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335957BF-7BA5-4FBC-BF3D-FD9CE8F6EA9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974917"/>
            <a:ext cx="6019331" cy="290492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177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61DB1-C860-4500-812E-A6302EA86E0E}"/>
              </a:ext>
            </a:extLst>
          </p:cNvPr>
          <p:cNvSpPr>
            <a:spLocks noGrp="1"/>
          </p:cNvSpPr>
          <p:nvPr>
            <p:ph type="title"/>
          </p:nvPr>
        </p:nvSpPr>
        <p:spPr>
          <a:xfrm>
            <a:off x="648929" y="629266"/>
            <a:ext cx="3505495" cy="1622321"/>
          </a:xfrm>
        </p:spPr>
        <p:txBody>
          <a:bodyPr>
            <a:normAutofit/>
          </a:bodyPr>
          <a:lstStyle/>
          <a:p>
            <a:r>
              <a:rPr lang="en-US" b="1" dirty="0"/>
              <a:t>Perimeter</a:t>
            </a:r>
          </a:p>
        </p:txBody>
      </p:sp>
      <p:sp>
        <p:nvSpPr>
          <p:cNvPr id="3" name="Content Placeholder 2">
            <a:extLst>
              <a:ext uri="{FF2B5EF4-FFF2-40B4-BE49-F238E27FC236}">
                <a16:creationId xmlns:a16="http://schemas.microsoft.com/office/drawing/2014/main" id="{AAA988ED-5B4D-47EE-B1E7-741700C2FEB8}"/>
              </a:ext>
            </a:extLst>
          </p:cNvPr>
          <p:cNvSpPr>
            <a:spLocks noGrp="1"/>
          </p:cNvSpPr>
          <p:nvPr>
            <p:ph idx="1"/>
          </p:nvPr>
        </p:nvSpPr>
        <p:spPr>
          <a:xfrm>
            <a:off x="648931" y="2438400"/>
            <a:ext cx="3505494" cy="3785419"/>
          </a:xfrm>
        </p:spPr>
        <p:txBody>
          <a:bodyPr>
            <a:normAutofit/>
          </a:bodyPr>
          <a:lstStyle/>
          <a:p>
            <a:pPr algn="just"/>
            <a:r>
              <a:rPr lang="en-US" sz="2000" b="0" i="0" dirty="0">
                <a:effectLst/>
                <a:latin typeface="Inter"/>
              </a:rPr>
              <a:t>This variable's behavior is similar to </a:t>
            </a:r>
            <a:r>
              <a:rPr lang="en-US" sz="2000" b="0" i="0" dirty="0" err="1">
                <a:effectLst/>
                <a:latin typeface="Inter"/>
              </a:rPr>
              <a:t>mean_radius</a:t>
            </a:r>
            <a:r>
              <a:rPr lang="en-US" sz="2000" b="0" i="0" dirty="0">
                <a:effectLst/>
                <a:latin typeface="Inter"/>
              </a:rPr>
              <a:t>, when diagnosis=1 </a:t>
            </a:r>
            <a:r>
              <a:rPr lang="en-US" sz="2000" b="0" i="0" dirty="0" err="1">
                <a:effectLst/>
                <a:latin typeface="Inter"/>
              </a:rPr>
              <a:t>mean_perimeter</a:t>
            </a:r>
            <a:r>
              <a:rPr lang="en-US" sz="2000" b="0" i="0" dirty="0">
                <a:effectLst/>
                <a:latin typeface="Inter"/>
              </a:rPr>
              <a:t> is less and stacked in a small space.</a:t>
            </a:r>
          </a:p>
          <a:p>
            <a:pPr algn="just"/>
            <a:endParaRPr lang="en-US" sz="2000" dirty="0"/>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4E04DB29-18AE-440B-8A9A-35BDF801794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929744"/>
            <a:ext cx="6019331" cy="299526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04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702</Words>
  <Application>Microsoft Office PowerPoint</Application>
  <PresentationFormat>Widescreen</PresentationFormat>
  <Paragraphs>61</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charter</vt:lpstr>
      <vt:lpstr>IBM Plex Sans</vt:lpstr>
      <vt:lpstr>Inter</vt:lpstr>
      <vt:lpstr>Montserrat</vt:lpstr>
      <vt:lpstr>Office Theme</vt:lpstr>
      <vt:lpstr>SPS-5717-Breast Cancer Risk Prediction System</vt:lpstr>
      <vt:lpstr>PowerPoint Presentation</vt:lpstr>
      <vt:lpstr>Data from Microscopic Biopsy</vt:lpstr>
      <vt:lpstr>Breast Cancer</vt:lpstr>
      <vt:lpstr>Total Data: 569</vt:lpstr>
      <vt:lpstr>Total Data: 569</vt:lpstr>
      <vt:lpstr>Radius</vt:lpstr>
      <vt:lpstr>Texture</vt:lpstr>
      <vt:lpstr>Perimeter</vt:lpstr>
      <vt:lpstr>Area</vt:lpstr>
      <vt:lpstr>Smoothness</vt:lpstr>
      <vt:lpstr>PowerPoint Presentation</vt:lpstr>
      <vt:lpstr>PowerPoint Presentation</vt:lpstr>
      <vt:lpstr>PowerPoint Presentation</vt:lpstr>
      <vt:lpstr>BreastCancerProject - Deployment</vt:lpstr>
      <vt:lpstr>Breast Cancer Project API</vt:lpstr>
      <vt:lpstr>Node-Red Flow</vt:lpstr>
      <vt:lpstr>Node-Red UI Link</vt:lpstr>
      <vt:lpstr>Cancer Prediction : Absence of Cancer</vt:lpstr>
      <vt:lpstr>Cancer Prediction : Presence of Cancer</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Aurkoprobho Ghosh</dc:creator>
  <cp:lastModifiedBy>Aurkoprobho Ghosh</cp:lastModifiedBy>
  <cp:revision>4</cp:revision>
  <dcterms:created xsi:type="dcterms:W3CDTF">2020-10-19T13:02:53Z</dcterms:created>
  <dcterms:modified xsi:type="dcterms:W3CDTF">2020-10-19T17:48:38Z</dcterms:modified>
</cp:coreProperties>
</file>