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9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74" r:id="rId14"/>
    <p:sldId id="276" r:id="rId15"/>
    <p:sldId id="277" r:id="rId16"/>
    <p:sldId id="261" r:id="rId17"/>
    <p:sldId id="275" r:id="rId18"/>
    <p:sldId id="271" r:id="rId19"/>
    <p:sldId id="273" r:id="rId20"/>
    <p:sldId id="272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ICK%20GHOSH\Downloads\GuruCool-master%20(1)\GuruCool-master\Day%205\Breast_cancer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4F9-4F50-9894-A520955B5FE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F9-4F50-9894-A520955B5FE0}"/>
              </c:ext>
            </c:extLst>
          </c:dPt>
          <c:dLbls>
            <c:dLbl>
              <c:idx val="0"/>
              <c:layout>
                <c:manualLayout>
                  <c:x val="-4.2197306858381835E-2"/>
                  <c:y val="-5.863805569689139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F9-4F50-9894-A520955B5FE0}"/>
                </c:ext>
              </c:extLst>
            </c:dLbl>
            <c:dLbl>
              <c:idx val="1"/>
              <c:layout>
                <c:manualLayout>
                  <c:x val="1.9435914260717412E-2"/>
                  <c:y val="4.34707640711577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F9-4F50-9894-A520955B5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Breast_cancer_data!$G$570:$G$571</c:f>
              <c:numCache>
                <c:formatCode>General</c:formatCode>
                <c:ptCount val="2"/>
                <c:pt idx="0">
                  <c:v>212</c:v>
                </c:pt>
                <c:pt idx="1">
                  <c:v>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F9-4F50-9894-A520955B5F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109-B535-4610-93EC-B8148E59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114CA-1846-48F1-89D6-69DD59E25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4502-4121-44C5-825E-1A3E2083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1DD2-057C-4B1A-8F31-A2BEB76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74F3-22AE-435F-AA39-9F43F635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B5DD-66C9-479C-82DD-95B58D85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64AA3-A15E-4FC2-AF52-B9B55AF6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651C-20B1-4FBC-8F46-890728E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6FA4-7619-4850-8ECB-3C2EBF34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7FED-15D2-4698-BD1D-EE008C4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A7CC-4CA2-4208-8C20-0C3C154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0BC18-9817-4D9F-B7B8-59727B3B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F107-8D6B-48FD-88FB-7D7CDC44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1C57-437A-4D12-BA73-99E2DB88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018E-6DB1-4C0B-97C7-44ED140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00FE-714F-40FB-B38A-DFA32BCE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B3FD-AF83-4F16-A614-FC6BA700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C47-6D42-4050-ADE1-2C78458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FFAB-E752-4C69-90BE-A9A373EB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81A1-142D-4CF6-96EB-89AB5CFF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3F4A-A4EB-418D-9D9A-922DA2E5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FB2CD-418E-47EE-93E9-1D31172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E943-8E34-4981-98DD-87581DE9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C013-A25E-4B46-B0F2-E50F452A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E03B-9123-42AF-A5A9-1B2F464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3A69-BC4E-4B52-B685-959C220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3E25-3F5C-4BFF-B4E2-CB1CD3DBE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5C51-4B58-49F8-B8E4-BFF12779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9FB4-1217-42D7-959D-399C95F2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D161-95AB-4F6D-95D0-9D3D533F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75741-AD9C-48CE-A643-BE7ADA24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2886-0912-4732-B070-F021EF06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9C81-F460-4068-A091-D578A912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AB6AD-1612-453D-80A7-B29773F1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28DA1-9DF6-4C5E-848B-DA6962F09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AB81-D947-4245-8544-DAF1C32EA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3A783-E252-4E7F-A2CE-035937E5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127A3-F5AA-410A-A8F5-7382ACD9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511BC-5A12-420D-8FC4-A32D431C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0FD6-3AB4-4B98-B565-854E8A41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1C052-DDFA-47D0-8E2E-F05B58D4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162E-8D32-4876-9036-8E1FB795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D0A4-B2B0-42CB-A666-FCF447C2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08758-46D5-4A86-9788-08A9569E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0080-B653-4446-B86C-3BF3AEA7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93A6E-23B2-4D81-B115-5D712CC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A297-1EBB-4293-8D4C-A15B46E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2E0F-98A6-45BF-A019-52A0FB05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5E98-6444-4749-9470-2AF1072A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DE95-3AA3-4439-AA32-2F935FC2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0D849-DAA7-47A6-A115-BC65D76C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12EE-CC3A-4F08-A921-AE26DBCC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C29-B893-4250-8F71-9064F20B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6B9EE-1AC9-4872-9CDE-FC7995F5B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4A262-7853-4573-A3AE-EF931584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86B25-7D3D-4B9F-A43B-8EBA469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D090-F1B9-417E-967C-88088B72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3DDB1-302D-43C9-9638-E2D3863E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3AEE2-232A-48D8-A397-57D199A9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6C5AB-A1A3-42C3-87EA-B85F8A28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D10B-1F65-40B8-8A1E-773E47E9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E058-9CE7-4CB2-953D-D69942AC8A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9EAA-EEFC-4D6A-A56D-3CDD585B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892-03FE-4FF7-95DB-5E7944D1B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2D00-95C0-4B4A-847A-6E29C42D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s-south.ml.cloud.ibm.com/ml/v4/deployments/417bb628-03b2-4717-8773-8652335eed76/predictions?version=2020-10-19?version=2020-09-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-red-tnoll-2020-09-30.mybluemix.net/ui/#!/0?socketid=yah10EoxDLzQ0NdsAA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/Breast+Cancer+Wisconsin+(Diagnostic)" TargetMode="External"/><Relationship Id="rId3" Type="http://schemas.openxmlformats.org/officeDocument/2006/relationships/hyperlink" Target="https://www.kaggle.com/merishnasuwal/breast-cancer-prediction-dataset" TargetMode="External"/><Relationship Id="rId7" Type="http://schemas.openxmlformats.org/officeDocument/2006/relationships/hyperlink" Target="https://rstudio-pubs-static.s3.amazonaws.com/344010_1f4d6691092d4544bfbddb092e7223d2.html" TargetMode="External"/><Relationship Id="rId2" Type="http://schemas.openxmlformats.org/officeDocument/2006/relationships/hyperlink" Target="https://www.kaggle.com/onuralpsisman/breast-cancer-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reast-cancer-cell-type-classifier-ace4e82f9a79" TargetMode="External"/><Relationship Id="rId5" Type="http://schemas.openxmlformats.org/officeDocument/2006/relationships/hyperlink" Target="https://towardsdatascience.com/building-a-simple-machine-learning-model-on-breast-cancer-data-eca4b3b99fa3" TargetMode="External"/><Relationship Id="rId10" Type="http://schemas.openxmlformats.org/officeDocument/2006/relationships/hyperlink" Target="https://www.youtube.com/results?search_query=gurucool+day+5" TargetMode="External"/><Relationship Id="rId4" Type="http://schemas.openxmlformats.org/officeDocument/2006/relationships/hyperlink" Target="https://www.sciencedirect.com/science/article/pii/S2001037014000464" TargetMode="External"/><Relationship Id="rId9" Type="http://schemas.openxmlformats.org/officeDocument/2006/relationships/hyperlink" Target="https://smartinternz.com/Student/badge_workspace/57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162D-6660-42DD-91D5-4EC526400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873"/>
                </a:solidFill>
                <a:effectLst/>
                <a:latin typeface="Montserrat"/>
              </a:rPr>
              <a:t>SPS-5717-Breast Cancer Risk Prediction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7FE48-00A5-4699-8324-A4E2D7995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373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Manik Ghosh</a:t>
            </a:r>
          </a:p>
          <a:p>
            <a:r>
              <a:rPr lang="en-US" dirty="0"/>
              <a:t>Department of Pharmaceutical Sciences and Technology</a:t>
            </a:r>
          </a:p>
          <a:p>
            <a:r>
              <a:rPr lang="en-US" dirty="0"/>
              <a:t>Birla Institute of Technology</a:t>
            </a:r>
          </a:p>
          <a:p>
            <a:r>
              <a:rPr lang="en-US" dirty="0" err="1"/>
              <a:t>Mesra</a:t>
            </a:r>
            <a:r>
              <a:rPr lang="en-US" dirty="0"/>
              <a:t>, Ranchi  - 835 215</a:t>
            </a:r>
          </a:p>
        </p:txBody>
      </p:sp>
    </p:spTree>
    <p:extLst>
      <p:ext uri="{BB962C8B-B14F-4D97-AF65-F5344CB8AC3E}">
        <p14:creationId xmlns:p14="http://schemas.microsoft.com/office/powerpoint/2010/main" val="5707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86FE-2B64-4802-BFDC-7FA60027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B569-64D8-4C3E-9C4E-A361B6EB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Inter"/>
              </a:rPr>
              <a:t>Again it is similar to perimeter and radius but different from other we can see diagnosis=0 for every area</a:t>
            </a:r>
          </a:p>
          <a:p>
            <a:pPr algn="just"/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2F1FA9-E40C-4C8B-9972-9C926896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29744"/>
            <a:ext cx="6019331" cy="29952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AEA3-CD46-43E1-B6F6-46709AFC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Smoothness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C15D-9509-459F-9908-ABC3E0E0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It is similar to texture variable. For every case of diagnosis, distribution is similar but when diagnosis is 1 it is less than other case.</a:t>
            </a: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AA6691-1C79-480E-9660-70B14BC1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50937"/>
            <a:ext cx="6019331" cy="29528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5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58CAD-D5B1-4396-98DF-27AE59F2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C2AA-1EA7-4037-8002-5A82A32A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11B2-587A-4935-852F-B685CAC3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A70D8-EED5-4E98-B9DF-E446D524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EC5-9051-4CBA-894A-258571B2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2B8A-FB5D-48D4-B1D4-6EA22DF0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C7F30-58E0-42F5-AA33-BC3D9E34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0AA2-B6B1-40E3-A1F6-EC621B1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61616"/>
                </a:solidFill>
                <a:effectLst/>
                <a:latin typeface="IBM Plex Sans"/>
              </a:rPr>
              <a:t>BreastCancerProject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/>
              </a:rPr>
              <a:t> -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FC97-F64A-42D6-8A50-CB6F4CFB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93939"/>
                </a:solidFill>
                <a:effectLst/>
                <a:latin typeface="IBM Plex Sans"/>
              </a:rPr>
              <a:t>Deployment ID</a:t>
            </a:r>
            <a:endParaRPr lang="en-US" dirty="0"/>
          </a:p>
          <a:p>
            <a:r>
              <a:rPr lang="en-US" dirty="0"/>
              <a:t>417bb628-03b2-4717-8773-8652335eed76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Associate Asset</a:t>
            </a:r>
          </a:p>
          <a:p>
            <a:r>
              <a:rPr lang="en-US" dirty="0"/>
              <a:t>797bc8f3-9c48-4c42-b803-9e67b45be257</a:t>
            </a:r>
          </a:p>
        </p:txBody>
      </p:sp>
    </p:spTree>
    <p:extLst>
      <p:ext uri="{BB962C8B-B14F-4D97-AF65-F5344CB8AC3E}">
        <p14:creationId xmlns:p14="http://schemas.microsoft.com/office/powerpoint/2010/main" val="295654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5FA-378E-4587-9008-0B03C51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Breast Cancer Project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7379-787F-4013-9616-3CE03CED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Endpoint: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https://us-south.ml.cloud.ibm.com/ml/v4/deployments/417bb628-03b2-4717-8773-8652335eed76/predictions?version=2020-10-19?version=2020-09-01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API Key:</a:t>
            </a:r>
          </a:p>
          <a:p>
            <a:pPr marL="0" indent="0">
              <a:buNone/>
            </a:pPr>
            <a:r>
              <a:rPr lang="en-US" dirty="0"/>
              <a:t>uxYXB9RuHJw7VG-vn-mg0E3eoLwmPlJWCM2SkRL54DZU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349-B664-4D25-AA7F-2EBF730D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Node-Red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1071C-DD44-4269-9F51-B11FEB1D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1262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C9F5-47B4-457A-9711-693A6183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Node-Red UI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38E9-40FE-44D8-BFA1-5838AE71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7143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hlinkClick r:id="rId2"/>
              </a:rPr>
              <a:t>https://node-red-tnoll-2020-09-30.mybluemix.net/ui/#!/0?socketid=yah10EoxDLzQ0NdsAAA</a:t>
            </a:r>
            <a:endParaRPr lang="en-US" sz="6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6CCF-41BD-4365-B54A-D5FFB423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Cancer Prediction : Absence of Cancer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919775-6B9E-4D94-B89E-7C6D3060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0073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95A539-C070-4799-8FC3-F18FC94A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54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56F6-EEBE-487D-A538-B32224D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Cancer Prediction : Presence of Cancer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8C7345-732D-40F3-AC9B-6F512799C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04083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99B1-BF72-4CB1-A936-7382EE29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2F61-0FEA-48AF-BD6B-0C660FEF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https://www.kaggle.com/onuralpsisman/breast-cancer-prediction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https://www.kaggle.com/merishnasuwal/breast-cancer-prediction-dataset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https://www.sciencedirect.com/science/article/pii/S2001037014000464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https://towardsdatascience.com/building-a-simple-machine-learning-model-on-breast-cancer-data-eca4b3b99fa3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https://towardsdatascience.com/breast-cancer-cell-type-classifier-ace4e82f9a79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https://rstudio-pubs-static.s3.amazonaws.com/344010_1f4d6691092d4544bfbddb092e7223d2.html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8"/>
              </a:rPr>
              <a:t>https://archive.ics.uci.edu/ml/datasets/Breast+Cancer+Wisconsin+(Diagnostic)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https://smartinternz.com/Student/badge_workspace/5717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https://www.youtube.com/results?search_query=gurucool+day+5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8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8F9-0BB9-4A9A-B2D7-FBB4724C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b="1" dirty="0"/>
              <a:t>Data from Microscopic Biopsy</a:t>
            </a:r>
          </a:p>
        </p:txBody>
      </p:sp>
      <p:cxnSp>
        <p:nvCxnSpPr>
          <p:cNvPr id="1032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1328-4704-48F7-9871-E8C36168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0" i="0" dirty="0">
                <a:effectLst/>
                <a:latin typeface="charter"/>
              </a:rPr>
              <a:t>As mentioned in UCI website, “Features are computed from a digitized image of a fine needle aspirate (</a:t>
            </a:r>
            <a:r>
              <a:rPr lang="en-US" sz="2000" b="0" i="0" dirty="0" err="1">
                <a:effectLst/>
                <a:latin typeface="charter"/>
              </a:rPr>
              <a:t>FNA</a:t>
            </a:r>
            <a:r>
              <a:rPr lang="en-US" sz="2000" b="0" i="0" dirty="0">
                <a:effectLst/>
                <a:latin typeface="charter"/>
              </a:rPr>
              <a:t>) of a breast mass. They describe characteristics of the cell nuclei present in the image”. </a:t>
            </a:r>
          </a:p>
          <a:p>
            <a:pPr algn="just"/>
            <a:r>
              <a:rPr lang="en-US" sz="2000" b="0" i="0" dirty="0">
                <a:effectLst/>
                <a:latin typeface="charter"/>
              </a:rPr>
              <a:t>Moreover, </a:t>
            </a:r>
            <a:r>
              <a:rPr lang="en-US" sz="2000" b="0" i="0" dirty="0" err="1">
                <a:effectLst/>
                <a:latin typeface="charter"/>
              </a:rPr>
              <a:t>FNA</a:t>
            </a:r>
            <a:r>
              <a:rPr lang="en-US" sz="2000" b="0" i="0" dirty="0">
                <a:effectLst/>
                <a:latin typeface="charter"/>
              </a:rPr>
              <a:t> is a type of biopsy procedure where a very thin needle is inserted into an area of abnormal tissue or cells with a guide of CT scan or ultrasound monitors (figure). The collected sample is then transferred to a pathologist to study it under a microscope and examine whether cells in the biopsy are normal or not.</a:t>
            </a:r>
            <a:endParaRPr lang="en-US" sz="20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57B8285-6C55-46CC-A5D3-E0316A33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9996" l="9666" r="841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" r="6571" b="4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4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492B-7692-4617-B7A9-49A211F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1E6C-9BA0-4E1A-8801-8C28F0A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b="0" i="0" dirty="0">
                <a:effectLst/>
                <a:latin typeface="Inter"/>
              </a:rPr>
              <a:t>Worldwide, breast cancer is the most common type of cancer in women and the second highest in terms of mortality </a:t>
            </a:r>
            <a:r>
              <a:rPr lang="en-US" b="0" i="0" err="1">
                <a:effectLst/>
                <a:latin typeface="Inter"/>
              </a:rPr>
              <a:t>rates</a:t>
            </a:r>
            <a:r>
              <a:rPr lang="en-US" b="0" i="0">
                <a:effectLst/>
                <a:latin typeface="Inter"/>
              </a:rPr>
              <a:t>. Diagnosis </a:t>
            </a:r>
            <a:r>
              <a:rPr lang="en-US" b="0" i="0" dirty="0">
                <a:effectLst/>
                <a:latin typeface="Inter"/>
              </a:rPr>
              <a:t>of breast cancer is performed when an abnormal lump is found (from self-examination or x-ray) or a tiny speck of calcium is seen (on an x-ray). After a suspicious lump is found, the doctor will conduct a diagnosis to determine whether it is cancerous and, if so, whether it has spread to other parts of the body.</a:t>
            </a:r>
          </a:p>
          <a:p>
            <a:pPr algn="just" fontAlgn="base"/>
            <a:r>
              <a:rPr lang="en-US" b="0" i="0" dirty="0">
                <a:effectLst/>
                <a:latin typeface="Inter"/>
              </a:rPr>
              <a:t>This breast cancer dataset was obtained from the University of Wisconsin Hospitals, Madison from Dr. William H. </a:t>
            </a:r>
            <a:r>
              <a:rPr lang="en-US" b="0" i="0" dirty="0" err="1">
                <a:effectLst/>
                <a:latin typeface="Inter"/>
              </a:rPr>
              <a:t>Wolberg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just" fontAlgn="base"/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357 observations which account for 62.7% of all observations indicating the absence of cancer cells, 212 which account for 37.3% of all observations shows the presence of cancerous cell.</a:t>
            </a:r>
            <a:endParaRPr lang="en-US" b="0" i="0" dirty="0">
              <a:effectLst/>
              <a:latin typeface="Inter"/>
            </a:endParaRPr>
          </a:p>
          <a:p>
            <a:pPr algn="just"/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665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BDAA-9FF3-4A9A-B3E3-6D1E831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Data: 569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95AD11-42AB-438A-B1F7-0C88C9995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435282"/>
              </p:ext>
            </p:extLst>
          </p:nvPr>
        </p:nvGraphicFramePr>
        <p:xfrm>
          <a:off x="711591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577511-8EB8-449C-ABA7-337C78234290}"/>
              </a:ext>
            </a:extLst>
          </p:cNvPr>
          <p:cNvSpPr txBox="1"/>
          <p:nvPr/>
        </p:nvSpPr>
        <p:spPr>
          <a:xfrm>
            <a:off x="4042563" y="5466717"/>
            <a:ext cx="5707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63% : Absence of Cancer</a:t>
            </a:r>
          </a:p>
          <a:p>
            <a:r>
              <a:rPr lang="en-US" sz="2800" dirty="0"/>
              <a:t>37% : Presence of Cancer</a:t>
            </a:r>
          </a:p>
        </p:txBody>
      </p:sp>
    </p:spTree>
    <p:extLst>
      <p:ext uri="{BB962C8B-B14F-4D97-AF65-F5344CB8AC3E}">
        <p14:creationId xmlns:p14="http://schemas.microsoft.com/office/powerpoint/2010/main" val="28063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A5FC-DF53-43C3-A962-8886E28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Data: 569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33C3-9C9B-485B-83E2-5E3C60E2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mean_radius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: 14.1±3.52 Median: 13.4 (6.98 – 28.1)</a:t>
            </a:r>
          </a:p>
          <a:p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mean_texture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: 19.3±4.3 Median: 18.8 (9.71 – 39.3)</a:t>
            </a:r>
          </a:p>
          <a:p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mean_perimeter</a:t>
            </a:r>
            <a:r>
              <a:rPr lang="en-US" b="1" dirty="0">
                <a:solidFill>
                  <a:srgbClr val="202124"/>
                </a:solidFill>
                <a:latin typeface="Inter"/>
              </a:rPr>
              <a:t>: 92±24.3 Median: 86.2 (43.8 – 189)</a:t>
            </a:r>
          </a:p>
          <a:p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mean_area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: 655±352 Median: 551 (144 – 2500)</a:t>
            </a:r>
          </a:p>
          <a:p>
            <a:r>
              <a:rPr lang="en-US" b="1" i="0" dirty="0" err="1">
                <a:solidFill>
                  <a:srgbClr val="202124"/>
                </a:solidFill>
                <a:effectLst/>
                <a:latin typeface="Inter"/>
              </a:rPr>
              <a:t>mean_smoothness</a:t>
            </a:r>
            <a:r>
              <a:rPr lang="en-US" b="1" dirty="0">
                <a:solidFill>
                  <a:srgbClr val="202124"/>
                </a:solidFill>
                <a:latin typeface="Inter"/>
              </a:rPr>
              <a:t>: 0.1±0.01 Median: 0.1 (0.05 – 0.16)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E625-2510-4A06-BE4F-99E9298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C3CC-BF3D-4077-B1B0-06C62B2F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Inter"/>
              </a:rPr>
              <a:t>We can see that when </a:t>
            </a:r>
            <a:r>
              <a:rPr lang="en-US" sz="2000" b="0" i="0" dirty="0" err="1">
                <a:effectLst/>
                <a:latin typeface="Inter"/>
              </a:rPr>
              <a:t>mean_radius</a:t>
            </a:r>
            <a:r>
              <a:rPr lang="en-US" sz="2000" b="0" i="0" dirty="0">
                <a:effectLst/>
                <a:latin typeface="Inter"/>
              </a:rPr>
              <a:t> is close to 12 it is likely to be breast cancer and after 20 there is almost no chance to be breast cancer</a:t>
            </a:r>
            <a:endParaRPr lang="en-US" sz="2000" dirty="0"/>
          </a:p>
        </p:txBody>
      </p:sp>
      <p:sp>
        <p:nvSpPr>
          <p:cNvPr id="103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8C12A1-48E3-49E4-8F67-1FDD8C20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50937"/>
            <a:ext cx="6019331" cy="29528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000-81CB-4ABE-AC6B-BF43D017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C91C-42E9-4892-9B2B-33C6E49A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Inter"/>
              </a:rPr>
              <a:t>We can say that when diagnosis is 1 </a:t>
            </a:r>
            <a:r>
              <a:rPr lang="en-US" sz="2000" b="0" i="0" dirty="0" err="1">
                <a:effectLst/>
                <a:latin typeface="Inter"/>
              </a:rPr>
              <a:t>mean_texture</a:t>
            </a:r>
            <a:r>
              <a:rPr lang="en-US" sz="2000" b="0" i="0" dirty="0">
                <a:effectLst/>
                <a:latin typeface="Inter"/>
              </a:rPr>
              <a:t> is likely to be closer to 18 while at diagnosis=0 mean is at near 21</a:t>
            </a:r>
          </a:p>
          <a:p>
            <a:pPr algn="just"/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5957BF-7BA5-4FBC-BF3D-FD9CE8F6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74917"/>
            <a:ext cx="6019331" cy="29049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1DB1-C860-4500-812E-A6302EA8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Perimeter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88ED-5B4D-47EE-B1E7-741700C2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Inter"/>
              </a:rPr>
              <a:t>This variable's behavior is similar to </a:t>
            </a:r>
            <a:r>
              <a:rPr lang="en-US" sz="2000" b="0" i="0" dirty="0" err="1">
                <a:effectLst/>
                <a:latin typeface="Inter"/>
              </a:rPr>
              <a:t>mean_radius</a:t>
            </a:r>
            <a:r>
              <a:rPr lang="en-US" sz="2000" b="0" i="0" dirty="0">
                <a:effectLst/>
                <a:latin typeface="Inter"/>
              </a:rPr>
              <a:t>, when diagnosis=1 </a:t>
            </a:r>
            <a:r>
              <a:rPr lang="en-US" sz="2000" b="0" i="0" dirty="0" err="1">
                <a:effectLst/>
                <a:latin typeface="Inter"/>
              </a:rPr>
              <a:t>mean_perimeter</a:t>
            </a:r>
            <a:r>
              <a:rPr lang="en-US" sz="2000" b="0" i="0" dirty="0">
                <a:effectLst/>
                <a:latin typeface="Inter"/>
              </a:rPr>
              <a:t> is less and stacked in a small space.</a:t>
            </a:r>
          </a:p>
          <a:p>
            <a:pPr algn="just"/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04DB29-18AE-440B-8A9A-35BDF801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29744"/>
            <a:ext cx="6019331" cy="29952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702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charter</vt:lpstr>
      <vt:lpstr>IBM Plex Sans</vt:lpstr>
      <vt:lpstr>Inter</vt:lpstr>
      <vt:lpstr>Montserrat</vt:lpstr>
      <vt:lpstr>Office Theme</vt:lpstr>
      <vt:lpstr>SPS-5717-Breast Cancer Risk Prediction System</vt:lpstr>
      <vt:lpstr>PowerPoint Presentation</vt:lpstr>
      <vt:lpstr>Data from Microscopic Biopsy</vt:lpstr>
      <vt:lpstr>Breast Cancer</vt:lpstr>
      <vt:lpstr>Total Data: 569</vt:lpstr>
      <vt:lpstr>Total Data: 569</vt:lpstr>
      <vt:lpstr>Radius</vt:lpstr>
      <vt:lpstr>Texture</vt:lpstr>
      <vt:lpstr>Perimeter</vt:lpstr>
      <vt:lpstr>Area</vt:lpstr>
      <vt:lpstr>Smoothness</vt:lpstr>
      <vt:lpstr>PowerPoint Presentation</vt:lpstr>
      <vt:lpstr>PowerPoint Presentation</vt:lpstr>
      <vt:lpstr>PowerPoint Presentation</vt:lpstr>
      <vt:lpstr>BreastCancerProject - Deployment</vt:lpstr>
      <vt:lpstr>Breast Cancer Project API</vt:lpstr>
      <vt:lpstr>Node-Red Flow</vt:lpstr>
      <vt:lpstr>Node-Red UI Link</vt:lpstr>
      <vt:lpstr>Cancer Prediction : Absence of Cancer</vt:lpstr>
      <vt:lpstr>Cancer Prediction : Presence of Cancer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Aurkoprobho Ghosh</dc:creator>
  <cp:lastModifiedBy>Aurkoprobho Ghosh</cp:lastModifiedBy>
  <cp:revision>2</cp:revision>
  <dcterms:created xsi:type="dcterms:W3CDTF">2020-10-19T13:02:53Z</dcterms:created>
  <dcterms:modified xsi:type="dcterms:W3CDTF">2020-10-19T17:17:30Z</dcterms:modified>
</cp:coreProperties>
</file>