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6" r:id="rId1"/>
  </p:sldMasterIdLst>
  <p:sldIdLst>
    <p:sldId id="256" r:id="rId2"/>
    <p:sldId id="283" r:id="rId3"/>
    <p:sldId id="317" r:id="rId4"/>
    <p:sldId id="285" r:id="rId5"/>
    <p:sldId id="290" r:id="rId6"/>
    <p:sldId id="294" r:id="rId7"/>
    <p:sldId id="295" r:id="rId8"/>
    <p:sldId id="296" r:id="rId9"/>
    <p:sldId id="301" r:id="rId10"/>
    <p:sldId id="297" r:id="rId11"/>
    <p:sldId id="303" r:id="rId12"/>
    <p:sldId id="318" r:id="rId13"/>
    <p:sldId id="298" r:id="rId14"/>
    <p:sldId id="304" r:id="rId15"/>
    <p:sldId id="309" r:id="rId16"/>
    <p:sldId id="310" r:id="rId17"/>
    <p:sldId id="311" r:id="rId18"/>
    <p:sldId id="312" r:id="rId19"/>
    <p:sldId id="320" r:id="rId20"/>
    <p:sldId id="321" r:id="rId21"/>
    <p:sldId id="315" r:id="rId22"/>
    <p:sldId id="316"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74" autoAdjust="0"/>
    <p:restoredTop sz="94660"/>
  </p:normalViewPr>
  <p:slideViewPr>
    <p:cSldViewPr>
      <p:cViewPr varScale="1">
        <p:scale>
          <a:sx n="68" d="100"/>
          <a:sy n="68" d="100"/>
        </p:scale>
        <p:origin x="156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23D4CEB4-C64A-44E1-8454-AA99F7F7F2FA}" type="datetimeFigureOut">
              <a:rPr lang="en-IN" smtClean="0"/>
              <a:t>18-11-2020</a:t>
            </a:fld>
            <a:endParaRPr lang="en-IN"/>
          </a:p>
        </p:txBody>
      </p:sp>
      <p:sp>
        <p:nvSpPr>
          <p:cNvPr id="5" name="Footer Placeholder 4"/>
          <p:cNvSpPr>
            <a:spLocks noGrp="1"/>
          </p:cNvSpPr>
          <p:nvPr>
            <p:ph type="ftr" sz="quarter" idx="11"/>
          </p:nvPr>
        </p:nvSpPr>
        <p:spPr>
          <a:xfrm>
            <a:off x="1921934" y="5054602"/>
            <a:ext cx="4064860" cy="279400"/>
          </a:xfrm>
        </p:spPr>
        <p:txBody>
          <a:bodyPr/>
          <a:lstStyle/>
          <a:p>
            <a:endParaRPr lang="en-IN"/>
          </a:p>
        </p:txBody>
      </p:sp>
      <p:sp>
        <p:nvSpPr>
          <p:cNvPr id="6" name="Slide Number Placeholder 5"/>
          <p:cNvSpPr>
            <a:spLocks noGrp="1"/>
          </p:cNvSpPr>
          <p:nvPr>
            <p:ph type="sldNum" sz="quarter" idx="12"/>
          </p:nvPr>
        </p:nvSpPr>
        <p:spPr>
          <a:xfrm>
            <a:off x="6817317" y="5054602"/>
            <a:ext cx="413483" cy="279400"/>
          </a:xfrm>
        </p:spPr>
        <p:txBody>
          <a:bodyPr/>
          <a:lstStyle/>
          <a:p>
            <a:fld id="{A08DD817-1A04-42EC-BC62-FFCC214DCB15}" type="slidenum">
              <a:rPr lang="en-IN" smtClean="0"/>
              <a:t>‹#›</a:t>
            </a:fld>
            <a:endParaRPr lang="en-IN"/>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86764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D4CEB4-C64A-44E1-8454-AA99F7F7F2FA}" type="datetimeFigureOut">
              <a:rPr lang="en-IN" smtClean="0"/>
              <a:t>18-11-2020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8DD817-1A04-42EC-BC62-FFCC214DCB15}" type="slidenum">
              <a:rPr lang="en-IN" smtClean="0"/>
              <a:t>‹#›</a:t>
            </a:fld>
            <a:endParaRPr lang="en-IN"/>
          </a:p>
        </p:txBody>
      </p:sp>
    </p:spTree>
    <p:extLst>
      <p:ext uri="{BB962C8B-B14F-4D97-AF65-F5344CB8AC3E}">
        <p14:creationId xmlns:p14="http://schemas.microsoft.com/office/powerpoint/2010/main" val="594943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D4CEB4-C64A-44E1-8454-AA99F7F7F2FA}" type="datetimeFigureOut">
              <a:rPr lang="en-IN" smtClean="0"/>
              <a:t>18-11-2020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8DD817-1A04-42EC-BC62-FFCC214DCB15}" type="slidenum">
              <a:rPr lang="en-IN" smtClean="0"/>
              <a:t>‹#›</a:t>
            </a:fld>
            <a:endParaRPr lang="en-IN"/>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34469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D4CEB4-C64A-44E1-8454-AA99F7F7F2FA}" type="datetimeFigureOut">
              <a:rPr lang="en-IN" smtClean="0"/>
              <a:t>18-11-2020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8DD817-1A04-42EC-BC62-FFCC214DCB15}" type="slidenum">
              <a:rPr lang="en-IN" smtClean="0"/>
              <a:t>‹#›</a:t>
            </a:fld>
            <a:endParaRPr lang="en-IN"/>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9814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D4CEB4-C64A-44E1-8454-AA99F7F7F2FA}" type="datetimeFigureOut">
              <a:rPr lang="en-IN" smtClean="0"/>
              <a:t>18-11-2020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8DD817-1A04-42EC-BC62-FFCC214DCB15}" type="slidenum">
              <a:rPr lang="en-IN" smtClean="0"/>
              <a:t>‹#›</a:t>
            </a:fld>
            <a:endParaRPr lang="en-IN"/>
          </a:p>
        </p:txBody>
      </p:sp>
    </p:spTree>
    <p:extLst>
      <p:ext uri="{BB962C8B-B14F-4D97-AF65-F5344CB8AC3E}">
        <p14:creationId xmlns:p14="http://schemas.microsoft.com/office/powerpoint/2010/main" val="34340087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D4CEB4-C64A-44E1-8454-AA99F7F7F2FA}" type="datetimeFigureOut">
              <a:rPr lang="en-IN" smtClean="0"/>
              <a:t>18-11-2020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8DD817-1A04-42EC-BC62-FFCC214DCB15}" type="slidenum">
              <a:rPr lang="en-IN" smtClean="0"/>
              <a:t>‹#›</a:t>
            </a:fld>
            <a:endParaRPr lang="en-IN"/>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13578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D4CEB4-C64A-44E1-8454-AA99F7F7F2FA}" type="datetimeFigureOut">
              <a:rPr lang="en-IN" smtClean="0"/>
              <a:t>18-11-2020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8DD817-1A04-42EC-BC62-FFCC214DCB15}" type="slidenum">
              <a:rPr lang="en-IN" smtClean="0"/>
              <a:t>‹#›</a:t>
            </a:fld>
            <a:endParaRPr lang="en-IN"/>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903957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D4CEB4-C64A-44E1-8454-AA99F7F7F2FA}" type="datetimeFigureOut">
              <a:rPr lang="en-IN" smtClean="0"/>
              <a:t>18-11-2020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8DD817-1A04-42EC-BC62-FFCC214DCB15}" type="slidenum">
              <a:rPr lang="en-IN" smtClean="0"/>
              <a:t>‹#›</a:t>
            </a:fld>
            <a:endParaRPr lang="en-IN"/>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834125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D4CEB4-C64A-44E1-8454-AA99F7F7F2FA}" type="datetimeFigureOut">
              <a:rPr lang="en-IN" smtClean="0"/>
              <a:t>18-11-2020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8DD817-1A04-42EC-BC62-FFCC214DCB15}" type="slidenum">
              <a:rPr lang="en-IN" smtClean="0"/>
              <a:t>‹#›</a:t>
            </a:fld>
            <a:endParaRPr lang="en-IN"/>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1648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D4CEB4-C64A-44E1-8454-AA99F7F7F2FA}" type="datetimeFigureOut">
              <a:rPr lang="en-IN" smtClean="0"/>
              <a:t>18-11-2020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8DD817-1A04-42EC-BC62-FFCC214DCB15}" type="slidenum">
              <a:rPr lang="en-IN" smtClean="0"/>
              <a:t>‹#›</a:t>
            </a:fld>
            <a:endParaRPr lang="en-IN"/>
          </a:p>
        </p:txBody>
      </p:sp>
    </p:spTree>
    <p:extLst>
      <p:ext uri="{BB962C8B-B14F-4D97-AF65-F5344CB8AC3E}">
        <p14:creationId xmlns:p14="http://schemas.microsoft.com/office/powerpoint/2010/main" val="1033732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D4CEB4-C64A-44E1-8454-AA99F7F7F2FA}" type="datetimeFigureOut">
              <a:rPr lang="en-IN" smtClean="0"/>
              <a:t>18-11-2020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8DD817-1A04-42EC-BC62-FFCC214DCB15}" type="slidenum">
              <a:rPr lang="en-IN" smtClean="0"/>
              <a:t>‹#›</a:t>
            </a:fld>
            <a:endParaRPr lang="en-IN"/>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36909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D4CEB4-C64A-44E1-8454-AA99F7F7F2FA}" type="datetimeFigureOut">
              <a:rPr lang="en-IN" smtClean="0"/>
              <a:t>18-11-2020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8DD817-1A04-42EC-BC62-FFCC214DCB15}" type="slidenum">
              <a:rPr lang="en-IN" smtClean="0"/>
              <a:t>‹#›</a:t>
            </a:fld>
            <a:endParaRPr lang="en-IN"/>
          </a:p>
        </p:txBody>
      </p:sp>
    </p:spTree>
    <p:extLst>
      <p:ext uri="{BB962C8B-B14F-4D97-AF65-F5344CB8AC3E}">
        <p14:creationId xmlns:p14="http://schemas.microsoft.com/office/powerpoint/2010/main" val="4268804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D4CEB4-C64A-44E1-8454-AA99F7F7F2FA}" type="datetimeFigureOut">
              <a:rPr lang="en-IN" smtClean="0"/>
              <a:t>18-11-2020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08DD817-1A04-42EC-BC62-FFCC214DCB15}" type="slidenum">
              <a:rPr lang="en-IN" smtClean="0"/>
              <a:t>‹#›</a:t>
            </a:fld>
            <a:endParaRPr lang="en-IN"/>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51897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D4CEB4-C64A-44E1-8454-AA99F7F7F2FA}" type="datetimeFigureOut">
              <a:rPr lang="en-IN" smtClean="0"/>
              <a:t>18-11-2020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08DD817-1A04-42EC-BC62-FFCC214DCB15}" type="slidenum">
              <a:rPr lang="en-IN" smtClean="0"/>
              <a:t>‹#›</a:t>
            </a:fld>
            <a:endParaRPr lang="en-IN"/>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19869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D4CEB4-C64A-44E1-8454-AA99F7F7F2FA}" type="datetimeFigureOut">
              <a:rPr lang="en-IN" smtClean="0"/>
              <a:t>18-11-2020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08DD817-1A04-42EC-BC62-FFCC214DCB15}" type="slidenum">
              <a:rPr lang="en-IN" smtClean="0"/>
              <a:t>‹#›</a:t>
            </a:fld>
            <a:endParaRPr lang="en-IN"/>
          </a:p>
        </p:txBody>
      </p:sp>
    </p:spTree>
    <p:extLst>
      <p:ext uri="{BB962C8B-B14F-4D97-AF65-F5344CB8AC3E}">
        <p14:creationId xmlns:p14="http://schemas.microsoft.com/office/powerpoint/2010/main" val="891855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D4CEB4-C64A-44E1-8454-AA99F7F7F2FA}" type="datetimeFigureOut">
              <a:rPr lang="en-IN" smtClean="0"/>
              <a:t>18-11-2020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8DD817-1A04-42EC-BC62-FFCC214DCB15}" type="slidenum">
              <a:rPr lang="en-IN" smtClean="0"/>
              <a:t>‹#›</a:t>
            </a:fld>
            <a:endParaRPr lang="en-IN"/>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7780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D4CEB4-C64A-44E1-8454-AA99F7F7F2FA}" type="datetimeFigureOut">
              <a:rPr lang="en-IN" smtClean="0"/>
              <a:t>18-11-2020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8DD817-1A04-42EC-BC62-FFCC214DCB15}" type="slidenum">
              <a:rPr lang="en-IN" smtClean="0"/>
              <a:t>‹#›</a:t>
            </a:fld>
            <a:endParaRPr lang="en-IN"/>
          </a:p>
        </p:txBody>
      </p:sp>
    </p:spTree>
    <p:extLst>
      <p:ext uri="{BB962C8B-B14F-4D97-AF65-F5344CB8AC3E}">
        <p14:creationId xmlns:p14="http://schemas.microsoft.com/office/powerpoint/2010/main" val="2996889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3D4CEB4-C64A-44E1-8454-AA99F7F7F2FA}" type="datetimeFigureOut">
              <a:rPr lang="en-IN" smtClean="0"/>
              <a:t>18-11-2020</a:t>
            </a:fld>
            <a:endParaRPr lang="en-IN"/>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08DD817-1A04-42EC-BC62-FFCC214DCB15}" type="slidenum">
              <a:rPr lang="en-IN" smtClean="0"/>
              <a:t>‹#›</a:t>
            </a:fld>
            <a:endParaRPr lang="en-IN"/>
          </a:p>
        </p:txBody>
      </p:sp>
    </p:spTree>
    <p:extLst>
      <p:ext uri="{BB962C8B-B14F-4D97-AF65-F5344CB8AC3E}">
        <p14:creationId xmlns:p14="http://schemas.microsoft.com/office/powerpoint/2010/main" val="1458036099"/>
      </p:ext>
    </p:extLst>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 id="2147484008" r:id="rId12"/>
    <p:sldLayoutId id="2147484009" r:id="rId13"/>
    <p:sldLayoutId id="2147484010" r:id="rId14"/>
    <p:sldLayoutId id="2147484011" r:id="rId15"/>
    <p:sldLayoutId id="2147484012" r:id="rId16"/>
    <p:sldLayoutId id="2147484013"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kaggle.com/shivagayatrianandas/breast-cancer-detectio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4619" y="620688"/>
            <a:ext cx="7754762" cy="1561907"/>
          </a:xfrm>
        </p:spPr>
        <p:txBody>
          <a:bodyPr>
            <a:normAutofit/>
          </a:bodyPr>
          <a:lstStyle/>
          <a:p>
            <a:r>
              <a:rPr lang="en-US" sz="3600" b="1" dirty="0">
                <a:solidFill>
                  <a:srgbClr val="C00000"/>
                </a:solidFill>
                <a:latin typeface="Times New Roman" panose="02020603050405020304" pitchFamily="18" charset="0"/>
                <a:cs typeface="Times New Roman" panose="02020603050405020304" pitchFamily="18" charset="0"/>
              </a:rPr>
              <a:t>Breast Cancer Risk Prediction System</a:t>
            </a:r>
            <a:endParaRPr lang="en-IN" sz="3600" b="1" dirty="0">
              <a:solidFill>
                <a:srgbClr val="C00000"/>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3A24F5BB-F787-486F-9878-1F68A7595CBA}"/>
              </a:ext>
            </a:extLst>
          </p:cNvPr>
          <p:cNvSpPr txBox="1"/>
          <p:nvPr/>
        </p:nvSpPr>
        <p:spPr>
          <a:xfrm>
            <a:off x="1781690" y="2906574"/>
            <a:ext cx="5580620" cy="1384995"/>
          </a:xfrm>
          <a:prstGeom prst="rect">
            <a:avLst/>
          </a:prstGeom>
          <a:noFill/>
        </p:spPr>
        <p:txBody>
          <a:bodyPr wrap="square" rtlCol="0">
            <a:spAutoFit/>
          </a:bodyPr>
          <a:lstStyle/>
          <a:p>
            <a:pPr algn="ctr"/>
            <a:r>
              <a:rPr lang="en-US" sz="2400" b="1" dirty="0">
                <a:solidFill>
                  <a:srgbClr val="C00000"/>
                </a:solidFill>
                <a:latin typeface="Times New Roman" panose="02020603050405020304" pitchFamily="18" charset="0"/>
                <a:cs typeface="Times New Roman" panose="02020603050405020304" pitchFamily="18" charset="0"/>
              </a:rPr>
              <a:t>Presented By</a:t>
            </a:r>
          </a:p>
          <a:p>
            <a:pPr algn="ctr"/>
            <a:r>
              <a:rPr lang="en-US" sz="2400" dirty="0">
                <a:solidFill>
                  <a:srgbClr val="002060"/>
                </a:solidFill>
                <a:latin typeface="Times New Roman" panose="02020603050405020304" pitchFamily="18" charset="0"/>
                <a:cs typeface="Times New Roman" panose="02020603050405020304" pitchFamily="18" charset="0"/>
              </a:rPr>
              <a:t>Mr. Talasila Vamsidhar,</a:t>
            </a:r>
          </a:p>
          <a:p>
            <a:pPr algn="ctr"/>
            <a:r>
              <a:rPr lang="en-US" dirty="0">
                <a:solidFill>
                  <a:srgbClr val="002060"/>
                </a:solidFill>
                <a:latin typeface="Times New Roman" panose="02020603050405020304" pitchFamily="18" charset="0"/>
                <a:cs typeface="Times New Roman" panose="02020603050405020304" pitchFamily="18" charset="0"/>
              </a:rPr>
              <a:t>Assistant Professor,</a:t>
            </a:r>
          </a:p>
          <a:p>
            <a:pPr algn="ctr"/>
            <a:r>
              <a:rPr lang="en-US" dirty="0">
                <a:solidFill>
                  <a:srgbClr val="002060"/>
                </a:solidFill>
                <a:latin typeface="Times New Roman" panose="02020603050405020304" pitchFamily="18" charset="0"/>
                <a:cs typeface="Times New Roman" panose="02020603050405020304" pitchFamily="18" charset="0"/>
              </a:rPr>
              <a:t>Koneru Lakshmaiah Education Foundation,</a:t>
            </a:r>
          </a:p>
        </p:txBody>
      </p:sp>
    </p:spTree>
    <p:extLst>
      <p:ext uri="{BB962C8B-B14F-4D97-AF65-F5344CB8AC3E}">
        <p14:creationId xmlns:p14="http://schemas.microsoft.com/office/powerpoint/2010/main" val="31670682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CE32-A4A0-4A03-93FD-1C9E40365E7E}"/>
              </a:ext>
            </a:extLst>
          </p:cNvPr>
          <p:cNvSpPr>
            <a:spLocks noGrp="1"/>
          </p:cNvSpPr>
          <p:nvPr>
            <p:ph type="title"/>
          </p:nvPr>
        </p:nvSpPr>
        <p:spPr>
          <a:xfrm>
            <a:off x="1146348" y="620688"/>
            <a:ext cx="6798734" cy="857479"/>
          </a:xfrm>
        </p:spPr>
        <p:txBody>
          <a:bodyPr/>
          <a:lstStyle/>
          <a:p>
            <a:r>
              <a:rPr lang="en-US" sz="3600" b="1" dirty="0">
                <a:solidFill>
                  <a:srgbClr val="C00000"/>
                </a:solidFill>
                <a:latin typeface="Times New Roman" panose="02020603050405020304" pitchFamily="18" charset="0"/>
                <a:cs typeface="Times New Roman" panose="02020603050405020304" pitchFamily="18" charset="0"/>
              </a:rPr>
              <a:t> </a:t>
            </a:r>
            <a:r>
              <a:rPr lang="en-US" sz="3600" b="1" u="sng" dirty="0">
                <a:solidFill>
                  <a:srgbClr val="C00000"/>
                </a:solidFill>
                <a:latin typeface="Times New Roman" panose="02020603050405020304" pitchFamily="18" charset="0"/>
                <a:cs typeface="Times New Roman" panose="02020603050405020304" pitchFamily="18" charset="0"/>
              </a:rPr>
              <a:t>Final Dataset after Preprocessing</a:t>
            </a:r>
            <a:endParaRPr lang="en-IN" sz="3600" b="1" u="sng" dirty="0">
              <a:solidFill>
                <a:srgbClr val="C00000"/>
              </a:solidFill>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2245AD11-AD57-40F1-97E3-D711630165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0443" y="1478167"/>
            <a:ext cx="7119949" cy="4759145"/>
          </a:xfrm>
        </p:spPr>
      </p:pic>
    </p:spTree>
    <p:extLst>
      <p:ext uri="{BB962C8B-B14F-4D97-AF65-F5344CB8AC3E}">
        <p14:creationId xmlns:p14="http://schemas.microsoft.com/office/powerpoint/2010/main" val="2549053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33888-BB42-4228-B175-EFBE5158BB83}"/>
              </a:ext>
            </a:extLst>
          </p:cNvPr>
          <p:cNvSpPr>
            <a:spLocks noGrp="1"/>
          </p:cNvSpPr>
          <p:nvPr>
            <p:ph type="title"/>
          </p:nvPr>
        </p:nvSpPr>
        <p:spPr/>
        <p:txBody>
          <a:bodyPr/>
          <a:lstStyle/>
          <a:p>
            <a:r>
              <a:rPr lang="en-US" sz="3600" b="1" u="sng" dirty="0">
                <a:solidFill>
                  <a:srgbClr val="C00000"/>
                </a:solidFill>
                <a:latin typeface="Times New Roman" panose="02020603050405020304" pitchFamily="18" charset="0"/>
                <a:cs typeface="Times New Roman" panose="02020603050405020304" pitchFamily="18" charset="0"/>
              </a:rPr>
              <a:t>Training Accuracy (94.2%)</a:t>
            </a:r>
            <a:endParaRPr lang="en-IN" sz="3600" b="1" u="sng" dirty="0">
              <a:solidFill>
                <a:srgbClr val="C00000"/>
              </a:solidFill>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E4EA321B-99F4-463C-8813-08A3FF0458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780928"/>
            <a:ext cx="9144000" cy="1413191"/>
          </a:xfrm>
        </p:spPr>
      </p:pic>
    </p:spTree>
    <p:extLst>
      <p:ext uri="{BB962C8B-B14F-4D97-AF65-F5344CB8AC3E}">
        <p14:creationId xmlns:p14="http://schemas.microsoft.com/office/powerpoint/2010/main" val="2466440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33888-BB42-4228-B175-EFBE5158BB83}"/>
              </a:ext>
            </a:extLst>
          </p:cNvPr>
          <p:cNvSpPr>
            <a:spLocks noGrp="1"/>
          </p:cNvSpPr>
          <p:nvPr>
            <p:ph type="title"/>
          </p:nvPr>
        </p:nvSpPr>
        <p:spPr/>
        <p:txBody>
          <a:bodyPr/>
          <a:lstStyle/>
          <a:p>
            <a:r>
              <a:rPr lang="en-US" sz="3600" b="1" u="sng" dirty="0">
                <a:solidFill>
                  <a:srgbClr val="C00000"/>
                </a:solidFill>
                <a:latin typeface="Times New Roman" panose="02020603050405020304" pitchFamily="18" charset="0"/>
                <a:cs typeface="Times New Roman" panose="02020603050405020304" pitchFamily="18" charset="0"/>
              </a:rPr>
              <a:t>Testing Accuracy (94%)</a:t>
            </a:r>
            <a:endParaRPr lang="en-IN" sz="3600" b="1" u="sng" dirty="0">
              <a:solidFill>
                <a:srgbClr val="C00000"/>
              </a:solidFill>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8EB8BCEA-E624-45B3-A590-3372E3D906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1600" y="2060848"/>
            <a:ext cx="7344816" cy="4104456"/>
          </a:xfrm>
        </p:spPr>
      </p:pic>
    </p:spTree>
    <p:extLst>
      <p:ext uri="{BB962C8B-B14F-4D97-AF65-F5344CB8AC3E}">
        <p14:creationId xmlns:p14="http://schemas.microsoft.com/office/powerpoint/2010/main" val="379582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55711-7463-4249-9CE3-8DD9B382F958}"/>
              </a:ext>
            </a:extLst>
          </p:cNvPr>
          <p:cNvSpPr>
            <a:spLocks noGrp="1"/>
          </p:cNvSpPr>
          <p:nvPr>
            <p:ph type="title"/>
          </p:nvPr>
        </p:nvSpPr>
        <p:spPr/>
        <p:txBody>
          <a:bodyPr/>
          <a:lstStyle/>
          <a:p>
            <a:r>
              <a:rPr lang="en-US" sz="3600" b="1" u="sng" dirty="0">
                <a:solidFill>
                  <a:srgbClr val="C00000"/>
                </a:solidFill>
                <a:latin typeface="Times New Roman" panose="02020603050405020304" pitchFamily="18" charset="0"/>
                <a:cs typeface="Times New Roman" panose="02020603050405020304" pitchFamily="18" charset="0"/>
              </a:rPr>
              <a:t>Technology Stack </a:t>
            </a:r>
            <a:endParaRPr lang="en-IN" sz="3600" b="1" u="sng"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F875485-E50D-45D5-BCAE-33B2227BF35E}"/>
              </a:ext>
            </a:extLst>
          </p:cNvPr>
          <p:cNvSpPr>
            <a:spLocks noGrp="1"/>
          </p:cNvSpPr>
          <p:nvPr>
            <p:ph idx="1"/>
          </p:nvPr>
        </p:nvSpPr>
        <p:spPr/>
        <p:txBody>
          <a:bodyPr>
            <a:normAutofit/>
          </a:bodyPr>
          <a:lstStyle/>
          <a:p>
            <a:pPr>
              <a:buFont typeface="Wingdings" panose="05000000000000000000" pitchFamily="2" charset="2"/>
              <a:buChar char="v"/>
            </a:pPr>
            <a:r>
              <a:rPr lang="en-US" sz="2800" dirty="0">
                <a:solidFill>
                  <a:srgbClr val="002060"/>
                </a:solidFill>
                <a:latin typeface="Times New Roman" panose="02020603050405020304" pitchFamily="18" charset="0"/>
                <a:cs typeface="Times New Roman" panose="02020603050405020304" pitchFamily="18" charset="0"/>
              </a:rPr>
              <a:t>IBM Watson Studio for Auto ML Service</a:t>
            </a:r>
          </a:p>
          <a:p>
            <a:pPr>
              <a:buFont typeface="Wingdings" panose="05000000000000000000" pitchFamily="2" charset="2"/>
              <a:buChar char="v"/>
            </a:pPr>
            <a:r>
              <a:rPr lang="en-US" sz="2800" dirty="0">
                <a:solidFill>
                  <a:srgbClr val="002060"/>
                </a:solidFill>
                <a:latin typeface="Times New Roman" panose="02020603050405020304" pitchFamily="18" charset="0"/>
                <a:cs typeface="Times New Roman" panose="02020603050405020304" pitchFamily="18" charset="0"/>
              </a:rPr>
              <a:t>IBM Auto AI for predicting model</a:t>
            </a:r>
          </a:p>
          <a:p>
            <a:pPr>
              <a:buFont typeface="Wingdings" panose="05000000000000000000" pitchFamily="2" charset="2"/>
              <a:buChar char="v"/>
            </a:pPr>
            <a:r>
              <a:rPr lang="en-US" sz="2800" dirty="0">
                <a:solidFill>
                  <a:srgbClr val="002060"/>
                </a:solidFill>
                <a:latin typeface="Times New Roman" panose="02020603050405020304" pitchFamily="18" charset="0"/>
                <a:cs typeface="Times New Roman" panose="02020603050405020304" pitchFamily="18" charset="0"/>
              </a:rPr>
              <a:t>Node-RED for UI</a:t>
            </a:r>
          </a:p>
          <a:p>
            <a:pPr>
              <a:buFont typeface="Wingdings" panose="05000000000000000000" pitchFamily="2" charset="2"/>
              <a:buChar char="v"/>
            </a:pPr>
            <a:r>
              <a:rPr lang="en-US" sz="2800" dirty="0">
                <a:solidFill>
                  <a:srgbClr val="002060"/>
                </a:solidFill>
                <a:latin typeface="Times New Roman" panose="02020603050405020304" pitchFamily="18" charset="0"/>
                <a:cs typeface="Times New Roman" panose="02020603050405020304" pitchFamily="18" charset="0"/>
              </a:rPr>
              <a:t>Python for preparing python notebooks</a:t>
            </a:r>
          </a:p>
          <a:p>
            <a:pPr>
              <a:buFont typeface="Wingdings" panose="05000000000000000000" pitchFamily="2" charset="2"/>
              <a:buChar char="v"/>
            </a:pPr>
            <a:r>
              <a:rPr lang="en-US" sz="2800" dirty="0">
                <a:solidFill>
                  <a:srgbClr val="002060"/>
                </a:solidFill>
                <a:latin typeface="Times New Roman" panose="02020603050405020304" pitchFamily="18" charset="0"/>
                <a:cs typeface="Times New Roman" panose="02020603050405020304" pitchFamily="18" charset="0"/>
              </a:rPr>
              <a:t>Cloud object for storing dataset</a:t>
            </a:r>
          </a:p>
          <a:p>
            <a:pPr>
              <a:buFont typeface="Wingdings" panose="05000000000000000000" pitchFamily="2" charset="2"/>
              <a:buChar char="v"/>
            </a:pPr>
            <a:endParaRPr lang="en-US" sz="28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0603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67C4-971A-4220-BD37-14050DC6E3DA}"/>
              </a:ext>
            </a:extLst>
          </p:cNvPr>
          <p:cNvSpPr>
            <a:spLocks noGrp="1"/>
          </p:cNvSpPr>
          <p:nvPr>
            <p:ph type="title"/>
          </p:nvPr>
        </p:nvSpPr>
        <p:spPr/>
        <p:txBody>
          <a:bodyPr/>
          <a:lstStyle/>
          <a:p>
            <a:r>
              <a:rPr lang="en-IN" sz="3600" b="1" u="sng" dirty="0">
                <a:solidFill>
                  <a:srgbClr val="C00000"/>
                </a:solidFill>
                <a:latin typeface="Times New Roman" panose="02020603050405020304" pitchFamily="18" charset="0"/>
                <a:cs typeface="Times New Roman" panose="02020603050405020304" pitchFamily="18" charset="0"/>
              </a:rPr>
              <a:t>Model Design</a:t>
            </a:r>
          </a:p>
        </p:txBody>
      </p:sp>
      <p:sp>
        <p:nvSpPr>
          <p:cNvPr id="3" name="Content Placeholder 2">
            <a:extLst>
              <a:ext uri="{FF2B5EF4-FFF2-40B4-BE49-F238E27FC236}">
                <a16:creationId xmlns:a16="http://schemas.microsoft.com/office/drawing/2014/main" id="{C885D231-E6A5-4EED-9C71-C3FBFBA76B28}"/>
              </a:ext>
            </a:extLst>
          </p:cNvPr>
          <p:cNvSpPr>
            <a:spLocks noGrp="1"/>
          </p:cNvSpPr>
          <p:nvPr>
            <p:ph idx="1"/>
          </p:nvPr>
        </p:nvSpPr>
        <p:spPr>
          <a:xfrm>
            <a:off x="971600" y="2490135"/>
            <a:ext cx="7004001" cy="3444997"/>
          </a:xfrm>
        </p:spPr>
        <p:txBody>
          <a:bodyPr>
            <a:normAutofit fontScale="92500"/>
          </a:bodyPr>
          <a:lstStyle/>
          <a:p>
            <a:pPr algn="just">
              <a:buFont typeface="Wingdings" panose="05000000000000000000" pitchFamily="2" charset="2"/>
              <a:buChar char="v"/>
            </a:pPr>
            <a:r>
              <a:rPr lang="en-IN" sz="2800" dirty="0">
                <a:solidFill>
                  <a:srgbClr val="002060"/>
                </a:solidFill>
                <a:latin typeface="Times New Roman"/>
                <a:cs typeface="Times New Roman"/>
              </a:rPr>
              <a:t>Deciding parameters or features</a:t>
            </a:r>
          </a:p>
          <a:p>
            <a:pPr marL="0" indent="0">
              <a:buNone/>
            </a:pPr>
            <a:r>
              <a:rPr lang="en-IN" sz="2800" dirty="0">
                <a:solidFill>
                  <a:srgbClr val="002060"/>
                </a:solidFill>
                <a:latin typeface="Times New Roman"/>
                <a:cs typeface="Times New Roman"/>
              </a:rPr>
              <a:t>     </a:t>
            </a:r>
            <a:r>
              <a:rPr lang="en-IN" sz="2800" i="1" dirty="0">
                <a:solidFill>
                  <a:srgbClr val="002060"/>
                </a:solidFill>
                <a:latin typeface="Times New Roman"/>
                <a:cs typeface="Times New Roman"/>
              </a:rPr>
              <a:t>mean_radius, mean_texture,  </a:t>
            </a:r>
          </a:p>
          <a:p>
            <a:pPr marL="0" indent="0">
              <a:buNone/>
            </a:pPr>
            <a:r>
              <a:rPr lang="en-IN" sz="2800" i="1" dirty="0">
                <a:solidFill>
                  <a:srgbClr val="002060"/>
                </a:solidFill>
                <a:latin typeface="Times New Roman"/>
                <a:cs typeface="Times New Roman"/>
              </a:rPr>
              <a:t>     mean_perimeter, mean_area, mean_smoothness</a:t>
            </a:r>
          </a:p>
          <a:p>
            <a:pPr algn="just">
              <a:buFont typeface="Wingdings" panose="05000000000000000000" pitchFamily="2" charset="2"/>
              <a:buChar char="v"/>
            </a:pPr>
            <a:r>
              <a:rPr lang="en-IN" sz="2800" dirty="0">
                <a:solidFill>
                  <a:srgbClr val="002060"/>
                </a:solidFill>
                <a:latin typeface="Times New Roman"/>
                <a:cs typeface="Times New Roman"/>
              </a:rPr>
              <a:t>Separating Training and Testing data from the data set</a:t>
            </a:r>
          </a:p>
          <a:p>
            <a:pPr algn="just">
              <a:buFont typeface="Wingdings" panose="05000000000000000000" pitchFamily="2" charset="2"/>
              <a:buChar char="v"/>
            </a:pPr>
            <a:r>
              <a:rPr lang="en-IN" sz="2800" dirty="0">
                <a:solidFill>
                  <a:srgbClr val="002060"/>
                </a:solidFill>
                <a:latin typeface="Times New Roman"/>
                <a:cs typeface="Times New Roman"/>
              </a:rPr>
              <a:t>Developing the model (XGB Classifier)</a:t>
            </a:r>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2545308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EFADF-3003-470C-8896-A590CA5DAFF2}"/>
              </a:ext>
            </a:extLst>
          </p:cNvPr>
          <p:cNvSpPr>
            <a:spLocks noGrp="1"/>
          </p:cNvSpPr>
          <p:nvPr>
            <p:ph type="title"/>
          </p:nvPr>
        </p:nvSpPr>
        <p:spPr>
          <a:xfrm>
            <a:off x="1172633" y="620688"/>
            <a:ext cx="6798734" cy="1303867"/>
          </a:xfrm>
        </p:spPr>
        <p:txBody>
          <a:bodyPr>
            <a:normAutofit/>
          </a:bodyPr>
          <a:lstStyle/>
          <a:p>
            <a:r>
              <a:rPr lang="en-US" sz="3600" b="1" u="sng" dirty="0">
                <a:solidFill>
                  <a:srgbClr val="C00000"/>
                </a:solidFill>
                <a:latin typeface="Times New Roman" panose="02020603050405020304" pitchFamily="18" charset="0"/>
                <a:cs typeface="Times New Roman" panose="02020603050405020304" pitchFamily="18" charset="0"/>
              </a:rPr>
              <a:t>Watson Studio (Auto AI) </a:t>
            </a:r>
            <a:br>
              <a:rPr lang="en-US" sz="3600" b="1" u="sng" dirty="0">
                <a:solidFill>
                  <a:srgbClr val="C00000"/>
                </a:solidFill>
                <a:latin typeface="Times New Roman" panose="02020603050405020304" pitchFamily="18" charset="0"/>
                <a:cs typeface="Times New Roman" panose="02020603050405020304" pitchFamily="18" charset="0"/>
              </a:rPr>
            </a:br>
            <a:r>
              <a:rPr lang="en-US" sz="3600" b="1" u="sng" dirty="0">
                <a:solidFill>
                  <a:srgbClr val="C00000"/>
                </a:solidFill>
                <a:latin typeface="Times New Roman" panose="02020603050405020304" pitchFamily="18" charset="0"/>
                <a:cs typeface="Times New Roman" panose="02020603050405020304" pitchFamily="18" charset="0"/>
              </a:rPr>
              <a:t>Relationship Map</a:t>
            </a:r>
            <a:endParaRPr lang="en-IN" sz="3600" b="1" u="sng" dirty="0">
              <a:solidFill>
                <a:srgbClr val="C00000"/>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74131AD-0885-4B37-94B6-82D3BD1E21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844824"/>
            <a:ext cx="8280920" cy="4587974"/>
          </a:xfrm>
          <a:prstGeom prst="rect">
            <a:avLst/>
          </a:prstGeom>
        </p:spPr>
      </p:pic>
    </p:spTree>
    <p:extLst>
      <p:ext uri="{BB962C8B-B14F-4D97-AF65-F5344CB8AC3E}">
        <p14:creationId xmlns:p14="http://schemas.microsoft.com/office/powerpoint/2010/main" val="29947941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12EE1-080C-424D-9C0B-7F833C8FD524}"/>
              </a:ext>
            </a:extLst>
          </p:cNvPr>
          <p:cNvSpPr>
            <a:spLocks noGrp="1"/>
          </p:cNvSpPr>
          <p:nvPr>
            <p:ph type="title"/>
          </p:nvPr>
        </p:nvSpPr>
        <p:spPr>
          <a:xfrm>
            <a:off x="539552" y="548680"/>
            <a:ext cx="8229600" cy="1143000"/>
          </a:xfrm>
        </p:spPr>
        <p:txBody>
          <a:bodyPr>
            <a:normAutofit/>
          </a:bodyPr>
          <a:lstStyle/>
          <a:p>
            <a:r>
              <a:rPr lang="en-US" sz="3200" b="1" u="sng" dirty="0">
                <a:solidFill>
                  <a:srgbClr val="C00000"/>
                </a:solidFill>
                <a:latin typeface="Times New Roman" panose="02020603050405020304" pitchFamily="18" charset="0"/>
                <a:cs typeface="Times New Roman" panose="02020603050405020304" pitchFamily="18" charset="0"/>
              </a:rPr>
              <a:t>Watson Studio (Auto AI) </a:t>
            </a:r>
            <a:br>
              <a:rPr lang="en-US" sz="3200" b="1" u="sng" dirty="0">
                <a:solidFill>
                  <a:srgbClr val="C00000"/>
                </a:solidFill>
                <a:latin typeface="Times New Roman" panose="02020603050405020304" pitchFamily="18" charset="0"/>
                <a:cs typeface="Times New Roman" panose="02020603050405020304" pitchFamily="18" charset="0"/>
              </a:rPr>
            </a:br>
            <a:r>
              <a:rPr lang="en-US" sz="3200" b="1" u="sng" dirty="0">
                <a:solidFill>
                  <a:srgbClr val="C00000"/>
                </a:solidFill>
                <a:latin typeface="Times New Roman" panose="02020603050405020304" pitchFamily="18" charset="0"/>
                <a:cs typeface="Times New Roman" panose="02020603050405020304" pitchFamily="18" charset="0"/>
              </a:rPr>
              <a:t>Pipeline leaderboard</a:t>
            </a:r>
            <a:endParaRPr lang="en-IN" sz="3200" b="1" u="sng" dirty="0">
              <a:solidFill>
                <a:srgbClr val="C00000"/>
              </a:solidFill>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0D2C399D-FAFD-4402-9282-D211CBC8895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23460" y="1692214"/>
            <a:ext cx="7697080" cy="4473090"/>
          </a:xfrm>
        </p:spPr>
      </p:pic>
    </p:spTree>
    <p:extLst>
      <p:ext uri="{BB962C8B-B14F-4D97-AF65-F5344CB8AC3E}">
        <p14:creationId xmlns:p14="http://schemas.microsoft.com/office/powerpoint/2010/main" val="15282950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17396-9612-45E6-9D07-EEBE8C8D5B3B}"/>
              </a:ext>
            </a:extLst>
          </p:cNvPr>
          <p:cNvSpPr>
            <a:spLocks noGrp="1"/>
          </p:cNvSpPr>
          <p:nvPr>
            <p:ph type="title"/>
          </p:nvPr>
        </p:nvSpPr>
        <p:spPr>
          <a:xfrm>
            <a:off x="1172633" y="548680"/>
            <a:ext cx="6798734" cy="1303867"/>
          </a:xfrm>
        </p:spPr>
        <p:txBody>
          <a:bodyPr>
            <a:normAutofit/>
          </a:bodyPr>
          <a:lstStyle/>
          <a:p>
            <a:r>
              <a:rPr lang="en-US" sz="3200" b="1" u="sng" dirty="0">
                <a:solidFill>
                  <a:srgbClr val="C00000"/>
                </a:solidFill>
                <a:latin typeface="Times New Roman" panose="02020603050405020304" pitchFamily="18" charset="0"/>
                <a:cs typeface="Times New Roman" panose="02020603050405020304" pitchFamily="18" charset="0"/>
              </a:rPr>
              <a:t>Watson Studio (Auto AI) </a:t>
            </a:r>
            <a:br>
              <a:rPr lang="en-US" sz="3200" b="1" u="sng" dirty="0">
                <a:solidFill>
                  <a:srgbClr val="C00000"/>
                </a:solidFill>
                <a:latin typeface="Times New Roman" panose="02020603050405020304" pitchFamily="18" charset="0"/>
                <a:cs typeface="Times New Roman" panose="02020603050405020304" pitchFamily="18" charset="0"/>
              </a:rPr>
            </a:br>
            <a:r>
              <a:rPr lang="en-US" sz="3200" b="1" u="sng" dirty="0">
                <a:solidFill>
                  <a:srgbClr val="C00000"/>
                </a:solidFill>
                <a:latin typeface="Times New Roman" panose="02020603050405020304" pitchFamily="18" charset="0"/>
                <a:cs typeface="Times New Roman" panose="02020603050405020304" pitchFamily="18" charset="0"/>
              </a:rPr>
              <a:t>Progress Map</a:t>
            </a:r>
            <a:endParaRPr lang="en-IN" sz="3200" b="1" u="sng" dirty="0">
              <a:solidFill>
                <a:srgbClr val="C00000"/>
              </a:solidFill>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A037D2F6-24B4-4D52-B2F9-EC305E81EDD7}"/>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89964" y="1772816"/>
            <a:ext cx="7770468" cy="4407338"/>
          </a:xfrm>
        </p:spPr>
      </p:pic>
    </p:spTree>
    <p:extLst>
      <p:ext uri="{BB962C8B-B14F-4D97-AF65-F5344CB8AC3E}">
        <p14:creationId xmlns:p14="http://schemas.microsoft.com/office/powerpoint/2010/main" val="4119045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061AF-CFE9-46B9-96DA-18B096CBA78A}"/>
              </a:ext>
            </a:extLst>
          </p:cNvPr>
          <p:cNvSpPr>
            <a:spLocks noGrp="1"/>
          </p:cNvSpPr>
          <p:nvPr>
            <p:ph type="title"/>
          </p:nvPr>
        </p:nvSpPr>
        <p:spPr>
          <a:xfrm>
            <a:off x="1172633" y="548680"/>
            <a:ext cx="6798734" cy="1303867"/>
          </a:xfrm>
        </p:spPr>
        <p:txBody>
          <a:bodyPr>
            <a:normAutofit/>
          </a:bodyPr>
          <a:lstStyle/>
          <a:p>
            <a:r>
              <a:rPr lang="en-US" sz="3200" b="1" u="sng" dirty="0">
                <a:solidFill>
                  <a:srgbClr val="C00000"/>
                </a:solidFill>
                <a:latin typeface="Times New Roman" panose="02020603050405020304" pitchFamily="18" charset="0"/>
                <a:cs typeface="Times New Roman" panose="02020603050405020304" pitchFamily="18" charset="0"/>
              </a:rPr>
              <a:t>Watson Studio (Auto AI) </a:t>
            </a:r>
            <a:br>
              <a:rPr lang="en-US" sz="3200" b="1" u="sng" dirty="0">
                <a:solidFill>
                  <a:srgbClr val="C00000"/>
                </a:solidFill>
                <a:latin typeface="Times New Roman" panose="02020603050405020304" pitchFamily="18" charset="0"/>
                <a:cs typeface="Times New Roman" panose="02020603050405020304" pitchFamily="18" charset="0"/>
              </a:rPr>
            </a:br>
            <a:r>
              <a:rPr lang="en-US" sz="3200" b="1" u="sng" dirty="0">
                <a:solidFill>
                  <a:srgbClr val="C00000"/>
                </a:solidFill>
                <a:latin typeface="Times New Roman" panose="02020603050405020304" pitchFamily="18" charset="0"/>
                <a:cs typeface="Times New Roman" panose="02020603050405020304" pitchFamily="18" charset="0"/>
              </a:rPr>
              <a:t>Metric Chart</a:t>
            </a:r>
            <a:endParaRPr lang="en-IN" sz="3200" b="1" u="sng" dirty="0">
              <a:solidFill>
                <a:srgbClr val="C00000"/>
              </a:solidFill>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39A16B93-91E5-4BBC-926C-813A7553F72A}"/>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83568" y="1852547"/>
            <a:ext cx="7776864" cy="4374486"/>
          </a:xfrm>
        </p:spPr>
      </p:pic>
    </p:spTree>
    <p:extLst>
      <p:ext uri="{BB962C8B-B14F-4D97-AF65-F5344CB8AC3E}">
        <p14:creationId xmlns:p14="http://schemas.microsoft.com/office/powerpoint/2010/main" val="7163524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061AF-CFE9-46B9-96DA-18B096CBA78A}"/>
              </a:ext>
            </a:extLst>
          </p:cNvPr>
          <p:cNvSpPr>
            <a:spLocks noGrp="1"/>
          </p:cNvSpPr>
          <p:nvPr>
            <p:ph type="title"/>
          </p:nvPr>
        </p:nvSpPr>
        <p:spPr>
          <a:xfrm>
            <a:off x="1172633" y="548680"/>
            <a:ext cx="6798734" cy="1303867"/>
          </a:xfrm>
        </p:spPr>
        <p:txBody>
          <a:bodyPr>
            <a:normAutofit/>
          </a:bodyPr>
          <a:lstStyle/>
          <a:p>
            <a:r>
              <a:rPr lang="en-US" sz="3200" b="1" u="sng" dirty="0">
                <a:solidFill>
                  <a:srgbClr val="C00000"/>
                </a:solidFill>
                <a:latin typeface="Times New Roman" panose="02020603050405020304" pitchFamily="18" charset="0"/>
                <a:cs typeface="Times New Roman" panose="02020603050405020304" pitchFamily="18" charset="0"/>
              </a:rPr>
              <a:t>NodeRED UI Flow</a:t>
            </a:r>
            <a:endParaRPr lang="en-IN" sz="3200" b="1" u="sng" dirty="0">
              <a:solidFill>
                <a:srgbClr val="C00000"/>
              </a:solidFill>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DAF966EE-1B69-47B6-8884-6C777C9218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7566" y="1556792"/>
            <a:ext cx="7808868" cy="4688243"/>
          </a:xfrm>
        </p:spPr>
      </p:pic>
    </p:spTree>
    <p:extLst>
      <p:ext uri="{BB962C8B-B14F-4D97-AF65-F5344CB8AC3E}">
        <p14:creationId xmlns:p14="http://schemas.microsoft.com/office/powerpoint/2010/main" val="3013879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BD2BE43-8F7E-4821-922D-9C12870A2BDB}"/>
              </a:ext>
            </a:extLst>
          </p:cNvPr>
          <p:cNvSpPr txBox="1"/>
          <p:nvPr/>
        </p:nvSpPr>
        <p:spPr>
          <a:xfrm>
            <a:off x="5508104" y="2963818"/>
            <a:ext cx="3096344" cy="1200329"/>
          </a:xfrm>
          <a:prstGeom prst="rect">
            <a:avLst/>
          </a:prstGeom>
          <a:noFill/>
        </p:spPr>
        <p:txBody>
          <a:bodyPr wrap="square">
            <a:spAutoFit/>
          </a:bodyPr>
          <a:lstStyle/>
          <a:p>
            <a:pPr algn="ctr"/>
            <a:r>
              <a:rPr lang="en-US" sz="2400" b="1" dirty="0">
                <a:solidFill>
                  <a:srgbClr val="C00000"/>
                </a:solidFill>
                <a:latin typeface="Times New Roman" panose="02020603050405020304" pitchFamily="18" charset="0"/>
                <a:cs typeface="Times New Roman" panose="02020603050405020304" pitchFamily="18" charset="0"/>
              </a:rPr>
              <a:t>Selected Category </a:t>
            </a:r>
          </a:p>
          <a:p>
            <a:pPr algn="ctr"/>
            <a:r>
              <a:rPr lang="en-US" sz="2400" b="1" dirty="0">
                <a:solidFill>
                  <a:srgbClr val="002060"/>
                </a:solidFill>
                <a:latin typeface="Times New Roman" panose="02020603050405020304" pitchFamily="18" charset="0"/>
                <a:cs typeface="Times New Roman" panose="02020603050405020304" pitchFamily="18" charset="0"/>
              </a:rPr>
              <a:t>Under</a:t>
            </a:r>
          </a:p>
          <a:p>
            <a:pPr algn="ctr"/>
            <a:r>
              <a:rPr lang="en-US" sz="2400" b="1" dirty="0">
                <a:solidFill>
                  <a:srgbClr val="C00000"/>
                </a:solidFill>
                <a:latin typeface="Times New Roman" panose="02020603050405020304" pitchFamily="18" charset="0"/>
                <a:cs typeface="Times New Roman" panose="02020603050405020304" pitchFamily="18" charset="0"/>
              </a:rPr>
              <a:t>Machine Learning</a:t>
            </a:r>
            <a:endParaRPr lang="en-IN" sz="2400" b="1" dirty="0">
              <a:solidFill>
                <a:srgbClr val="C0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3C6DC66-40FB-4043-B4AD-5E502B905D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006" y="1072808"/>
            <a:ext cx="4586097" cy="4567605"/>
          </a:xfrm>
          <a:prstGeom prst="rect">
            <a:avLst/>
          </a:prstGeom>
        </p:spPr>
      </p:pic>
    </p:spTree>
    <p:extLst>
      <p:ext uri="{BB962C8B-B14F-4D97-AF65-F5344CB8AC3E}">
        <p14:creationId xmlns:p14="http://schemas.microsoft.com/office/powerpoint/2010/main" val="20215495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061AF-CFE9-46B9-96DA-18B096CBA78A}"/>
              </a:ext>
            </a:extLst>
          </p:cNvPr>
          <p:cNvSpPr>
            <a:spLocks noGrp="1"/>
          </p:cNvSpPr>
          <p:nvPr>
            <p:ph type="title"/>
          </p:nvPr>
        </p:nvSpPr>
        <p:spPr>
          <a:xfrm>
            <a:off x="1172633" y="548681"/>
            <a:ext cx="6798734" cy="792088"/>
          </a:xfrm>
        </p:spPr>
        <p:txBody>
          <a:bodyPr>
            <a:normAutofit/>
          </a:bodyPr>
          <a:lstStyle/>
          <a:p>
            <a:r>
              <a:rPr lang="en-US" sz="3200" b="1" u="sng" dirty="0">
                <a:solidFill>
                  <a:srgbClr val="C00000"/>
                </a:solidFill>
                <a:latin typeface="Times New Roman" panose="02020603050405020304" pitchFamily="18" charset="0"/>
                <a:cs typeface="Times New Roman" panose="02020603050405020304" pitchFamily="18" charset="0"/>
              </a:rPr>
              <a:t>UI Output</a:t>
            </a:r>
            <a:endParaRPr lang="en-IN" sz="3200" b="1" u="sng" dirty="0">
              <a:solidFill>
                <a:srgbClr val="C00000"/>
              </a:solidFill>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4DB7605A-C180-4372-BCA8-68CA6D1C06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7544" y="1556792"/>
            <a:ext cx="11916816" cy="4938212"/>
          </a:xfrm>
        </p:spPr>
      </p:pic>
    </p:spTree>
    <p:extLst>
      <p:ext uri="{BB962C8B-B14F-4D97-AF65-F5344CB8AC3E}">
        <p14:creationId xmlns:p14="http://schemas.microsoft.com/office/powerpoint/2010/main" val="41322776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617B7-8B94-44D1-9D38-51F42B69249A}"/>
              </a:ext>
            </a:extLst>
          </p:cNvPr>
          <p:cNvSpPr>
            <a:spLocks noGrp="1"/>
          </p:cNvSpPr>
          <p:nvPr>
            <p:ph type="title"/>
          </p:nvPr>
        </p:nvSpPr>
        <p:spPr/>
        <p:txBody>
          <a:bodyPr/>
          <a:lstStyle/>
          <a:p>
            <a:r>
              <a:rPr lang="en-IN" b="1" u="sng" dirty="0">
                <a:solidFill>
                  <a:schemeClr val="accent4"/>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04FBF45E-6252-4D67-B89A-C6119AE43165}"/>
              </a:ext>
            </a:extLst>
          </p:cNvPr>
          <p:cNvSpPr>
            <a:spLocks noGrp="1"/>
          </p:cNvSpPr>
          <p:nvPr>
            <p:ph idx="1"/>
          </p:nvPr>
        </p:nvSpPr>
        <p:spPr>
          <a:xfrm>
            <a:off x="971600" y="2490135"/>
            <a:ext cx="7416824" cy="3444997"/>
          </a:xfrm>
        </p:spPr>
        <p:txBody>
          <a:bodyPr>
            <a:normAutofit fontScale="92500" lnSpcReduction="20000"/>
          </a:bodyPr>
          <a:lstStyle/>
          <a:p>
            <a:pPr algn="just">
              <a:buFont typeface="Wingdings" panose="05000000000000000000" pitchFamily="2" charset="2"/>
              <a:buChar char="v"/>
            </a:pPr>
            <a:r>
              <a:rPr lang="en-US" sz="2800" dirty="0">
                <a:solidFill>
                  <a:srgbClr val="002060"/>
                </a:solidFill>
                <a:latin typeface="Times New Roman"/>
                <a:cs typeface="Times New Roman"/>
              </a:rPr>
              <a:t>In this project, I used IBM cloud services (subsidiary of IBM) to get accurate past breast cancer data. I analyzed several ML models, and chose XGB Classifier to develop this model. </a:t>
            </a:r>
          </a:p>
          <a:p>
            <a:pPr algn="just">
              <a:buFont typeface="Wingdings" panose="05000000000000000000" pitchFamily="2" charset="2"/>
              <a:buChar char="v"/>
            </a:pPr>
            <a:r>
              <a:rPr lang="en-US" sz="2800" dirty="0">
                <a:solidFill>
                  <a:srgbClr val="002060"/>
                </a:solidFill>
                <a:latin typeface="Times New Roman"/>
                <a:cs typeface="Times New Roman"/>
              </a:rPr>
              <a:t>This project gave us deep insight about the Node RED UI framework. I integrated the app with model and cloudant storage as Back-end.</a:t>
            </a:r>
          </a:p>
          <a:p>
            <a:pPr algn="just">
              <a:buFont typeface="Wingdings" panose="05000000000000000000" pitchFamily="2" charset="2"/>
              <a:buChar char="v"/>
            </a:pPr>
            <a:r>
              <a:rPr lang="en-US" sz="2800" dirty="0">
                <a:solidFill>
                  <a:srgbClr val="002060"/>
                </a:solidFill>
                <a:latin typeface="Times New Roman"/>
                <a:cs typeface="Times New Roman"/>
              </a:rPr>
              <a:t> The accuracy of XGB Classifier model for this project is 94%.</a:t>
            </a:r>
            <a:endParaRPr lang="en-IN" sz="2800" dirty="0">
              <a:solidFill>
                <a:srgbClr val="002060"/>
              </a:solidFill>
              <a:latin typeface="Times New Roman"/>
              <a:cs typeface="Times New Roman"/>
            </a:endParaRPr>
          </a:p>
          <a:p>
            <a:endParaRPr lang="en-IN" dirty="0"/>
          </a:p>
        </p:txBody>
      </p:sp>
    </p:spTree>
    <p:extLst>
      <p:ext uri="{BB962C8B-B14F-4D97-AF65-F5344CB8AC3E}">
        <p14:creationId xmlns:p14="http://schemas.microsoft.com/office/powerpoint/2010/main" val="22227645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1992289-93EF-48D2-B913-1724A8A3DA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55" y="764704"/>
            <a:ext cx="8000889" cy="5328592"/>
          </a:xfrm>
          <a:prstGeom prst="rect">
            <a:avLst/>
          </a:prstGeom>
        </p:spPr>
      </p:pic>
    </p:spTree>
    <p:extLst>
      <p:ext uri="{BB962C8B-B14F-4D97-AF65-F5344CB8AC3E}">
        <p14:creationId xmlns:p14="http://schemas.microsoft.com/office/powerpoint/2010/main" val="1373375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ABEC3A-477A-4781-8FF4-742259AF9A73}"/>
              </a:ext>
            </a:extLst>
          </p:cNvPr>
          <p:cNvSpPr txBox="1"/>
          <p:nvPr/>
        </p:nvSpPr>
        <p:spPr>
          <a:xfrm>
            <a:off x="586442" y="1844994"/>
            <a:ext cx="7971115" cy="3416320"/>
          </a:xfrm>
          <a:prstGeom prst="rect">
            <a:avLst/>
          </a:prstGeom>
          <a:noFill/>
        </p:spPr>
        <p:txBody>
          <a:bodyPr wrap="square">
            <a:spAutoFit/>
          </a:bodyPr>
          <a:lstStyle/>
          <a:p>
            <a:pPr algn="just">
              <a:buFont typeface="Wingdings" pitchFamily="2" charset="2"/>
              <a:buChar char="v"/>
            </a:pPr>
            <a:r>
              <a:rPr lang="en-US" sz="2400" dirty="0">
                <a:latin typeface="Times New Roman" panose="02020603050405020304" pitchFamily="18" charset="0"/>
                <a:cs typeface="Times New Roman" panose="02020603050405020304" pitchFamily="18" charset="0"/>
              </a:rPr>
              <a:t>Breast cancer is one of the main causes of cancer death worldwide. Early diagnostics significantly increases the chances of correct treatment and survival, but this process is tedious and often leads to a disagreement between pathologists.</a:t>
            </a:r>
          </a:p>
          <a:p>
            <a:pPr algn="just"/>
            <a:endParaRPr lang="en-US" sz="2400" dirty="0">
              <a:latin typeface="Times New Roman" panose="02020603050405020304" pitchFamily="18" charset="0"/>
              <a:cs typeface="Times New Roman" panose="02020603050405020304" pitchFamily="18" charset="0"/>
            </a:endParaRPr>
          </a:p>
          <a:p>
            <a:pPr algn="just">
              <a:buFont typeface="Wingdings" pitchFamily="2" charset="2"/>
              <a:buChar char="v"/>
            </a:pPr>
            <a:r>
              <a:rPr lang="en-US" sz="2400" dirty="0">
                <a:latin typeface="Times New Roman" panose="02020603050405020304" pitchFamily="18" charset="0"/>
                <a:cs typeface="Times New Roman" panose="02020603050405020304" pitchFamily="18" charset="0"/>
              </a:rPr>
              <a:t> Computer-aided diagnosis systems showed potential for improving diagnostic accuracy. But early detection and prevention can significantly reduce the chances of death. It is important to detect breast cancer as early as possible.</a:t>
            </a:r>
          </a:p>
        </p:txBody>
      </p:sp>
      <p:sp>
        <p:nvSpPr>
          <p:cNvPr id="4" name="Title 1">
            <a:extLst>
              <a:ext uri="{FF2B5EF4-FFF2-40B4-BE49-F238E27FC236}">
                <a16:creationId xmlns:a16="http://schemas.microsoft.com/office/drawing/2014/main" id="{317C796E-2781-4C51-878E-CD0F6D77D065}"/>
              </a:ext>
            </a:extLst>
          </p:cNvPr>
          <p:cNvSpPr txBox="1">
            <a:spLocks/>
          </p:cNvSpPr>
          <p:nvPr/>
        </p:nvSpPr>
        <p:spPr>
          <a:xfrm>
            <a:off x="457200" y="704088"/>
            <a:ext cx="8229600" cy="1143000"/>
          </a:xfrm>
          <a:prstGeom prst="rect">
            <a:avLst/>
          </a:prstGeom>
        </p:spPr>
        <p:txBody>
          <a:bodyPr/>
          <a:lst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u="sng" dirty="0">
                <a:solidFill>
                  <a:schemeClr val="accent4"/>
                </a:solidFill>
                <a:latin typeface="Times New Roman" panose="02020603050405020304" pitchFamily="18" charset="0"/>
                <a:cs typeface="Times New Roman" panose="02020603050405020304" pitchFamily="18" charset="0"/>
              </a:rPr>
              <a:t>Purpose of Project</a:t>
            </a:r>
            <a:endParaRPr lang="en-US" sz="3600" u="sng" dirty="0">
              <a:solidFill>
                <a:schemeClr val="accent4"/>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5985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6D731-E11D-4D9F-A957-0E787D2F2808}"/>
              </a:ext>
            </a:extLst>
          </p:cNvPr>
          <p:cNvSpPr>
            <a:spLocks noGrp="1"/>
          </p:cNvSpPr>
          <p:nvPr>
            <p:ph type="title"/>
          </p:nvPr>
        </p:nvSpPr>
        <p:spPr/>
        <p:txBody>
          <a:bodyPr>
            <a:normAutofit/>
          </a:bodyPr>
          <a:lstStyle/>
          <a:p>
            <a:r>
              <a:rPr lang="en-US" sz="3600" b="1" u="sng" dirty="0">
                <a:solidFill>
                  <a:srgbClr val="C00000"/>
                </a:solidFill>
                <a:latin typeface="Times New Roman" panose="02020603050405020304" pitchFamily="18" charset="0"/>
                <a:cs typeface="Times New Roman" panose="02020603050405020304" pitchFamily="18" charset="0"/>
              </a:rPr>
              <a:t>Problem Statement</a:t>
            </a:r>
            <a:endParaRPr lang="en-IN" sz="3600" b="1" u="sng" dirty="0">
              <a:solidFill>
                <a:srgbClr val="C00000"/>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1AF8BD20-41CE-4771-9D99-3E269DE88D4F}"/>
              </a:ext>
            </a:extLst>
          </p:cNvPr>
          <p:cNvSpPr>
            <a:spLocks noGrp="1"/>
          </p:cNvSpPr>
          <p:nvPr>
            <p:ph idx="1"/>
          </p:nvPr>
        </p:nvSpPr>
        <p:spPr>
          <a:xfrm>
            <a:off x="899592" y="2490135"/>
            <a:ext cx="7416824" cy="3444997"/>
          </a:xfrm>
        </p:spPr>
        <p:txBody>
          <a:bodyPr>
            <a:normAutofit lnSpcReduction="10000"/>
          </a:bodyPr>
          <a:lstStyle/>
          <a:p>
            <a:pPr algn="just">
              <a:buFont typeface="Wingdings" pitchFamily="2" charset="2"/>
              <a:buChar char="Ø"/>
            </a:pPr>
            <a:r>
              <a:rPr lang="en-IN" sz="2600" dirty="0">
                <a:latin typeface="Times New Roman" panose="02020603050405020304" pitchFamily="18" charset="0"/>
                <a:cs typeface="Times New Roman" panose="02020603050405020304" pitchFamily="18" charset="0"/>
              </a:rPr>
              <a:t>In the current era of Medical Care People has become more blunt for the doctors and with whatever disease they visit hospitals, most of them making fools of public and making un necessary test and finally gives a conclusion.</a:t>
            </a:r>
          </a:p>
          <a:p>
            <a:pPr algn="just">
              <a:buNone/>
            </a:pPr>
            <a:endParaRPr lang="en-IN" sz="2600" dirty="0">
              <a:latin typeface="Times New Roman" panose="02020603050405020304" pitchFamily="18" charset="0"/>
              <a:cs typeface="Times New Roman" panose="02020603050405020304" pitchFamily="18" charset="0"/>
            </a:endParaRPr>
          </a:p>
          <a:p>
            <a:pPr algn="just">
              <a:buFont typeface="Wingdings" pitchFamily="2" charset="2"/>
              <a:buChar char="Ø"/>
            </a:pPr>
            <a:r>
              <a:rPr lang="en-IN" sz="2600" dirty="0">
                <a:latin typeface="Times New Roman" panose="02020603050405020304" pitchFamily="18" charset="0"/>
                <a:cs typeface="Times New Roman" panose="02020603050405020304" pitchFamily="18" charset="0"/>
              </a:rPr>
              <a:t>So, there is a need of model to predict the occurrence of Breast cancer disease.</a:t>
            </a:r>
          </a:p>
          <a:p>
            <a:endParaRPr lang="en-IN" dirty="0"/>
          </a:p>
        </p:txBody>
      </p:sp>
    </p:spTree>
    <p:extLst>
      <p:ext uri="{BB962C8B-B14F-4D97-AF65-F5344CB8AC3E}">
        <p14:creationId xmlns:p14="http://schemas.microsoft.com/office/powerpoint/2010/main" val="2714064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FA54A-7574-495F-9338-95B0317F8D6E}"/>
              </a:ext>
            </a:extLst>
          </p:cNvPr>
          <p:cNvSpPr>
            <a:spLocks noGrp="1"/>
          </p:cNvSpPr>
          <p:nvPr>
            <p:ph type="title"/>
          </p:nvPr>
        </p:nvSpPr>
        <p:spPr>
          <a:xfrm>
            <a:off x="1168400" y="541987"/>
            <a:ext cx="6798734" cy="1303867"/>
          </a:xfrm>
        </p:spPr>
        <p:txBody>
          <a:bodyPr/>
          <a:lstStyle/>
          <a:p>
            <a:r>
              <a:rPr lang="en-US" sz="3600" b="1" u="sng" dirty="0">
                <a:solidFill>
                  <a:srgbClr val="C00000"/>
                </a:solidFill>
                <a:latin typeface="Times New Roman" panose="02020603050405020304" pitchFamily="18" charset="0"/>
                <a:cs typeface="Times New Roman" panose="02020603050405020304" pitchFamily="18" charset="0"/>
              </a:rPr>
              <a:t>Solution</a:t>
            </a:r>
            <a:endParaRPr lang="en-IN" sz="3600" b="1" u="sng" dirty="0">
              <a:solidFill>
                <a:srgbClr val="C00000"/>
              </a:solidFill>
              <a:latin typeface="Times New Roman" panose="02020603050405020304" pitchFamily="18" charset="0"/>
              <a:cs typeface="Times New Roman" panose="02020603050405020304" pitchFamily="18" charset="0"/>
            </a:endParaRPr>
          </a:p>
        </p:txBody>
      </p:sp>
      <p:sp>
        <p:nvSpPr>
          <p:cNvPr id="8" name="Content Placeholder 2">
            <a:extLst>
              <a:ext uri="{FF2B5EF4-FFF2-40B4-BE49-F238E27FC236}">
                <a16:creationId xmlns:a16="http://schemas.microsoft.com/office/drawing/2014/main" id="{A3E9ECB2-49CF-42B6-91C7-047E35AF1A47}"/>
              </a:ext>
            </a:extLst>
          </p:cNvPr>
          <p:cNvSpPr>
            <a:spLocks noGrp="1"/>
          </p:cNvSpPr>
          <p:nvPr>
            <p:ph idx="1"/>
          </p:nvPr>
        </p:nvSpPr>
        <p:spPr>
          <a:xfrm>
            <a:off x="971600" y="2420887"/>
            <a:ext cx="7344816" cy="2448273"/>
          </a:xfrm>
        </p:spPr>
        <p:txBody>
          <a:bodyPr>
            <a:noAutofit/>
          </a:bodyPr>
          <a:lstStyle/>
          <a:p>
            <a:pPr algn="just">
              <a:buFont typeface="Wingdings" pitchFamily="2" charset="2"/>
              <a:buChar char="ü"/>
            </a:pPr>
            <a:r>
              <a:rPr lang="en-US" dirty="0">
                <a:latin typeface="Times New Roman" panose="02020603050405020304" pitchFamily="18" charset="0"/>
                <a:cs typeface="Times New Roman" panose="02020603050405020304" pitchFamily="18" charset="0"/>
              </a:rPr>
              <a:t>By prediction of Breast cancer in healthcare we are able to take suitable measures accordingly to control the cancer tissue.</a:t>
            </a:r>
          </a:p>
          <a:p>
            <a:pPr algn="just">
              <a:buFont typeface="Wingdings" pitchFamily="2" charset="2"/>
              <a:buChar char="ü"/>
            </a:pPr>
            <a:r>
              <a:rPr lang="en-US" dirty="0">
                <a:latin typeface="Times New Roman" panose="02020603050405020304" pitchFamily="18" charset="0"/>
                <a:cs typeface="Times New Roman" panose="02020603050405020304" pitchFamily="18" charset="0"/>
              </a:rPr>
              <a:t>we propose a technique which consists of IBM Watson Studio with Auto AI Service. By using deep neural networks we are predicting whether the patient suffering with breast cancer or not.</a:t>
            </a:r>
          </a:p>
          <a:p>
            <a:pPr algn="just">
              <a:buFont typeface="Wingdings" pitchFamily="2" charset="2"/>
              <a:buChar char="ü"/>
            </a:pPr>
            <a:r>
              <a:rPr lang="en-US" dirty="0">
                <a:latin typeface="Times New Roman" panose="02020603050405020304" pitchFamily="18" charset="0"/>
                <a:cs typeface="Times New Roman" panose="02020603050405020304" pitchFamily="18" charset="0"/>
              </a:rPr>
              <a:t>Doctors have feasibility to test on a Node Red UI to know about the status.</a:t>
            </a:r>
          </a:p>
        </p:txBody>
      </p:sp>
    </p:spTree>
    <p:extLst>
      <p:ext uri="{BB962C8B-B14F-4D97-AF65-F5344CB8AC3E}">
        <p14:creationId xmlns:p14="http://schemas.microsoft.com/office/powerpoint/2010/main" val="3662103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87D2D-3A75-4C0C-81DD-F9BB4920A491}"/>
              </a:ext>
            </a:extLst>
          </p:cNvPr>
          <p:cNvSpPr>
            <a:spLocks noGrp="1"/>
          </p:cNvSpPr>
          <p:nvPr>
            <p:ph type="title"/>
          </p:nvPr>
        </p:nvSpPr>
        <p:spPr/>
        <p:txBody>
          <a:bodyPr/>
          <a:lstStyle/>
          <a:p>
            <a:r>
              <a:rPr lang="en-US" sz="3600" b="1" u="sng" dirty="0">
                <a:solidFill>
                  <a:srgbClr val="C00000"/>
                </a:solidFill>
                <a:latin typeface="Times New Roman" panose="02020603050405020304" pitchFamily="18" charset="0"/>
                <a:cs typeface="Times New Roman" panose="02020603050405020304" pitchFamily="18" charset="0"/>
              </a:rPr>
              <a:t>Value Preposition</a:t>
            </a:r>
            <a:endParaRPr lang="en-IN" sz="3600" b="1" u="sng"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F226259-F76A-4603-B67F-E93F8087721B}"/>
              </a:ext>
            </a:extLst>
          </p:cNvPr>
          <p:cNvSpPr>
            <a:spLocks noGrp="1"/>
          </p:cNvSpPr>
          <p:nvPr>
            <p:ph idx="1"/>
          </p:nvPr>
        </p:nvSpPr>
        <p:spPr>
          <a:xfrm>
            <a:off x="457200" y="2996952"/>
            <a:ext cx="8229600" cy="4065315"/>
          </a:xfrm>
        </p:spPr>
        <p:txBody>
          <a:bodyPr/>
          <a:lstStyle/>
          <a:p>
            <a:pPr algn="just">
              <a:buFont typeface="Wingdings" panose="05000000000000000000" pitchFamily="2" charset="2"/>
              <a:buChar char="v"/>
            </a:pPr>
            <a:r>
              <a:rPr lang="en-US" sz="2800" dirty="0">
                <a:solidFill>
                  <a:srgbClr val="002060"/>
                </a:solidFill>
                <a:latin typeface="Times New Roman" panose="02020603050405020304" pitchFamily="18" charset="0"/>
                <a:cs typeface="Times New Roman" panose="02020603050405020304" pitchFamily="18" charset="0"/>
              </a:rPr>
              <a:t>Easy to use Node Red UI as IBM Cloud Service</a:t>
            </a:r>
          </a:p>
          <a:p>
            <a:pPr marL="0" indent="0" algn="just">
              <a:buNone/>
            </a:pPr>
            <a:endParaRPr lang="en-US" sz="2800" dirty="0">
              <a:solidFill>
                <a:srgbClr val="00206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2800" dirty="0">
                <a:solidFill>
                  <a:srgbClr val="002060"/>
                </a:solidFill>
                <a:latin typeface="Times New Roman" panose="02020603050405020304" pitchFamily="18" charset="0"/>
                <a:ea typeface="Times New Roman"/>
                <a:cs typeface="Times New Roman" panose="02020603050405020304" pitchFamily="18" charset="0"/>
                <a:sym typeface="Times New Roman"/>
              </a:rPr>
              <a:t>From past diagnosis data and health conditions doctors can easily predict the breast cancer.</a:t>
            </a:r>
          </a:p>
          <a:p>
            <a:pPr marL="0" indent="0">
              <a:buNone/>
            </a:pPr>
            <a:endParaRPr lang="en-IN" dirty="0"/>
          </a:p>
        </p:txBody>
      </p:sp>
    </p:spTree>
    <p:extLst>
      <p:ext uri="{BB962C8B-B14F-4D97-AF65-F5344CB8AC3E}">
        <p14:creationId xmlns:p14="http://schemas.microsoft.com/office/powerpoint/2010/main" val="1511768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F5822-F183-4F59-B92F-3D0EFE6908F3}"/>
              </a:ext>
            </a:extLst>
          </p:cNvPr>
          <p:cNvSpPr>
            <a:spLocks noGrp="1"/>
          </p:cNvSpPr>
          <p:nvPr>
            <p:ph type="title"/>
          </p:nvPr>
        </p:nvSpPr>
        <p:spPr/>
        <p:txBody>
          <a:bodyPr/>
          <a:lstStyle/>
          <a:p>
            <a:r>
              <a:rPr lang="en-US" sz="3600" b="1" u="sng" dirty="0">
                <a:solidFill>
                  <a:srgbClr val="C00000"/>
                </a:solidFill>
                <a:latin typeface="Times New Roman" panose="02020603050405020304" pitchFamily="18" charset="0"/>
                <a:cs typeface="Times New Roman" panose="02020603050405020304" pitchFamily="18" charset="0"/>
              </a:rPr>
              <a:t>Feasibility Study</a:t>
            </a:r>
            <a:endParaRPr lang="en-IN" sz="3600" b="1" u="sng"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092EBB3-68EC-4047-BC31-5360F47F6541}"/>
              </a:ext>
            </a:extLst>
          </p:cNvPr>
          <p:cNvSpPr>
            <a:spLocks noGrp="1"/>
          </p:cNvSpPr>
          <p:nvPr>
            <p:ph idx="1"/>
          </p:nvPr>
        </p:nvSpPr>
        <p:spPr>
          <a:xfrm>
            <a:off x="457200" y="2492896"/>
            <a:ext cx="8229600" cy="3633267"/>
          </a:xfrm>
        </p:spPr>
        <p:txBody>
          <a:bodyPr>
            <a:normAutofit/>
          </a:bodyPr>
          <a:lstStyle/>
          <a:p>
            <a:pPr algn="just">
              <a:buFont typeface="Wingdings" panose="05000000000000000000" pitchFamily="2" charset="2"/>
              <a:buChar char="v"/>
            </a:pPr>
            <a:r>
              <a:rPr lang="en" sz="2800" dirty="0">
                <a:solidFill>
                  <a:srgbClr val="002060"/>
                </a:solidFill>
                <a:latin typeface="Times New Roman"/>
                <a:ea typeface="Times New Roman"/>
                <a:cs typeface="Times New Roman"/>
                <a:sym typeface="Times New Roman"/>
              </a:rPr>
              <a:t>A simple Node Red UI which uses ML model in backend which has an accuracy of  94% in prediction. </a:t>
            </a:r>
          </a:p>
          <a:p>
            <a:pPr marL="0" indent="0" algn="just">
              <a:buNone/>
            </a:pPr>
            <a:endParaRPr lang="en" sz="2800" dirty="0">
              <a:solidFill>
                <a:srgbClr val="002060"/>
              </a:solidFill>
              <a:latin typeface="Times New Roman"/>
              <a:ea typeface="Times New Roman"/>
              <a:cs typeface="Times New Roman"/>
              <a:sym typeface="Times New Roman"/>
            </a:endParaRPr>
          </a:p>
          <a:p>
            <a:pPr algn="just">
              <a:buFont typeface="Wingdings" panose="05000000000000000000" pitchFamily="2" charset="2"/>
              <a:buChar char="v"/>
            </a:pPr>
            <a:r>
              <a:rPr lang="en" sz="2800" dirty="0">
                <a:solidFill>
                  <a:srgbClr val="002060"/>
                </a:solidFill>
                <a:latin typeface="Times New Roman"/>
                <a:ea typeface="Times New Roman"/>
                <a:cs typeface="Times New Roman"/>
                <a:sym typeface="Times New Roman"/>
              </a:rPr>
              <a:t>Financially feasible and so anyone can use it without the need of additional resources.</a:t>
            </a:r>
            <a:endParaRPr lang="en-IN" sz="2800" dirty="0">
              <a:solidFill>
                <a:srgbClr val="002060"/>
              </a:solidFill>
            </a:endParaRPr>
          </a:p>
        </p:txBody>
      </p:sp>
    </p:spTree>
    <p:extLst>
      <p:ext uri="{BB962C8B-B14F-4D97-AF65-F5344CB8AC3E}">
        <p14:creationId xmlns:p14="http://schemas.microsoft.com/office/powerpoint/2010/main" val="3874014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AAFC-1858-4B68-8290-E4E153D9B13C}"/>
              </a:ext>
            </a:extLst>
          </p:cNvPr>
          <p:cNvSpPr>
            <a:spLocks noGrp="1"/>
          </p:cNvSpPr>
          <p:nvPr>
            <p:ph type="title"/>
          </p:nvPr>
        </p:nvSpPr>
        <p:spPr/>
        <p:txBody>
          <a:bodyPr/>
          <a:lstStyle/>
          <a:p>
            <a:r>
              <a:rPr lang="en-US" sz="3600" b="1" u="sng" dirty="0">
                <a:solidFill>
                  <a:srgbClr val="C00000"/>
                </a:solidFill>
                <a:latin typeface="Times New Roman" panose="02020603050405020304" pitchFamily="18" charset="0"/>
                <a:cs typeface="Times New Roman" panose="02020603050405020304" pitchFamily="18" charset="0"/>
              </a:rPr>
              <a:t>Data Collection- Kaggle Dataset</a:t>
            </a:r>
            <a:endParaRPr lang="en-IN" sz="3600" b="1" u="sng" dirty="0">
              <a:solidFill>
                <a:srgbClr val="C00000"/>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E1C3AEF3-55B6-4E16-9ACB-482DE24A93E5}"/>
              </a:ext>
            </a:extLst>
          </p:cNvPr>
          <p:cNvSpPr>
            <a:spLocks noGrp="1"/>
          </p:cNvSpPr>
          <p:nvPr>
            <p:ph idx="1"/>
          </p:nvPr>
        </p:nvSpPr>
        <p:spPr/>
        <p:txBody>
          <a:bodyPr>
            <a:normAutofit lnSpcReduction="10000"/>
          </a:bodyPr>
          <a:lstStyle/>
          <a:p>
            <a:r>
              <a:rPr lang="en-IN" dirty="0">
                <a:solidFill>
                  <a:schemeClr val="tx2"/>
                </a:solidFill>
                <a:latin typeface="Times New Roman" panose="02020603050405020304" pitchFamily="18" charset="0"/>
                <a:cs typeface="Times New Roman" panose="02020603050405020304" pitchFamily="18" charset="0"/>
              </a:rPr>
              <a:t>This dataset was downloaded from the Kaggle repository : </a:t>
            </a:r>
            <a:r>
              <a:rPr lang="en-IN" dirty="0">
                <a:solidFill>
                  <a:schemeClr val="tx2"/>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https://www.kaggle.com/shivagayatrianandas/breast-cancer-detection</a:t>
            </a:r>
            <a:endParaRPr lang="en-IN" dirty="0">
              <a:solidFill>
                <a:schemeClr val="tx2"/>
              </a:solidFill>
              <a:latin typeface="Times New Roman" panose="02020603050405020304" pitchFamily="18" charset="0"/>
              <a:cs typeface="Times New Roman" panose="02020603050405020304" pitchFamily="18" charset="0"/>
            </a:endParaRPr>
          </a:p>
          <a:p>
            <a:r>
              <a:rPr lang="en-IN" dirty="0">
                <a:solidFill>
                  <a:schemeClr val="tx2"/>
                </a:solidFill>
                <a:latin typeface="Times New Roman" panose="02020603050405020304" pitchFamily="18" charset="0"/>
                <a:cs typeface="Times New Roman" panose="02020603050405020304" pitchFamily="18" charset="0"/>
              </a:rPr>
              <a:t>The dataset contains past data parameters of cancer patients.</a:t>
            </a:r>
          </a:p>
          <a:p>
            <a:r>
              <a:rPr lang="en-IN" dirty="0">
                <a:solidFill>
                  <a:schemeClr val="tx2"/>
                </a:solidFill>
                <a:latin typeface="Times New Roman" panose="02020603050405020304" pitchFamily="18" charset="0"/>
                <a:cs typeface="Times New Roman" panose="02020603050405020304" pitchFamily="18" charset="0"/>
              </a:rPr>
              <a:t>The prediction is binary as it has either the person has a positive outcome of disease or not with respect to the images.</a:t>
            </a:r>
          </a:p>
          <a:p>
            <a:endParaRPr lang="en-IN" dirty="0"/>
          </a:p>
        </p:txBody>
      </p:sp>
    </p:spTree>
    <p:extLst>
      <p:ext uri="{BB962C8B-B14F-4D97-AF65-F5344CB8AC3E}">
        <p14:creationId xmlns:p14="http://schemas.microsoft.com/office/powerpoint/2010/main" val="1127911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6ED9A-6590-4A36-8F34-1F1500DD8C38}"/>
              </a:ext>
            </a:extLst>
          </p:cNvPr>
          <p:cNvSpPr>
            <a:spLocks noGrp="1"/>
          </p:cNvSpPr>
          <p:nvPr>
            <p:ph type="title"/>
          </p:nvPr>
        </p:nvSpPr>
        <p:spPr/>
        <p:txBody>
          <a:bodyPr/>
          <a:lstStyle/>
          <a:p>
            <a:r>
              <a:rPr lang="en-US" sz="3600" b="1" u="sng" dirty="0">
                <a:solidFill>
                  <a:srgbClr val="C00000"/>
                </a:solidFill>
                <a:latin typeface="Times New Roman" panose="02020603050405020304" pitchFamily="18" charset="0"/>
                <a:cs typeface="Times New Roman" panose="02020603050405020304" pitchFamily="18" charset="0"/>
              </a:rPr>
              <a:t>Data Preprocessing</a:t>
            </a:r>
            <a:endParaRPr lang="en-IN" sz="3600" b="1" u="sng"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44722EE-AFE1-438E-9FF3-AAA35112860F}"/>
              </a:ext>
            </a:extLst>
          </p:cNvPr>
          <p:cNvSpPr>
            <a:spLocks noGrp="1"/>
          </p:cNvSpPr>
          <p:nvPr>
            <p:ph idx="1"/>
          </p:nvPr>
        </p:nvSpPr>
        <p:spPr>
          <a:xfrm>
            <a:off x="755576" y="2564904"/>
            <a:ext cx="8229600" cy="4425355"/>
          </a:xfrm>
        </p:spPr>
        <p:txBody>
          <a:bodyPr/>
          <a:lstStyle/>
          <a:p>
            <a:pPr algn="just">
              <a:buFont typeface="Wingdings" panose="05000000000000000000" pitchFamily="2" charset="2"/>
              <a:buChar char="v"/>
            </a:pPr>
            <a:r>
              <a:rPr lang="en-US" sz="2800" dirty="0">
                <a:solidFill>
                  <a:srgbClr val="002060"/>
                </a:solidFill>
                <a:latin typeface="Times New Roman"/>
                <a:cs typeface="Times New Roman"/>
              </a:rPr>
              <a:t>Activity 1 : Taking care of the missing data</a:t>
            </a:r>
          </a:p>
          <a:p>
            <a:pPr algn="just">
              <a:buFont typeface="Wingdings" panose="05000000000000000000" pitchFamily="2" charset="2"/>
              <a:buChar char="v"/>
            </a:pPr>
            <a:r>
              <a:rPr lang="en-US" sz="2800" dirty="0">
                <a:solidFill>
                  <a:srgbClr val="002060"/>
                </a:solidFill>
                <a:latin typeface="Times New Roman"/>
                <a:cs typeface="Times New Roman"/>
              </a:rPr>
              <a:t>Activity 2 : Feature scaling</a:t>
            </a:r>
          </a:p>
          <a:p>
            <a:pPr algn="just">
              <a:buFont typeface="Wingdings" panose="05000000000000000000" pitchFamily="2" charset="2"/>
              <a:buChar char="v"/>
            </a:pPr>
            <a:r>
              <a:rPr lang="en-US" sz="2800" dirty="0">
                <a:solidFill>
                  <a:srgbClr val="002060"/>
                </a:solidFill>
                <a:latin typeface="Times New Roman"/>
                <a:cs typeface="Times New Roman"/>
              </a:rPr>
              <a:t>Activity 3:  Visualization of  the Data</a:t>
            </a:r>
          </a:p>
          <a:p>
            <a:endParaRPr lang="en-US" dirty="0"/>
          </a:p>
          <a:p>
            <a:endParaRPr lang="en-IN" dirty="0"/>
          </a:p>
        </p:txBody>
      </p:sp>
    </p:spTree>
    <p:extLst>
      <p:ext uri="{BB962C8B-B14F-4D97-AF65-F5344CB8AC3E}">
        <p14:creationId xmlns:p14="http://schemas.microsoft.com/office/powerpoint/2010/main" val="362935832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1985</TotalTime>
  <Words>583</Words>
  <Application>Microsoft Office PowerPoint</Application>
  <PresentationFormat>On-screen Show (4:3)</PresentationFormat>
  <Paragraphs>64</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Garamond</vt:lpstr>
      <vt:lpstr>Times New Roman</vt:lpstr>
      <vt:lpstr>Wingdings</vt:lpstr>
      <vt:lpstr>Organic</vt:lpstr>
      <vt:lpstr>Breast Cancer Risk Prediction System</vt:lpstr>
      <vt:lpstr>PowerPoint Presentation</vt:lpstr>
      <vt:lpstr>PowerPoint Presentation</vt:lpstr>
      <vt:lpstr>Problem Statement</vt:lpstr>
      <vt:lpstr>Solution</vt:lpstr>
      <vt:lpstr>Value Preposition</vt:lpstr>
      <vt:lpstr>Feasibility Study</vt:lpstr>
      <vt:lpstr>Data Collection- Kaggle Dataset</vt:lpstr>
      <vt:lpstr>Data Preprocessing</vt:lpstr>
      <vt:lpstr> Final Dataset after Preprocessing</vt:lpstr>
      <vt:lpstr>Training Accuracy (94.2%)</vt:lpstr>
      <vt:lpstr>Testing Accuracy (94%)</vt:lpstr>
      <vt:lpstr>Technology Stack </vt:lpstr>
      <vt:lpstr>Model Design</vt:lpstr>
      <vt:lpstr>Watson Studio (Auto AI)  Relationship Map</vt:lpstr>
      <vt:lpstr>Watson Studio (Auto AI)  Pipeline leaderboard</vt:lpstr>
      <vt:lpstr>Watson Studio (Auto AI)  Progress Map</vt:lpstr>
      <vt:lpstr>Watson Studio (Auto AI)  Metric Chart</vt:lpstr>
      <vt:lpstr>NodeRED UI Flow</vt:lpstr>
      <vt:lpstr>UI Output</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Energy Output of wind turbine based on weather conditions</dc:title>
  <dc:creator>ASUS</dc:creator>
  <cp:lastModifiedBy>P.Ramya</cp:lastModifiedBy>
  <cp:revision>87</cp:revision>
  <dcterms:created xsi:type="dcterms:W3CDTF">2020-07-14T10:10:55Z</dcterms:created>
  <dcterms:modified xsi:type="dcterms:W3CDTF">2020-11-18T06:36:15Z</dcterms:modified>
</cp:coreProperties>
</file>