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ppt/media/image6.jpg" ContentType="image/jpeg"/>
  <Override PartName="/ppt/media/image9.jpg" ContentType="image/jpeg"/>
  <Override PartName="/ppt/theme/themeOverride1.xml" ContentType="application/vnd.openxmlformats-officedocument.themeOverride+xml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3"/>
  </p:notesMasterIdLst>
  <p:sldIdLst>
    <p:sldId id="256" r:id="rId2"/>
    <p:sldId id="283" r:id="rId3"/>
    <p:sldId id="285" r:id="rId4"/>
    <p:sldId id="287" r:id="rId5"/>
    <p:sldId id="289" r:id="rId6"/>
    <p:sldId id="290" r:id="rId7"/>
    <p:sldId id="294" r:id="rId8"/>
    <p:sldId id="295" r:id="rId9"/>
    <p:sldId id="293" r:id="rId10"/>
    <p:sldId id="296" r:id="rId11"/>
    <p:sldId id="297" r:id="rId12"/>
    <p:sldId id="301" r:id="rId13"/>
    <p:sldId id="313" r:id="rId14"/>
    <p:sldId id="302" r:id="rId15"/>
    <p:sldId id="303" r:id="rId16"/>
    <p:sldId id="298" r:id="rId17"/>
    <p:sldId id="304" r:id="rId18"/>
    <p:sldId id="314" r:id="rId19"/>
    <p:sldId id="309" r:id="rId20"/>
    <p:sldId id="310" r:id="rId21"/>
    <p:sldId id="311" r:id="rId22"/>
    <p:sldId id="312" r:id="rId23"/>
    <p:sldId id="305" r:id="rId24"/>
    <p:sldId id="306" r:id="rId25"/>
    <p:sldId id="299" r:id="rId26"/>
    <p:sldId id="300" r:id="rId27"/>
    <p:sldId id="307" r:id="rId28"/>
    <p:sldId id="308" r:id="rId29"/>
    <p:sldId id="315" r:id="rId30"/>
    <p:sldId id="317" r:id="rId31"/>
    <p:sldId id="31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>
      <p:cViewPr varScale="1">
        <p:scale>
          <a:sx n="84" d="100"/>
          <a:sy n="84" d="100"/>
        </p:scale>
        <p:origin x="156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CB40B-E113-4E4A-BFCC-75DA9947701D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11FF0-5AD5-48A4-B10D-A93854815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45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4810-BF5C-4105-B8AA-F0F7939DE439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60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F0A7-1BD9-45BC-A1A2-AEA37DB9216C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0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232B-1A38-48CD-A264-B617A8C0D0F5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80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96FE-809D-4335-996C-6F3BC61F9350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2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933-D314-45B0-977B-29403F17272F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9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79B1-CA94-4D40-985C-1E5C429C4642}" type="datetime1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1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F840-C16B-48DB-B950-07D1C0041A54}" type="datetime1">
              <a:rPr lang="en-IN" smtClean="0"/>
              <a:t>18-11-2020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16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D32F-D399-477F-9EBE-0B4C40BCFB7A}" type="datetime1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24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DE84-7650-482D-9AC9-58833E17D425}" type="datetime1">
              <a:rPr lang="en-IN" smtClean="0"/>
              <a:t>18-11-2020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80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FCE9-297C-4B81-80A9-E68B21F940CB}" type="datetime1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69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4B6F-3374-4621-AA6D-DF46207321FA}" type="datetime1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88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BB9F-DA30-4976-A24D-424A429C186D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DD817-1A04-42EC-BC62-FFCC214DC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78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39"/>
            <a:ext cx="7754762" cy="156190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Energy Output of wind turbine based on weather conditions 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03" y="1908306"/>
            <a:ext cx="4834344" cy="24567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6EEA964-9FEB-4DD4-8521-AD45AD49ACF3}"/>
              </a:ext>
            </a:extLst>
          </p:cNvPr>
          <p:cNvSpPr/>
          <p:nvPr/>
        </p:nvSpPr>
        <p:spPr>
          <a:xfrm>
            <a:off x="8366322" y="125296"/>
            <a:ext cx="785096" cy="1688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C5CC8282-16E0-450B-B398-9068040CA370}"/>
              </a:ext>
            </a:extLst>
          </p:cNvPr>
          <p:cNvSpPr/>
          <p:nvPr/>
        </p:nvSpPr>
        <p:spPr>
          <a:xfrm>
            <a:off x="98741" y="4495408"/>
            <a:ext cx="2747771" cy="2298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4F5BB-F787-486F-9878-1F68A7595CBA}"/>
              </a:ext>
            </a:extLst>
          </p:cNvPr>
          <p:cNvSpPr txBox="1"/>
          <p:nvPr/>
        </p:nvSpPr>
        <p:spPr>
          <a:xfrm>
            <a:off x="4572000" y="4941168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Mrs.Puppala Ramya,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Koneru Lakshmaiah Education Foundation,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Vijayawada, Andhra Pradesh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37E5-566D-4581-9E46-1070FCEB306A}" type="datetime1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0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AAFC-1858-4B68-8290-E4E153D9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Collection- Kaggle Dataset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6E7FF-8E4F-44D7-866B-0FB5F4A34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0732"/>
            <a:ext cx="8229600" cy="42848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6E40-AD7A-4E20-9BE9-B5A6B81CDDD9}" type="datetime1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10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79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CE32-A4A0-4A03-93FD-1C9E4036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Data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2912-3896-4095-AE9A-60E47A1E8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18FBD-BAF5-40D4-8384-C961A6B30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199"/>
            <a:ext cx="8208912" cy="492514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25A-2C99-4EB2-A334-F921A05ABD76}" type="datetime1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11</a:t>
            </a:fld>
            <a:endParaRPr lang="en-IN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90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ED9A-6590-4A36-8F34-1F1500DD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22EE-AFE1-438E-9FF3-AAA35112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/>
                <a:cs typeface="Times New Roman"/>
              </a:rPr>
              <a:t>Activity 1 : Taking care of the missing data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/>
                <a:cs typeface="Times New Roman"/>
              </a:rPr>
              <a:t>Activity 2 : Feature scaling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/>
                <a:cs typeface="Times New Roman"/>
              </a:rPr>
              <a:t>Activity 3:  Visualization of  the Data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99F7-1149-45BC-B81A-B1E44D248B6C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12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93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C6B3-7A26-4258-82FE-E920DA62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Dataset After Cleaning Process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D78FDF-6797-4ED7-8122-A639D6A8E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1" y="1772816"/>
            <a:ext cx="8382413" cy="430133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495E-E2A5-4B7E-A97F-AA46D431E307}" type="datetime1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13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4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3ED6-54ED-4B83-8B84-E2873ECD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Data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49A12A99-052E-4876-A77B-62464F608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7272808" cy="489654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A436-7967-4F45-9FAA-59E48DD5BDCD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14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7564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888-BB42-4228-B175-EFBE5158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  the Data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B1823-CF09-4FD2-AD0C-2DEBA6F35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17" y="1876942"/>
            <a:ext cx="5849166" cy="397247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65D0-8988-40C6-82C6-4176755F980E}" type="datetime1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15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64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5711-7463-4249-9CE3-8DD9B382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 used 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75485-E50D-45D5-BCAE-33B2227B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Watson Studio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52F4-FBCF-4F79-AEDE-5AA3606A9CD7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16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6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67C4-971A-4220-BD37-14050DC6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D231-E6A5-4EED-9C71-C3FBFBA76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2060"/>
                </a:solidFill>
                <a:latin typeface="Times New Roman"/>
                <a:cs typeface="Times New Roman"/>
              </a:rPr>
              <a:t>Deciding parameters or features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2060"/>
                </a:solidFill>
                <a:latin typeface="Times New Roman"/>
                <a:cs typeface="Times New Roman"/>
              </a:rPr>
              <a:t>(Windspeed,temperature,Humidity,pressure)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2060"/>
                </a:solidFill>
                <a:latin typeface="Times New Roman"/>
                <a:cs typeface="Times New Roman"/>
              </a:rPr>
              <a:t>Separating Training and Testing data from the data set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2060"/>
                </a:solidFill>
                <a:latin typeface="Times New Roman"/>
                <a:cs typeface="Times New Roman"/>
              </a:rPr>
              <a:t>Developing the model(LGBM Regressor)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EBA3-55D7-46B7-B03D-72532E8F9438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17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3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489-3ECA-4DD1-8378-6084F84E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F043-6FAE-4772-B50B-9AEAE92C3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2060"/>
                </a:solidFill>
                <a:latin typeface="Times New Roman"/>
                <a:cs typeface="Times New Roman"/>
              </a:rPr>
              <a:t>My </a:t>
            </a:r>
            <a:r>
              <a:rPr lang="en-IN" sz="28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initial plan </a:t>
            </a:r>
            <a:r>
              <a:rPr lang="en-IN" sz="2800" dirty="0">
                <a:solidFill>
                  <a:srgbClr val="002060"/>
                </a:solidFill>
                <a:latin typeface="Times New Roman"/>
                <a:cs typeface="Times New Roman"/>
              </a:rPr>
              <a:t>is building the web app in Node-RED, but we wanted to provide our end-user the solution in single click, so we switched from Node-RED Web app to Android Application. We used Flutter framework for designing the UI of the app and Flask for the back-end.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FCF7-1FE9-4F44-9F56-2526DE8F9D3D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18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78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FADF-3003-470C-8896-A590CA5D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Watson Studio (Auto AI) </a:t>
            </a:r>
            <a:b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Map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A8CD9E-97A7-43A9-88FC-16E237D7C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52578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4029-7587-4500-ADCC-70E3FD32FAF5}" type="datetime1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19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47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C235A2-3482-4317-BA82-F9B6BBE45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48680"/>
            <a:ext cx="4608512" cy="6048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D2BE43-8F7E-4821-922D-9C12870A2BDB}"/>
              </a:ext>
            </a:extLst>
          </p:cNvPr>
          <p:cNvSpPr txBox="1"/>
          <p:nvPr/>
        </p:nvSpPr>
        <p:spPr>
          <a:xfrm>
            <a:off x="5508104" y="2963818"/>
            <a:ext cx="2736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Category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D306-460B-45B9-A0C4-78CAF2CF4235}" type="datetime1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2EE1-080C-424D-9C0B-7F833C8F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57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Watson Studio (Auto AI) </a:t>
            </a:r>
            <a:b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leaderboard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E34D9D-EC19-4BDD-BFB8-D2C8F2729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52578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D43-6ED7-49FA-9F16-D83F82B0D00B}" type="datetime1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20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8295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7396-9612-45E6-9D07-EEBE8C8D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Watson Studio (Auto AI) Progress Map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08007E-2BA4-4915-B91A-3922E2340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52578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4AE0-DF07-41F6-B56D-FC6518FBECB1}" type="datetime1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21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9045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61AF-CFE9-46B9-96DA-18B096CB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Watson Studio (Auto AI) Metric Chart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3996D9-5DCC-4469-AD7E-232C17332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52578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97E0-D02C-4B14-BBA9-BE3FA5C8F988}" type="datetime1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22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6352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29A4-19FD-4A86-B928-4A7CC3E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74C3-771A-458C-9ED6-5DF8E6A1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/>
                <a:cs typeface="Times New Roman"/>
              </a:rPr>
              <a:t>Weather Underground Services provide very accurate Historical Weather Data which increased the accuracy of model.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/>
                <a:cs typeface="Times New Roman"/>
              </a:rPr>
              <a:t>Mobile App is more convenient to use rather than web apps.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/>
                <a:cs typeface="Times New Roman"/>
              </a:rPr>
              <a:t>On giving location permissions, app can accurately predict power output at your live location</a:t>
            </a:r>
            <a:endParaRPr lang="en-IN" sz="28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594E-6370-4D5F-8F84-497531658363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23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9052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846F-FA10-4F72-BE76-AC05DE4C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FA8D-402A-4F9D-BC53-667B2EC9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/>
                <a:cs typeface="Times New Roman"/>
              </a:rPr>
              <a:t>Weather API is paid and the free version provide limited API requests per day.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/>
                <a:cs typeface="Times New Roman"/>
              </a:rPr>
              <a:t>Android App can't be deployed on IBM Cloud.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/>
                <a:cs typeface="Times New Roman"/>
              </a:rPr>
              <a:t>No free server available on IBM Cloud for deploying Backend.</a:t>
            </a:r>
            <a:endParaRPr lang="en-IN"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5876-14B1-43F9-B6FB-AC71686B71A6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24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289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9445-E637-42FF-9C35-AC1D7661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App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124;p25">
            <a:extLst>
              <a:ext uri="{FF2B5EF4-FFF2-40B4-BE49-F238E27FC236}">
                <a16:creationId xmlns:a16="http://schemas.microsoft.com/office/drawing/2014/main" id="{818EA449-76E0-4544-8181-55F8BEC415E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025" y="908720"/>
            <a:ext cx="3394720" cy="53766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9C847E-B12C-4473-BA74-159E6DE30EFE}"/>
              </a:ext>
            </a:extLst>
          </p:cNvPr>
          <p:cNvSpPr txBox="1"/>
          <p:nvPr/>
        </p:nvSpPr>
        <p:spPr>
          <a:xfrm>
            <a:off x="4355976" y="2492896"/>
            <a:ext cx="4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" sz="2800" dirty="0">
                <a:solidFill>
                  <a:srgbClr val="002060"/>
                </a:solidFill>
                <a:latin typeface="Times New Roman"/>
                <a:cs typeface="Times New Roman"/>
              </a:rPr>
              <a:t>provide wind energy output prediction just by knowing the coordinate of location, name of the city or your current location</a:t>
            </a:r>
            <a:endParaRPr lang="en-IN" sz="28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4059-A7E1-42E5-B4BC-C3EA4CA1A40A}" type="datetime1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25</a:t>
            </a:fld>
            <a:endParaRPr lang="en-IN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709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071D-7A20-411A-AF9F-331971B4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Google Shape;131;p26">
            <a:extLst>
              <a:ext uri="{FF2B5EF4-FFF2-40B4-BE49-F238E27FC236}">
                <a16:creationId xmlns:a16="http://schemas.microsoft.com/office/drawing/2014/main" id="{4833FEC6-657F-45BB-B59B-552BD4F014E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6535" y="620688"/>
            <a:ext cx="3022282" cy="55446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89A12-396A-4336-9B13-F4D3B3C6DBA0}"/>
              </a:ext>
            </a:extLst>
          </p:cNvPr>
          <p:cNvSpPr txBox="1"/>
          <p:nvPr/>
        </p:nvSpPr>
        <p:spPr>
          <a:xfrm>
            <a:off x="4067944" y="2852936"/>
            <a:ext cx="4248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" sz="2800" dirty="0">
                <a:solidFill>
                  <a:srgbClr val="002060"/>
                </a:solidFill>
                <a:latin typeface="Times New Roman"/>
                <a:cs typeface="Times New Roman"/>
              </a:rPr>
              <a:t>Provides wind power output prediction of upcoming 72 hours</a:t>
            </a:r>
            <a:endParaRPr lang="en-IN" sz="28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F566-24BE-4049-9A63-BBA5B0CBEC3B}" type="datetime1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26</a:t>
            </a:fld>
            <a:endParaRPr lang="en-IN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3151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2F99-F448-43C4-8F6B-AA803580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638-B3C8-470B-9E08-7112239CA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Google Shape;138;p27">
            <a:extLst>
              <a:ext uri="{FF2B5EF4-FFF2-40B4-BE49-F238E27FC236}">
                <a16:creationId xmlns:a16="http://schemas.microsoft.com/office/drawing/2014/main" id="{06FEC572-7D9A-4AB5-BA04-698454F9703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5825" y="533476"/>
            <a:ext cx="3672408" cy="55904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3A4CE-4B97-4787-8677-FE872CFA43C0}"/>
              </a:ext>
            </a:extLst>
          </p:cNvPr>
          <p:cNvSpPr txBox="1"/>
          <p:nvPr/>
        </p:nvSpPr>
        <p:spPr>
          <a:xfrm>
            <a:off x="4860032" y="2132856"/>
            <a:ext cx="3826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dirty="0">
                <a:solidFill>
                  <a:srgbClr val="002060"/>
                </a:solidFill>
                <a:latin typeface="Times New Roman"/>
                <a:cs typeface="Times New Roman"/>
              </a:rPr>
              <a:t>Display Best Utilisation Time and output power  of wind turbine</a:t>
            </a:r>
            <a:endParaRPr lang="en-IN" sz="28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BC44-42F1-4A90-99D5-9791185B0CED}" type="datetime1">
              <a:rPr lang="en-IN" smtClean="0"/>
              <a:t>18-11-2020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27</a:t>
            </a:fld>
            <a:endParaRPr lang="en-IN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622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C75B-046F-464E-8F84-14459565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B52C-94C4-4161-8E50-7AEC6657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Google Shape;145;p28">
            <a:extLst>
              <a:ext uri="{FF2B5EF4-FFF2-40B4-BE49-F238E27FC236}">
                <a16:creationId xmlns:a16="http://schemas.microsoft.com/office/drawing/2014/main" id="{3C82E090-955F-409C-BC13-5D871E103A6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3880" y="274638"/>
            <a:ext cx="3384376" cy="58515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D550F1-A940-4A00-869C-53690123250D}"/>
              </a:ext>
            </a:extLst>
          </p:cNvPr>
          <p:cNvSpPr txBox="1"/>
          <p:nvPr/>
        </p:nvSpPr>
        <p:spPr>
          <a:xfrm>
            <a:off x="4788024" y="2420888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dirty="0">
                <a:solidFill>
                  <a:srgbClr val="002060"/>
                </a:solidFill>
                <a:latin typeface="Times New Roman"/>
                <a:cs typeface="Times New Roman"/>
              </a:rPr>
              <a:t>Display worst </a:t>
            </a:r>
            <a:r>
              <a:rPr lang="en" sz="28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Utilization time </a:t>
            </a:r>
            <a:r>
              <a:rPr lang="en" sz="2800" dirty="0">
                <a:solidFill>
                  <a:srgbClr val="002060"/>
                </a:solidFill>
                <a:latin typeface="Times New Roman"/>
                <a:cs typeface="Times New Roman"/>
              </a:rPr>
              <a:t>for operating wind turbine</a:t>
            </a:r>
            <a:endParaRPr lang="en-IN" sz="28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1665-3D84-46D5-B011-9C86889FF713}" type="datetime1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28</a:t>
            </a:fld>
            <a:endParaRPr lang="en-IN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681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17B7-8B94-44D1-9D38-51F42B69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F45E-6252-4D67-B89A-C6119AE43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/>
                <a:cs typeface="Times New Roman"/>
              </a:rPr>
              <a:t>In this project, I used Weather Underground services (subsidiary of IBM) to get accurate historical weather data. I analyzed several ML models, and chose LGBM Regressor to develop this model.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/>
                <a:cs typeface="Times New Roman"/>
              </a:rPr>
              <a:t>This project gave us deep insight about the Flutter framework. I integrated the app with model and Weather API using REST API and Flask Back-end.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/>
                <a:cs typeface="Times New Roman"/>
              </a:rPr>
              <a:t> The accuracy of </a:t>
            </a:r>
            <a:r>
              <a:rPr lang="en-US" sz="28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LGBM Regressors </a:t>
            </a:r>
            <a:r>
              <a:rPr lang="en-US" sz="2800" dirty="0">
                <a:solidFill>
                  <a:srgbClr val="002060"/>
                </a:solidFill>
                <a:latin typeface="Times New Roman"/>
                <a:cs typeface="Times New Roman"/>
              </a:rPr>
              <a:t>model for this project is </a:t>
            </a:r>
            <a:r>
              <a:rPr lang="en-US" sz="28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95</a:t>
            </a:r>
            <a:r>
              <a:rPr lang="en-US" sz="28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%.</a:t>
            </a:r>
            <a:endParaRPr lang="en-IN"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AF71-744C-4B63-9E27-8DCA30058DAD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29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276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D731-E11D-4D9F-A957-0E787D2F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8492-CE31-409B-8F6E-31A0FE327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marL="354965" marR="213995" algn="just">
              <a:lnSpc>
                <a:spcPct val="101200"/>
              </a:lnSpc>
              <a:spcBef>
                <a:spcPts val="70"/>
              </a:spcBef>
              <a:buSzPct val="57142"/>
              <a:buFont typeface="Wingdings" panose="05000000000000000000" pitchFamily="2" charset="2"/>
              <a:buChar char="v"/>
              <a:tabLst>
                <a:tab pos="168275" algn="l"/>
              </a:tabLst>
            </a:pPr>
            <a:r>
              <a:rPr lang="en-US" sz="2400" b="0" spc="-9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0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sz="2400" b="0" spc="-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predictions </a:t>
            </a:r>
            <a:r>
              <a:rPr lang="en-US" sz="2400" b="0" spc="-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0" spc="-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 </a:t>
            </a:r>
            <a:r>
              <a:rPr lang="en-US" sz="2400" b="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from </a:t>
            </a:r>
            <a:r>
              <a:rPr lang="en-US" sz="2400" b="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farm </a:t>
            </a:r>
            <a:r>
              <a:rPr lang="en-US" sz="2400" b="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sz="2400" b="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b="0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 </a:t>
            </a:r>
            <a:r>
              <a:rPr lang="en-US" sz="2400" b="0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</a:t>
            </a:r>
            <a:r>
              <a:rPr lang="en-US" sz="2400" b="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b="0" spc="-6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400" b="0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surrounding</a:t>
            </a:r>
            <a:r>
              <a:rPr lang="en-US" sz="2400" b="0" spc="5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algn="just">
              <a:lnSpc>
                <a:spcPct val="100000"/>
              </a:lnSpc>
              <a:spcBef>
                <a:spcPts val="1005"/>
              </a:spcBef>
              <a:buSzPct val="57142"/>
              <a:buFont typeface="Wingdings" panose="05000000000000000000" pitchFamily="2" charset="2"/>
              <a:buChar char="v"/>
              <a:tabLst>
                <a:tab pos="168275" algn="l"/>
              </a:tabLst>
            </a:pPr>
            <a:r>
              <a:rPr lang="en-US" sz="2400" b="0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sz="2400" b="0" spc="-5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 </a:t>
            </a:r>
            <a:r>
              <a:rPr lang="en-US" sz="2400" b="0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hrs. </a:t>
            </a:r>
            <a:r>
              <a:rPr lang="en-US" sz="2400" b="0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  <a:r>
              <a:rPr lang="en-US" sz="2400" b="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b="0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400" b="0" spc="-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</a:t>
            </a:r>
            <a:r>
              <a:rPr lang="en-US" sz="2400" b="0" spc="-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0" spc="-5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0" spc="3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748665" algn="just">
              <a:lnSpc>
                <a:spcPct val="101200"/>
              </a:lnSpc>
              <a:spcBef>
                <a:spcPts val="1660"/>
              </a:spcBef>
              <a:buSzPct val="57142"/>
              <a:buFont typeface="Wingdings" panose="05000000000000000000" pitchFamily="2" charset="2"/>
              <a:buChar char="v"/>
              <a:tabLst>
                <a:tab pos="168275" algn="l"/>
              </a:tabLst>
            </a:pPr>
            <a:r>
              <a:rPr lang="en-US" sz="2400" b="0" spc="-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sz="2400" b="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0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2400" b="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 </a:t>
            </a:r>
            <a:r>
              <a:rPr lang="en-US" sz="2400" b="0" spc="-5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400" b="0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sz="2400" b="0" spc="-6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en-US" sz="2400" b="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0" spc="-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 </a:t>
            </a:r>
            <a:r>
              <a:rPr lang="en-US" sz="2400" b="0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spc="-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US" sz="2400" b="0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400" b="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lang="en-US" sz="2400" b="0" spc="-8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</a:t>
            </a:r>
            <a:r>
              <a:rPr lang="en-US" sz="2400" b="0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spc="-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lang="en-US" sz="2400" b="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b="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en-US" sz="2400" b="0" spc="1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DC97-261E-4F03-AF11-9DA994B08704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3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0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Gmaps Google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Speech to Text IBM Cloud Service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96FE-809D-4335-996C-6F3BC61F9350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30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3309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0FEA3A-3B1D-40D5-83C2-4ED828836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70727"/>
            <a:ext cx="3303810" cy="29856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5B99F-4E24-4DAC-BDBF-A140FF5A5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844295"/>
            <a:ext cx="4680520" cy="345638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D03C-C1A1-48DC-BBDB-6DA76E7FD562}" type="datetime1">
              <a:rPr lang="en-IN" smtClean="0"/>
              <a:t>18-11-2020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31</a:t>
            </a:fld>
            <a:endParaRPr lang="en-IN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8358904" y="0"/>
            <a:ext cx="785096" cy="1688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337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713E-FFD3-4526-B543-A138A5D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Large number of customers have the same pain?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F125-1F71-4867-A8FA-F8E8387D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52104C4-C7D0-42BB-A148-A2C7B4E852CC}"/>
              </a:ext>
            </a:extLst>
          </p:cNvPr>
          <p:cNvSpPr/>
          <p:nvPr/>
        </p:nvSpPr>
        <p:spPr>
          <a:xfrm>
            <a:off x="744354" y="1988840"/>
            <a:ext cx="3024336" cy="3424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59132-4A87-417A-A59D-C79F74981270}"/>
              </a:ext>
            </a:extLst>
          </p:cNvPr>
          <p:cNvSpPr txBox="1"/>
          <p:nvPr/>
        </p:nvSpPr>
        <p:spPr>
          <a:xfrm>
            <a:off x="3779912" y="2852936"/>
            <a:ext cx="46085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965" indent="-342900" algn="just">
              <a:lnSpc>
                <a:spcPct val="150000"/>
              </a:lnSpc>
              <a:buSzPct val="57142"/>
              <a:buFont typeface="Wingdings" panose="05000000000000000000" pitchFamily="2" charset="2"/>
              <a:buChar char="v"/>
              <a:tabLst>
                <a:tab pos="168275" algn="l"/>
              </a:tabLst>
            </a:pPr>
            <a:r>
              <a:rPr lang="en-US" sz="2400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Reality and Reliability</a:t>
            </a:r>
          </a:p>
          <a:p>
            <a:pPr marL="354965" indent="-342900" algn="just">
              <a:lnSpc>
                <a:spcPct val="150000"/>
              </a:lnSpc>
              <a:buSzPct val="57142"/>
              <a:buFont typeface="Wingdings" panose="05000000000000000000" pitchFamily="2" charset="2"/>
              <a:buChar char="v"/>
              <a:tabLst>
                <a:tab pos="168275" algn="l"/>
              </a:tabLst>
            </a:pPr>
            <a:r>
              <a:rPr lang="en-US" sz="2400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Deduction</a:t>
            </a:r>
          </a:p>
          <a:p>
            <a:pPr marL="354965" indent="-342900" algn="just">
              <a:lnSpc>
                <a:spcPct val="150000"/>
              </a:lnSpc>
              <a:buSzPct val="57142"/>
              <a:buFont typeface="Wingdings" panose="05000000000000000000" pitchFamily="2" charset="2"/>
              <a:buChar char="v"/>
              <a:tabLst>
                <a:tab pos="168275" algn="l"/>
              </a:tabLst>
            </a:pPr>
            <a:r>
              <a:rPr lang="en-US" sz="2400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 the wind power</a:t>
            </a:r>
          </a:p>
          <a:p>
            <a:pPr marL="354965" indent="-342900" algn="just">
              <a:lnSpc>
                <a:spcPct val="150000"/>
              </a:lnSpc>
              <a:buSzPct val="57142"/>
              <a:buFont typeface="Wingdings" panose="05000000000000000000" pitchFamily="2" charset="2"/>
              <a:buChar char="v"/>
              <a:tabLst>
                <a:tab pos="168275" algn="l"/>
              </a:tabLst>
            </a:pPr>
            <a:r>
              <a:rPr lang="en-US" sz="2400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energy sources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858E-8D63-4AD6-BB16-E216A618A7EB}" type="datetime1">
              <a:rPr lang="en-IN" smtClean="0"/>
              <a:t>18-11-2020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4</a:t>
            </a:fld>
            <a:endParaRPr lang="en-IN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92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B35A-7F31-43EE-85D2-CEFC7779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A6349-30E6-4A25-B6B2-2728131DB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3" y="1600200"/>
            <a:ext cx="8146733" cy="452596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DF35-B9A1-49AD-B08F-EA0C50EED5DB}" type="datetime1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5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27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A54A-7574-495F-9338-95B0317F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9F2F-925D-46FD-BE1B-AD6D092BE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TAGLINE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A879F-6B70-41C3-A916-CB8B2EEFC18C}"/>
              </a:ext>
            </a:extLst>
          </p:cNvPr>
          <p:cNvSpPr txBox="1"/>
          <p:nvPr/>
        </p:nvSpPr>
        <p:spPr>
          <a:xfrm>
            <a:off x="755576" y="3102318"/>
            <a:ext cx="74168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breath of life is in the sunlight, and the prediction  of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in the wind</a:t>
            </a:r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531F92D-8A00-4F3D-A208-EEC778C222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5956" y="3969060"/>
            <a:ext cx="1368152" cy="1296144"/>
          </a:xfrm>
          <a:prstGeom prst="bentConnector3">
            <a:avLst>
              <a:gd name="adj1" fmla="val 1014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9368-F551-42F3-BD90-796581983B68}" type="datetime1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6</a:t>
            </a:fld>
            <a:endParaRPr lang="en-IN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21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7D2D-3A75-4C0C-81DD-F9BB4920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Preposition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6259-F76A-4603-B67F-E93F8087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from past weather conditions and corresponding power output data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</a:t>
            </a:r>
            <a:r>
              <a:rPr lang="e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equirs geo-coordinates of location only,not known use live location.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403F-30E5-423F-918F-5C6818DB1121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7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17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5822-F183-4F59-B92F-3D0EFE69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is feasible?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EBB3-68EC-4047-BC31-5360F47F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" sz="2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simple Android App which uses ML model in backend which has an accuracy of </a:t>
            </a:r>
            <a:r>
              <a:rPr lang="en" sz="28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95</a:t>
            </a:r>
            <a:r>
              <a:rPr lang="en" sz="28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</a:t>
            </a:r>
            <a:r>
              <a:rPr lang="en" sz="2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predicting.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" sz="2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Financially feasible and so anyone can use it without the need of additional resources</a:t>
            </a:r>
            <a:endParaRPr lang="en-IN" sz="2800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E8B-DEFA-4C32-9CE2-543CA67522CE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8</a:t>
            </a:fld>
            <a:endParaRPr lang="en-IN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40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314C-8A0D-4FB1-9591-2BC15950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Flow Chart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Arrow 15">
            <a:extLst>
              <a:ext uri="{FF2B5EF4-FFF2-40B4-BE49-F238E27FC236}">
                <a16:creationId xmlns:a16="http://schemas.microsoft.com/office/drawing/2014/main" id="{E16879F6-E1FD-4798-AA1D-5CD5E6F7CCDF}"/>
              </a:ext>
            </a:extLst>
          </p:cNvPr>
          <p:cNvSpPr/>
          <p:nvPr/>
        </p:nvSpPr>
        <p:spPr>
          <a:xfrm rot="3747502">
            <a:off x="5412135" y="3716344"/>
            <a:ext cx="3431012" cy="6480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14">
            <a:extLst>
              <a:ext uri="{FF2B5EF4-FFF2-40B4-BE49-F238E27FC236}">
                <a16:creationId xmlns:a16="http://schemas.microsoft.com/office/drawing/2014/main" id="{BFD5C520-1594-431C-AD25-0F87615EF796}"/>
              </a:ext>
            </a:extLst>
          </p:cNvPr>
          <p:cNvSpPr/>
          <p:nvPr/>
        </p:nvSpPr>
        <p:spPr>
          <a:xfrm rot="6910009">
            <a:off x="4243548" y="2986665"/>
            <a:ext cx="1746098" cy="6480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BAEF8524-032C-4998-9436-C4F4A987DA2D}"/>
              </a:ext>
            </a:extLst>
          </p:cNvPr>
          <p:cNvSpPr/>
          <p:nvPr/>
        </p:nvSpPr>
        <p:spPr>
          <a:xfrm rot="18105579">
            <a:off x="169050" y="3356687"/>
            <a:ext cx="3241154" cy="6480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2">
            <a:extLst>
              <a:ext uri="{FF2B5EF4-FFF2-40B4-BE49-F238E27FC236}">
                <a16:creationId xmlns:a16="http://schemas.microsoft.com/office/drawing/2014/main" id="{B596728E-A473-47AC-A09C-7DE3A0386DEC}"/>
              </a:ext>
            </a:extLst>
          </p:cNvPr>
          <p:cNvSpPr/>
          <p:nvPr/>
        </p:nvSpPr>
        <p:spPr>
          <a:xfrm rot="4015620">
            <a:off x="2712210" y="3155013"/>
            <a:ext cx="1746098" cy="6480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ED01A878-3562-4D7B-A56E-D4F1EAD918A6}"/>
              </a:ext>
            </a:extLst>
          </p:cNvPr>
          <p:cNvSpPr/>
          <p:nvPr/>
        </p:nvSpPr>
        <p:spPr>
          <a:xfrm>
            <a:off x="1979712" y="1888294"/>
            <a:ext cx="1872208" cy="864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2.Data </a:t>
            </a:r>
          </a:p>
          <a:p>
            <a:pPr algn="ctr"/>
            <a:r>
              <a:rPr lang="en-IN" dirty="0"/>
              <a:t>Collection</a:t>
            </a:r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7B1D965B-954E-447F-89D4-28270F39C347}"/>
              </a:ext>
            </a:extLst>
          </p:cNvPr>
          <p:cNvSpPr/>
          <p:nvPr/>
        </p:nvSpPr>
        <p:spPr>
          <a:xfrm>
            <a:off x="323528" y="4941168"/>
            <a:ext cx="1872208" cy="864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Developer</a:t>
            </a:r>
            <a:endParaRPr lang="en-IN" dirty="0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1991C38D-604F-44A9-893C-D0A3CCA90A5B}"/>
              </a:ext>
            </a:extLst>
          </p:cNvPr>
          <p:cNvSpPr/>
          <p:nvPr/>
        </p:nvSpPr>
        <p:spPr>
          <a:xfrm>
            <a:off x="3419872" y="3709275"/>
            <a:ext cx="1872208" cy="864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3.Data </a:t>
            </a:r>
          </a:p>
          <a:p>
            <a:pPr algn="ctr"/>
            <a:r>
              <a:rPr lang="en-IN" dirty="0"/>
              <a:t>Pre-processing</a:t>
            </a:r>
          </a:p>
        </p:txBody>
      </p:sp>
      <p:sp>
        <p:nvSpPr>
          <p:cNvPr id="19" name="Rounded Rectangle 10">
            <a:extLst>
              <a:ext uri="{FF2B5EF4-FFF2-40B4-BE49-F238E27FC236}">
                <a16:creationId xmlns:a16="http://schemas.microsoft.com/office/drawing/2014/main" id="{C648FFF9-F88E-42C2-8467-1E97EAEB3A30}"/>
              </a:ext>
            </a:extLst>
          </p:cNvPr>
          <p:cNvSpPr/>
          <p:nvPr/>
        </p:nvSpPr>
        <p:spPr>
          <a:xfrm>
            <a:off x="4797098" y="1888294"/>
            <a:ext cx="1872208" cy="864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4.Model</a:t>
            </a:r>
          </a:p>
          <a:p>
            <a:pPr algn="ctr"/>
            <a:r>
              <a:rPr lang="en-IN" dirty="0"/>
              <a:t>Design</a:t>
            </a:r>
          </a:p>
        </p:txBody>
      </p:sp>
      <p:sp>
        <p:nvSpPr>
          <p:cNvPr id="21" name="Rounded Rectangle 11">
            <a:extLst>
              <a:ext uri="{FF2B5EF4-FFF2-40B4-BE49-F238E27FC236}">
                <a16:creationId xmlns:a16="http://schemas.microsoft.com/office/drawing/2014/main" id="{EDF501EE-51ED-4370-ABCE-F16B9DA2DFA0}"/>
              </a:ext>
            </a:extLst>
          </p:cNvPr>
          <p:cNvSpPr/>
          <p:nvPr/>
        </p:nvSpPr>
        <p:spPr>
          <a:xfrm>
            <a:off x="6372200" y="4985720"/>
            <a:ext cx="1872208" cy="864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5.Application</a:t>
            </a:r>
          </a:p>
          <a:p>
            <a:pPr algn="ctr"/>
            <a:r>
              <a:rPr lang="en-IN" dirty="0"/>
              <a:t>Design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94F-233E-4A94-A434-765683E7FA93}" type="datetime1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Shork Tank Round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D817-1A04-42EC-BC62-FFCC214DCB15}" type="slidenum">
              <a:rPr lang="en-IN" smtClean="0"/>
              <a:t>9</a:t>
            </a:fld>
            <a:endParaRPr lang="en-IN"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59C810BF-2C22-46F9-863F-3F24EB1BFAA2}"/>
              </a:ext>
            </a:extLst>
          </p:cNvPr>
          <p:cNvSpPr/>
          <p:nvPr/>
        </p:nvSpPr>
        <p:spPr>
          <a:xfrm>
            <a:off x="53601" y="61955"/>
            <a:ext cx="785096" cy="168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15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2012</TotalTime>
  <Words>731</Words>
  <Application>Microsoft Office PowerPoint</Application>
  <PresentationFormat>On-screen Show (4:3)</PresentationFormat>
  <Paragraphs>188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Predicting the Energy Output of wind turbine based on weather conditions </vt:lpstr>
      <vt:lpstr>PowerPoint Presentation</vt:lpstr>
      <vt:lpstr>Problem Statement</vt:lpstr>
      <vt:lpstr>Why Large number of customers have the same pain?</vt:lpstr>
      <vt:lpstr>Statistics</vt:lpstr>
      <vt:lpstr>Solution</vt:lpstr>
      <vt:lpstr>Value Preposition</vt:lpstr>
      <vt:lpstr>How it is feasible?</vt:lpstr>
      <vt:lpstr>External Flow Chart</vt:lpstr>
      <vt:lpstr>Data Collection- Kaggle Dataset</vt:lpstr>
      <vt:lpstr>Weather Data</vt:lpstr>
      <vt:lpstr>Data Preprocessing</vt:lpstr>
      <vt:lpstr>Final Dataset After Cleaning Process</vt:lpstr>
      <vt:lpstr>Handle Missing Data</vt:lpstr>
      <vt:lpstr>Visualization of  the Data</vt:lpstr>
      <vt:lpstr>Technology Stack  used </vt:lpstr>
      <vt:lpstr>Model Design</vt:lpstr>
      <vt:lpstr>Application Design</vt:lpstr>
      <vt:lpstr>Watson Studio (Auto AI)  Relationship Map</vt:lpstr>
      <vt:lpstr>Watson Studio (Auto AI)  Pipeline leaderboard</vt:lpstr>
      <vt:lpstr>Watson Studio (Auto AI) Progress Map</vt:lpstr>
      <vt:lpstr>Watson Studio (Auto AI) Metric Chart</vt:lpstr>
      <vt:lpstr>Advantages</vt:lpstr>
      <vt:lpstr>Disadvantages</vt:lpstr>
      <vt:lpstr>Features of App</vt:lpstr>
      <vt:lpstr>PowerPoint Presentation</vt:lpstr>
      <vt:lpstr>PowerPoint Presentation</vt:lpstr>
      <vt:lpstr>PowerPoint Presentation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Energy Output of wind turbine based on weather conditions</dc:title>
  <dc:creator>ASUS</dc:creator>
  <cp:lastModifiedBy>Vamsidhar</cp:lastModifiedBy>
  <cp:revision>69</cp:revision>
  <dcterms:created xsi:type="dcterms:W3CDTF">2020-07-14T10:10:55Z</dcterms:created>
  <dcterms:modified xsi:type="dcterms:W3CDTF">2020-11-18T06:40:25Z</dcterms:modified>
</cp:coreProperties>
</file>