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Amatic SC" panose="020B0604020202020204" charset="-79"/>
      <p:regular r:id="rId27"/>
      <p:bold r:id="rId28"/>
    </p:embeddedFont>
    <p:embeddedFont>
      <p:font typeface="Georgia" panose="02040502050405020303" pitchFamily="18" charset="0"/>
      <p:regular r:id="rId29"/>
      <p:bold r:id="rId30"/>
      <p:italic r:id="rId31"/>
      <p:boldItalic r:id="rId32"/>
    </p:embeddedFont>
    <p:embeddedFont>
      <p:font typeface="Source Code Pro"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8c98b3d583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8c98b3d583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8c98b3d583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8c98b3d583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8c98b3d583_3_3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8c98b3d583_3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c98b3d583_3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c98b3d583_3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8c98b3d583_3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8c98b3d583_3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8c98b3d583_3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8c98b3d583_3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8c98b3d583_3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8c98b3d583_3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c98b3d583_3_3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c98b3d583_3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e6a032125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8e6a03212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c98b3d583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8c98b3d583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8c98b3d583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8c98b3d583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8c98b3d583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8c98b3d583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8c98b3d583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8c98b3d583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8c98b3d583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8c98b3d583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c98b3d583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8c98b3d583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8c98b3d583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8c98b3d583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8c98b3d583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8c98b3d583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8c98b3d583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8c98b3d58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c98b3d58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c98b3d58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c98b3d583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c98b3d583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c98b3d583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c98b3d583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c98b3d583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c98b3d583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8c98b3d583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8c98b3d583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160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160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160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160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160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160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160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1600"/>
              </a:spcBef>
              <a:spcAft>
                <a:spcPts val="160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3150" y="1766000"/>
            <a:ext cx="8537700" cy="748200"/>
          </a:xfrm>
          <a:prstGeom prst="rect">
            <a:avLst/>
          </a:prstGeom>
        </p:spPr>
        <p:txBody>
          <a:bodyPr spcFirstLastPara="1" wrap="square" lIns="91425" tIns="91425" rIns="91425" bIns="91425" anchor="t" anchorCtr="0">
            <a:noAutofit/>
          </a:bodyPr>
          <a:lstStyle>
            <a:lvl1pPr lvl="0" algn="ctr">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1600"/>
              </a:spcBef>
              <a:spcAft>
                <a:spcPts val="0"/>
              </a:spcAft>
              <a:buClr>
                <a:schemeClr val="accent1"/>
              </a:buClr>
              <a:buSzPts val="1400"/>
              <a:buChar char="○"/>
              <a:defRPr>
                <a:solidFill>
                  <a:schemeClr val="accent1"/>
                </a:solidFill>
                <a:highlight>
                  <a:schemeClr val="lt1"/>
                </a:highlight>
              </a:defRPr>
            </a:lvl2pPr>
            <a:lvl3pPr marL="1371600" lvl="2" indent="-317500">
              <a:spcBef>
                <a:spcPts val="1600"/>
              </a:spcBef>
              <a:spcAft>
                <a:spcPts val="0"/>
              </a:spcAft>
              <a:buClr>
                <a:schemeClr val="accent1"/>
              </a:buClr>
              <a:buSzPts val="1400"/>
              <a:buChar char="■"/>
              <a:defRPr>
                <a:solidFill>
                  <a:schemeClr val="accent1"/>
                </a:solidFill>
                <a:highlight>
                  <a:schemeClr val="lt1"/>
                </a:highlight>
              </a:defRPr>
            </a:lvl3pPr>
            <a:lvl4pPr marL="1828800" lvl="3" indent="-317500">
              <a:spcBef>
                <a:spcPts val="1600"/>
              </a:spcBef>
              <a:spcAft>
                <a:spcPts val="0"/>
              </a:spcAft>
              <a:buClr>
                <a:schemeClr val="accent1"/>
              </a:buClr>
              <a:buSzPts val="1400"/>
              <a:buChar char="●"/>
              <a:defRPr>
                <a:solidFill>
                  <a:schemeClr val="accent1"/>
                </a:solidFill>
                <a:highlight>
                  <a:schemeClr val="lt1"/>
                </a:highlight>
              </a:defRPr>
            </a:lvl4pPr>
            <a:lvl5pPr marL="2286000" lvl="4" indent="-317500">
              <a:spcBef>
                <a:spcPts val="1600"/>
              </a:spcBef>
              <a:spcAft>
                <a:spcPts val="0"/>
              </a:spcAft>
              <a:buClr>
                <a:schemeClr val="accent1"/>
              </a:buClr>
              <a:buSzPts val="1400"/>
              <a:buChar char="○"/>
              <a:defRPr>
                <a:solidFill>
                  <a:schemeClr val="accent1"/>
                </a:solidFill>
                <a:highlight>
                  <a:schemeClr val="lt1"/>
                </a:highlight>
              </a:defRPr>
            </a:lvl5pPr>
            <a:lvl6pPr marL="2743200" lvl="5" indent="-317500">
              <a:spcBef>
                <a:spcPts val="1600"/>
              </a:spcBef>
              <a:spcAft>
                <a:spcPts val="0"/>
              </a:spcAft>
              <a:buClr>
                <a:schemeClr val="accent1"/>
              </a:buClr>
              <a:buSzPts val="1400"/>
              <a:buChar char="■"/>
              <a:defRPr>
                <a:solidFill>
                  <a:schemeClr val="accent1"/>
                </a:solidFill>
                <a:highlight>
                  <a:schemeClr val="lt1"/>
                </a:highlight>
              </a:defRPr>
            </a:lvl6pPr>
            <a:lvl7pPr marL="3200400" lvl="6" indent="-317500">
              <a:spcBef>
                <a:spcPts val="1600"/>
              </a:spcBef>
              <a:spcAft>
                <a:spcPts val="0"/>
              </a:spcAft>
              <a:buClr>
                <a:schemeClr val="accent1"/>
              </a:buClr>
              <a:buSzPts val="1400"/>
              <a:buChar char="●"/>
              <a:defRPr>
                <a:solidFill>
                  <a:schemeClr val="accent1"/>
                </a:solidFill>
                <a:highlight>
                  <a:schemeClr val="lt1"/>
                </a:highlight>
              </a:defRPr>
            </a:lvl7pPr>
            <a:lvl8pPr marL="3657600" lvl="7" indent="-317500">
              <a:spcBef>
                <a:spcPts val="1600"/>
              </a:spcBef>
              <a:spcAft>
                <a:spcPts val="0"/>
              </a:spcAft>
              <a:buClr>
                <a:schemeClr val="accent1"/>
              </a:buClr>
              <a:buSzPts val="1400"/>
              <a:buChar char="○"/>
              <a:defRPr>
                <a:solidFill>
                  <a:schemeClr val="accent1"/>
                </a:solidFill>
                <a:highlight>
                  <a:schemeClr val="lt1"/>
                </a:highlight>
              </a:defRPr>
            </a:lvl8pPr>
            <a:lvl9pPr marL="4114800" lvl="8" indent="-317500">
              <a:spcBef>
                <a:spcPts val="1600"/>
              </a:spcBef>
              <a:spcAft>
                <a:spcPts val="160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57" name="Google Shape;57;p13"/>
          <p:cNvSpPr txBox="1"/>
          <p:nvPr/>
        </p:nvSpPr>
        <p:spPr>
          <a:xfrm>
            <a:off x="2924975" y="185925"/>
            <a:ext cx="5961600" cy="133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700" b="1">
                <a:solidFill>
                  <a:srgbClr val="FFFFFF"/>
                </a:solidFill>
                <a:latin typeface="Georgia"/>
                <a:ea typeface="Georgia"/>
                <a:cs typeface="Georgia"/>
                <a:sym typeface="Georgia"/>
              </a:rPr>
              <a:t>Predicting the Energy Output of wind turbine based on weather conditions</a:t>
            </a:r>
            <a:endParaRPr sz="1600" b="1">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2"/>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CODING PART/TECHNOLOGY STACK USED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3"/>
          <p:cNvSpPr txBox="1">
            <a:spLocks noGrp="1"/>
          </p:cNvSpPr>
          <p:nvPr>
            <p:ph type="title"/>
          </p:nvPr>
        </p:nvSpPr>
        <p:spPr>
          <a:xfrm>
            <a:off x="311700" y="144125"/>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TECHNOLOGY STACK USED</a:t>
            </a:r>
            <a:endParaRPr>
              <a:solidFill>
                <a:schemeClr val="dk1"/>
              </a:solidFill>
            </a:endParaRPr>
          </a:p>
        </p:txBody>
      </p:sp>
      <p:sp>
        <p:nvSpPr>
          <p:cNvPr id="112" name="Google Shape;112;p23"/>
          <p:cNvSpPr txBox="1">
            <a:spLocks noGrp="1"/>
          </p:cNvSpPr>
          <p:nvPr>
            <p:ph type="body" idx="1"/>
          </p:nvPr>
        </p:nvSpPr>
        <p:spPr>
          <a:xfrm>
            <a:off x="311700" y="1093850"/>
            <a:ext cx="8520600" cy="3474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Python for Data Analysis and Data Collection</a:t>
            </a:r>
            <a:endParaRPr/>
          </a:p>
          <a:p>
            <a:pPr marL="457200" lvl="0" indent="-342900" algn="l" rtl="0">
              <a:spcBef>
                <a:spcPts val="0"/>
              </a:spcBef>
              <a:spcAft>
                <a:spcPts val="0"/>
              </a:spcAft>
              <a:buSzPts val="1800"/>
              <a:buAutoNum type="arabicPeriod"/>
            </a:pPr>
            <a:r>
              <a:rPr lang="en"/>
              <a:t>Python for ML Model Development</a:t>
            </a:r>
            <a:endParaRPr/>
          </a:p>
          <a:p>
            <a:pPr marL="457200" lvl="0" indent="-342900" algn="l" rtl="0">
              <a:spcBef>
                <a:spcPts val="0"/>
              </a:spcBef>
              <a:spcAft>
                <a:spcPts val="0"/>
              </a:spcAft>
              <a:buSzPts val="1800"/>
              <a:buAutoNum type="arabicPeriod"/>
            </a:pPr>
            <a:r>
              <a:rPr lang="en"/>
              <a:t>IBM Watson Studio to develop and visualize the model and reduce error as much as possible</a:t>
            </a:r>
            <a:endParaRPr/>
          </a:p>
          <a:p>
            <a:pPr marL="457200" lvl="0" indent="-342900" algn="l" rtl="0">
              <a:spcBef>
                <a:spcPts val="0"/>
              </a:spcBef>
              <a:spcAft>
                <a:spcPts val="0"/>
              </a:spcAft>
              <a:buSzPts val="1800"/>
              <a:buAutoNum type="arabicPeriod"/>
            </a:pPr>
            <a:r>
              <a:rPr lang="en"/>
              <a:t>Pickle for storing object of model and integrating it with backend</a:t>
            </a:r>
            <a:endParaRPr/>
          </a:p>
          <a:p>
            <a:pPr marL="457200" lvl="0" indent="-342900" algn="l" rtl="0">
              <a:spcBef>
                <a:spcPts val="0"/>
              </a:spcBef>
              <a:spcAft>
                <a:spcPts val="0"/>
              </a:spcAft>
              <a:buSzPts val="1800"/>
              <a:buAutoNum type="arabicPeriod"/>
            </a:pPr>
            <a:r>
              <a:rPr lang="en"/>
              <a:t>Flask for backend of app and integrating frontend with pickle object</a:t>
            </a:r>
            <a:endParaRPr/>
          </a:p>
          <a:p>
            <a:pPr marL="457200" lvl="0" indent="-342900" algn="l" rtl="0">
              <a:spcBef>
                <a:spcPts val="0"/>
              </a:spcBef>
              <a:spcAft>
                <a:spcPts val="0"/>
              </a:spcAft>
              <a:buSzPts val="1800"/>
              <a:buAutoNum type="arabicPeriod"/>
            </a:pPr>
            <a:r>
              <a:rPr lang="en"/>
              <a:t>Flutter for developing UI of app</a:t>
            </a:r>
            <a:endParaRPr/>
          </a:p>
          <a:p>
            <a:pPr marL="457200" lvl="0" indent="-342900" algn="l" rtl="0">
              <a:spcBef>
                <a:spcPts val="0"/>
              </a:spcBef>
              <a:spcAft>
                <a:spcPts val="0"/>
              </a:spcAft>
              <a:buSzPts val="1800"/>
              <a:buAutoNum type="arabicPeriod"/>
            </a:pPr>
            <a:r>
              <a:rPr lang="en"/>
              <a:t>Heroku for deploying app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4"/>
          <p:cNvSpPr txBox="1">
            <a:spLocks noGrp="1"/>
          </p:cNvSpPr>
          <p:nvPr>
            <p:ph type="title"/>
          </p:nvPr>
        </p:nvSpPr>
        <p:spPr>
          <a:xfrm>
            <a:off x="2959650" y="1244425"/>
            <a:ext cx="3224700" cy="23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Features of app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5"/>
          <p:cNvSpPr txBox="1">
            <a:spLocks noGrp="1"/>
          </p:cNvSpPr>
          <p:nvPr>
            <p:ph type="title"/>
          </p:nvPr>
        </p:nvSpPr>
        <p:spPr>
          <a:xfrm>
            <a:off x="254425" y="422575"/>
            <a:ext cx="4045200" cy="389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200">
                <a:solidFill>
                  <a:schemeClr val="dk1"/>
                </a:solidFill>
              </a:rPr>
              <a:t>1.provide wind energy output prediction just by knowing the coordinate of location, name of the city or your current location</a:t>
            </a:r>
            <a:endParaRPr sz="4200">
              <a:solidFill>
                <a:schemeClr val="dk1"/>
              </a:solidFill>
            </a:endParaRPr>
          </a:p>
        </p:txBody>
      </p:sp>
      <p:pic>
        <p:nvPicPr>
          <p:cNvPr id="124" name="Google Shape;124;p25"/>
          <p:cNvPicPr preferRelativeResize="0"/>
          <p:nvPr/>
        </p:nvPicPr>
        <p:blipFill>
          <a:blip r:embed="rId3">
            <a:alphaModFix/>
          </a:blip>
          <a:stretch>
            <a:fillRect/>
          </a:stretch>
        </p:blipFill>
        <p:spPr>
          <a:xfrm>
            <a:off x="5180675" y="0"/>
            <a:ext cx="2934625" cy="5143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6"/>
          <p:cNvSpPr txBox="1">
            <a:spLocks noGrp="1"/>
          </p:cNvSpPr>
          <p:nvPr>
            <p:ph type="title"/>
          </p:nvPr>
        </p:nvSpPr>
        <p:spPr>
          <a:xfrm>
            <a:off x="265500" y="2511350"/>
            <a:ext cx="4306500" cy="176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200">
                <a:solidFill>
                  <a:schemeClr val="dk1"/>
                </a:solidFill>
              </a:rPr>
              <a:t>2.Provides wind power output prediction of upcoming 72 hours</a:t>
            </a:r>
            <a:endParaRPr sz="4200">
              <a:solidFill>
                <a:schemeClr val="dk1"/>
              </a:solidFill>
            </a:endParaRPr>
          </a:p>
          <a:p>
            <a:pPr marL="0" lvl="0" indent="0" algn="ctr" rtl="0">
              <a:spcBef>
                <a:spcPts val="0"/>
              </a:spcBef>
              <a:spcAft>
                <a:spcPts val="0"/>
              </a:spcAft>
              <a:buNone/>
            </a:pPr>
            <a:endParaRPr/>
          </a:p>
        </p:txBody>
      </p:sp>
      <p:pic>
        <p:nvPicPr>
          <p:cNvPr id="131" name="Google Shape;131;p26"/>
          <p:cNvPicPr preferRelativeResize="0"/>
          <p:nvPr/>
        </p:nvPicPr>
        <p:blipFill>
          <a:blip r:embed="rId3">
            <a:alphaModFix/>
          </a:blip>
          <a:stretch>
            <a:fillRect/>
          </a:stretch>
        </p:blipFill>
        <p:spPr>
          <a:xfrm>
            <a:off x="5174450" y="0"/>
            <a:ext cx="2862275" cy="514350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7"/>
          <p:cNvSpPr txBox="1">
            <a:spLocks noGrp="1"/>
          </p:cNvSpPr>
          <p:nvPr>
            <p:ph type="title"/>
          </p:nvPr>
        </p:nvSpPr>
        <p:spPr>
          <a:xfrm>
            <a:off x="265500" y="2026975"/>
            <a:ext cx="4045200" cy="171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200">
                <a:solidFill>
                  <a:schemeClr val="dk1"/>
                </a:solidFill>
              </a:rPr>
              <a:t>3.Display Best Utilisation Time and output power  of wind turbine</a:t>
            </a:r>
            <a:endParaRPr sz="4200">
              <a:solidFill>
                <a:schemeClr val="dk1"/>
              </a:solidFill>
            </a:endParaRPr>
          </a:p>
        </p:txBody>
      </p:sp>
      <p:pic>
        <p:nvPicPr>
          <p:cNvPr id="138" name="Google Shape;138;p27"/>
          <p:cNvPicPr preferRelativeResize="0"/>
          <p:nvPr/>
        </p:nvPicPr>
        <p:blipFill>
          <a:blip r:embed="rId3">
            <a:alphaModFix/>
          </a:blip>
          <a:stretch>
            <a:fillRect/>
          </a:stretch>
        </p:blipFill>
        <p:spPr>
          <a:xfrm>
            <a:off x="5132775" y="0"/>
            <a:ext cx="2936099" cy="51435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a:spLocks noGrp="1"/>
          </p:cNvSpPr>
          <p:nvPr>
            <p:ph type="title"/>
          </p:nvPr>
        </p:nvSpPr>
        <p:spPr>
          <a:xfrm>
            <a:off x="265500" y="2199075"/>
            <a:ext cx="4045200" cy="171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dk1"/>
                </a:solidFill>
              </a:rPr>
              <a:t>4.Display worst time for operating wind turbine</a:t>
            </a:r>
            <a:endParaRPr>
              <a:solidFill>
                <a:schemeClr val="dk1"/>
              </a:solidFill>
            </a:endParaRPr>
          </a:p>
        </p:txBody>
      </p:sp>
      <p:pic>
        <p:nvPicPr>
          <p:cNvPr id="145" name="Google Shape;145;p28"/>
          <p:cNvPicPr preferRelativeResize="0"/>
          <p:nvPr/>
        </p:nvPicPr>
        <p:blipFill>
          <a:blip r:embed="rId3">
            <a:alphaModFix/>
          </a:blip>
          <a:stretch>
            <a:fillRect/>
          </a:stretch>
        </p:blipFill>
        <p:spPr>
          <a:xfrm>
            <a:off x="5164925" y="0"/>
            <a:ext cx="2893226" cy="51435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xfrm>
            <a:off x="297650" y="428600"/>
            <a:ext cx="4045200" cy="4530600"/>
          </a:xfrm>
          <a:prstGeom prst="rect">
            <a:avLst/>
          </a:prstGeom>
        </p:spPr>
        <p:txBody>
          <a:bodyPr spcFirstLastPara="1" wrap="square" lIns="91425" tIns="91425" rIns="91425" bIns="91425" anchor="b" anchorCtr="0">
            <a:noAutofit/>
          </a:bodyPr>
          <a:lstStyle/>
          <a:p>
            <a:pPr marL="0" lvl="0" indent="0" algn="ctr" rtl="0">
              <a:lnSpc>
                <a:spcPct val="115000"/>
              </a:lnSpc>
              <a:spcBef>
                <a:spcPts val="400"/>
              </a:spcBef>
              <a:spcAft>
                <a:spcPts val="0"/>
              </a:spcAft>
              <a:buNone/>
            </a:pPr>
            <a:r>
              <a:rPr lang="en">
                <a:solidFill>
                  <a:srgbClr val="00FFFF"/>
                </a:solidFill>
              </a:rPr>
              <a:t>5.Provides accurate geo coordinates of 13,000 cities</a:t>
            </a:r>
            <a:endParaRPr>
              <a:solidFill>
                <a:srgbClr val="00FFFF"/>
              </a:solidFill>
            </a:endParaRPr>
          </a:p>
          <a:p>
            <a:pPr marL="0" lvl="0" indent="0" algn="ctr" rtl="0">
              <a:spcBef>
                <a:spcPts val="0"/>
              </a:spcBef>
              <a:spcAft>
                <a:spcPts val="0"/>
              </a:spcAft>
              <a:buNone/>
            </a:pPr>
            <a:endParaRPr/>
          </a:p>
        </p:txBody>
      </p:sp>
      <p:pic>
        <p:nvPicPr>
          <p:cNvPr id="151" name="Google Shape;151;p29"/>
          <p:cNvPicPr preferRelativeResize="0"/>
          <p:nvPr/>
        </p:nvPicPr>
        <p:blipFill>
          <a:blip r:embed="rId3">
            <a:alphaModFix/>
          </a:blip>
          <a:stretch>
            <a:fillRect/>
          </a:stretch>
        </p:blipFill>
        <p:spPr>
          <a:xfrm>
            <a:off x="5151925" y="0"/>
            <a:ext cx="291695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0"/>
          <p:cNvSpPr txBox="1">
            <a:spLocks noGrp="1"/>
          </p:cNvSpPr>
          <p:nvPr>
            <p:ph type="title"/>
          </p:nvPr>
        </p:nvSpPr>
        <p:spPr>
          <a:xfrm>
            <a:off x="139300" y="278600"/>
            <a:ext cx="4264800" cy="472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00FFFF"/>
                </a:solidFill>
              </a:rPr>
              <a:t>6.Provides accurate Weather data of any location for 72 hours</a:t>
            </a:r>
            <a:endParaRPr>
              <a:solidFill>
                <a:srgbClr val="00FFFF"/>
              </a:solidFill>
            </a:endParaRPr>
          </a:p>
          <a:p>
            <a:pPr marL="0" lvl="0" indent="0" algn="ctr" rtl="0">
              <a:spcBef>
                <a:spcPts val="0"/>
              </a:spcBef>
              <a:spcAft>
                <a:spcPts val="0"/>
              </a:spcAft>
              <a:buNone/>
            </a:pPr>
            <a:endParaRPr>
              <a:solidFill>
                <a:srgbClr val="00FFFF"/>
              </a:solidFill>
            </a:endParaRPr>
          </a:p>
        </p:txBody>
      </p:sp>
      <p:pic>
        <p:nvPicPr>
          <p:cNvPr id="157" name="Google Shape;157;p30"/>
          <p:cNvPicPr preferRelativeResize="0"/>
          <p:nvPr/>
        </p:nvPicPr>
        <p:blipFill>
          <a:blip r:embed="rId3">
            <a:alphaModFix/>
          </a:blip>
          <a:stretch>
            <a:fillRect/>
          </a:stretch>
        </p:blipFill>
        <p:spPr>
          <a:xfrm>
            <a:off x="5197900" y="0"/>
            <a:ext cx="2860250" cy="51435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1"/>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FUTURE SCOPE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a:t>Problem Description/Existing Methods To Solve</a:t>
            </a:r>
            <a:endParaRPr sz="4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32"/>
          <p:cNvPicPr preferRelativeResize="0"/>
          <p:nvPr/>
        </p:nvPicPr>
        <p:blipFill>
          <a:blip r:embed="rId3">
            <a:alphaModFix/>
          </a:blip>
          <a:stretch>
            <a:fillRect/>
          </a:stretch>
        </p:blipFill>
        <p:spPr>
          <a:xfrm>
            <a:off x="0" y="0"/>
            <a:ext cx="9143999" cy="5143500"/>
          </a:xfrm>
          <a:prstGeom prst="rect">
            <a:avLst/>
          </a:prstGeom>
          <a:noFill/>
          <a:ln>
            <a:noFill/>
          </a:ln>
        </p:spPr>
      </p:pic>
      <p:sp>
        <p:nvSpPr>
          <p:cNvPr id="168" name="Google Shape;168;p32"/>
          <p:cNvSpPr txBox="1"/>
          <p:nvPr/>
        </p:nvSpPr>
        <p:spPr>
          <a:xfrm>
            <a:off x="5131100" y="223075"/>
            <a:ext cx="3829800" cy="743700"/>
          </a:xfrm>
          <a:prstGeom prst="rect">
            <a:avLst/>
          </a:prstGeom>
          <a:noFill/>
          <a:ln>
            <a:noFill/>
          </a:ln>
        </p:spPr>
        <p:txBody>
          <a:bodyPr spcFirstLastPara="1" wrap="square" lIns="91425" tIns="91425" rIns="91425" bIns="91425" anchor="t" anchorCtr="0">
            <a:noAutofit/>
          </a:bodyPr>
          <a:lstStyle/>
          <a:p>
            <a:pPr marL="457200" lvl="0" indent="-400050" algn="l" rtl="0">
              <a:spcBef>
                <a:spcPts val="0"/>
              </a:spcBef>
              <a:spcAft>
                <a:spcPts val="0"/>
              </a:spcAft>
              <a:buSzPts val="2700"/>
              <a:buFont typeface="Source Code Pro"/>
              <a:buAutoNum type="arabicPeriod"/>
            </a:pPr>
            <a:r>
              <a:rPr lang="en" sz="2700" b="1">
                <a:latin typeface="Source Code Pro"/>
                <a:ea typeface="Source Code Pro"/>
                <a:cs typeface="Source Code Pro"/>
                <a:sym typeface="Source Code Pro"/>
              </a:rPr>
              <a:t>Use of Maps in the Application</a:t>
            </a:r>
            <a:endParaRPr sz="2700" b="1">
              <a:latin typeface="Source Code Pro"/>
              <a:ea typeface="Source Code Pro"/>
              <a:cs typeface="Source Code Pro"/>
              <a:sym typeface="Source Code Pro"/>
            </a:endParaRPr>
          </a:p>
        </p:txBody>
      </p:sp>
      <p:cxnSp>
        <p:nvCxnSpPr>
          <p:cNvPr id="169" name="Google Shape;169;p32"/>
          <p:cNvCxnSpPr/>
          <p:nvPr/>
        </p:nvCxnSpPr>
        <p:spPr>
          <a:xfrm rot="10800000" flipH="1">
            <a:off x="3482700" y="2763875"/>
            <a:ext cx="136500" cy="1586400"/>
          </a:xfrm>
          <a:prstGeom prst="straightConnector1">
            <a:avLst/>
          </a:prstGeom>
          <a:noFill/>
          <a:ln w="9525" cap="flat" cmpd="sng">
            <a:solidFill>
              <a:schemeClr val="dk2"/>
            </a:solidFill>
            <a:prstDash val="solid"/>
            <a:round/>
            <a:headEnd type="none" w="med" len="med"/>
            <a:tailEnd type="triangle" w="med" len="med"/>
          </a:ln>
        </p:spPr>
      </p:cxnSp>
      <p:cxnSp>
        <p:nvCxnSpPr>
          <p:cNvPr id="170" name="Google Shape;170;p32"/>
          <p:cNvCxnSpPr/>
          <p:nvPr/>
        </p:nvCxnSpPr>
        <p:spPr>
          <a:xfrm flipH="1">
            <a:off x="3730625" y="1970650"/>
            <a:ext cx="1350900" cy="657000"/>
          </a:xfrm>
          <a:prstGeom prst="straightConnector1">
            <a:avLst/>
          </a:prstGeom>
          <a:noFill/>
          <a:ln w="9525" cap="flat" cmpd="sng">
            <a:solidFill>
              <a:schemeClr val="dk2"/>
            </a:solidFill>
            <a:prstDash val="solid"/>
            <a:round/>
            <a:headEnd type="none" w="med" len="med"/>
            <a:tailEnd type="triangle" w="med" len="med"/>
          </a:ln>
        </p:spPr>
      </p:cxnSp>
      <p:cxnSp>
        <p:nvCxnSpPr>
          <p:cNvPr id="171" name="Google Shape;171;p32"/>
          <p:cNvCxnSpPr/>
          <p:nvPr/>
        </p:nvCxnSpPr>
        <p:spPr>
          <a:xfrm>
            <a:off x="2924975" y="123950"/>
            <a:ext cx="657000" cy="24417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3"/>
          <p:cNvSpPr txBox="1">
            <a:spLocks noGrp="1"/>
          </p:cNvSpPr>
          <p:nvPr>
            <p:ph type="body" idx="1"/>
          </p:nvPr>
        </p:nvSpPr>
        <p:spPr>
          <a:xfrm>
            <a:off x="185900" y="173525"/>
            <a:ext cx="8799600" cy="469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u="sng"/>
              <a:t>Idea</a:t>
            </a:r>
            <a:endParaRPr/>
          </a:p>
          <a:p>
            <a:pPr marL="0" lvl="0" indent="0" algn="l" rtl="0">
              <a:spcBef>
                <a:spcPts val="1600"/>
              </a:spcBef>
              <a:spcAft>
                <a:spcPts val="0"/>
              </a:spcAft>
              <a:buNone/>
            </a:pPr>
            <a:r>
              <a:rPr lang="en" sz="1600"/>
              <a:t>Replace current geo-coordinate input methods entirely with the maps using google maps API.</a:t>
            </a:r>
            <a:endParaRPr sz="1600"/>
          </a:p>
          <a:p>
            <a:pPr marL="0" lvl="0" indent="0" algn="l" rtl="0">
              <a:spcBef>
                <a:spcPts val="1600"/>
              </a:spcBef>
              <a:spcAft>
                <a:spcPts val="0"/>
              </a:spcAft>
              <a:buNone/>
            </a:pPr>
            <a:r>
              <a:rPr lang="en" sz="2100" b="1" u="sng"/>
              <a:t>Impact of Idea</a:t>
            </a:r>
            <a:endParaRPr/>
          </a:p>
          <a:p>
            <a:pPr marL="457200" lvl="0" indent="-330200" algn="l" rtl="0">
              <a:spcBef>
                <a:spcPts val="1600"/>
              </a:spcBef>
              <a:spcAft>
                <a:spcPts val="0"/>
              </a:spcAft>
              <a:buSzPts val="1600"/>
              <a:buChar char="●"/>
            </a:pPr>
            <a:r>
              <a:rPr lang="en" sz="1600"/>
              <a:t>No need for manually entering geo-coordinates value. Just click on location and you will get geo-coordinates of place</a:t>
            </a:r>
            <a:endParaRPr sz="1600"/>
          </a:p>
          <a:p>
            <a:pPr marL="457200" lvl="0" indent="-330200" algn="l" rtl="0">
              <a:spcBef>
                <a:spcPts val="0"/>
              </a:spcBef>
              <a:spcAft>
                <a:spcPts val="0"/>
              </a:spcAft>
              <a:buSzPts val="1600"/>
              <a:buChar char="●"/>
            </a:pPr>
            <a:r>
              <a:rPr lang="en" sz="1600"/>
              <a:t>Cities not limited to 13k. Exploit search feature of maps and search for any location on globe and get accurate geo-coordinates</a:t>
            </a:r>
            <a:endParaRPr sz="1600"/>
          </a:p>
          <a:p>
            <a:pPr marL="0" lvl="0" indent="0" algn="l" rtl="0">
              <a:spcBef>
                <a:spcPts val="1600"/>
              </a:spcBef>
              <a:spcAft>
                <a:spcPts val="0"/>
              </a:spcAft>
              <a:buNone/>
            </a:pPr>
            <a:r>
              <a:rPr lang="en" sz="2100" b="1" u="sng"/>
              <a:t>Why didn’t we Implement</a:t>
            </a:r>
            <a:endParaRPr sz="1600"/>
          </a:p>
          <a:p>
            <a:pPr marL="457200" lvl="0" indent="-330200" algn="l" rtl="0">
              <a:spcBef>
                <a:spcPts val="1600"/>
              </a:spcBef>
              <a:spcAft>
                <a:spcPts val="0"/>
              </a:spcAft>
              <a:buSzPts val="1600"/>
              <a:buChar char="●"/>
            </a:pPr>
            <a:r>
              <a:rPr lang="en" sz="1600"/>
              <a:t>Google Maps API is a paid service</a:t>
            </a:r>
            <a:endParaRPr sz="1600"/>
          </a:p>
          <a:p>
            <a:pPr marL="457200" lvl="0" indent="-330200" algn="l" rtl="0">
              <a:spcBef>
                <a:spcPts val="0"/>
              </a:spcBef>
              <a:spcAft>
                <a:spcPts val="0"/>
              </a:spcAft>
              <a:buSzPts val="1600"/>
              <a:buChar char="●"/>
            </a:pPr>
            <a:r>
              <a:rPr lang="en" sz="1600"/>
              <a:t>No better free alternatives available</a:t>
            </a:r>
            <a:endParaRPr sz="1600"/>
          </a:p>
          <a:p>
            <a:pPr marL="0" lvl="0" indent="0" algn="l" rtl="0">
              <a:spcBef>
                <a:spcPts val="1600"/>
              </a:spcBef>
              <a:spcAft>
                <a:spcPts val="16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4"/>
          <p:cNvSpPr txBox="1">
            <a:spLocks noGrp="1"/>
          </p:cNvSpPr>
          <p:nvPr>
            <p:ph type="title"/>
          </p:nvPr>
        </p:nvSpPr>
        <p:spPr>
          <a:xfrm>
            <a:off x="147300" y="57375"/>
            <a:ext cx="88494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Source Code Pro"/>
                <a:ea typeface="Source Code Pro"/>
                <a:cs typeface="Source Code Pro"/>
                <a:sym typeface="Source Code Pro"/>
              </a:rPr>
              <a:t>2. </a:t>
            </a:r>
            <a:r>
              <a:rPr lang="en" sz="2700">
                <a:latin typeface="Source Code Pro"/>
                <a:ea typeface="Source Code Pro"/>
                <a:cs typeface="Source Code Pro"/>
                <a:sym typeface="Source Code Pro"/>
              </a:rPr>
              <a:t>Predicting location for new Wind Farm from given options</a:t>
            </a:r>
            <a:endParaRPr sz="2700">
              <a:latin typeface="Source Code Pro"/>
              <a:ea typeface="Source Code Pro"/>
              <a:cs typeface="Source Code Pro"/>
              <a:sym typeface="Source Code Pro"/>
            </a:endParaRPr>
          </a:p>
        </p:txBody>
      </p:sp>
      <p:sp>
        <p:nvSpPr>
          <p:cNvPr id="182" name="Google Shape;182;p34"/>
          <p:cNvSpPr txBox="1">
            <a:spLocks noGrp="1"/>
          </p:cNvSpPr>
          <p:nvPr>
            <p:ph type="body" idx="1"/>
          </p:nvPr>
        </p:nvSpPr>
        <p:spPr>
          <a:xfrm>
            <a:off x="147300" y="997675"/>
            <a:ext cx="8849400" cy="408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u="sng"/>
              <a:t>Idea</a:t>
            </a:r>
            <a:endParaRPr/>
          </a:p>
          <a:p>
            <a:pPr marL="457200" lvl="0" indent="-330200" algn="l" rtl="0">
              <a:spcBef>
                <a:spcPts val="1600"/>
              </a:spcBef>
              <a:spcAft>
                <a:spcPts val="0"/>
              </a:spcAft>
              <a:buSzPts val="1600"/>
              <a:buChar char="●"/>
            </a:pPr>
            <a:r>
              <a:rPr lang="en" sz="1600"/>
              <a:t>From available location options of Wind Farm, choose the best option by using a new ML Model. </a:t>
            </a:r>
            <a:endParaRPr sz="1600"/>
          </a:p>
          <a:p>
            <a:pPr marL="457200" lvl="0" indent="-330200" algn="l" rtl="0">
              <a:spcBef>
                <a:spcPts val="0"/>
              </a:spcBef>
              <a:spcAft>
                <a:spcPts val="0"/>
              </a:spcAft>
              <a:buSzPts val="1600"/>
              <a:buChar char="●"/>
            </a:pPr>
            <a:r>
              <a:rPr lang="en" sz="1600"/>
              <a:t>Model will carry out detailed Weather study of location from historical data and it will also consider features like proximity to city or sub-station before giving final predictions.</a:t>
            </a:r>
            <a:endParaRPr sz="1600"/>
          </a:p>
          <a:p>
            <a:pPr marL="0" lvl="0" indent="0" algn="l" rtl="0">
              <a:spcBef>
                <a:spcPts val="1600"/>
              </a:spcBef>
              <a:spcAft>
                <a:spcPts val="0"/>
              </a:spcAft>
              <a:buNone/>
            </a:pPr>
            <a:r>
              <a:rPr lang="en" sz="2100" b="1" u="sng"/>
              <a:t>Why didn’t we implement</a:t>
            </a:r>
            <a:endParaRPr sz="1700"/>
          </a:p>
          <a:p>
            <a:pPr marL="457200" lvl="0" indent="-317500" algn="l" rtl="0">
              <a:spcBef>
                <a:spcPts val="1600"/>
              </a:spcBef>
              <a:spcAft>
                <a:spcPts val="0"/>
              </a:spcAft>
              <a:buSzPts val="1400"/>
              <a:buChar char="●"/>
            </a:pPr>
            <a:r>
              <a:rPr lang="en" sz="1400"/>
              <a:t>O</a:t>
            </a:r>
            <a:r>
              <a:rPr lang="en" sz="1600"/>
              <a:t>ut of scope of current project</a:t>
            </a:r>
            <a:endParaRPr sz="1600"/>
          </a:p>
          <a:p>
            <a:pPr marL="0" lvl="0" indent="0" algn="l" rtl="0">
              <a:spcBef>
                <a:spcPts val="1600"/>
              </a:spcBef>
              <a:spcAft>
                <a:spcPts val="1600"/>
              </a:spcAft>
              <a:buNone/>
            </a:pPr>
            <a:r>
              <a:rPr lang="en" sz="2100" b="1" u="sng"/>
              <a:t>Impact of Idea</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35"/>
          <p:cNvPicPr preferRelativeResize="0"/>
          <p:nvPr/>
        </p:nvPicPr>
        <p:blipFill>
          <a:blip r:embed="rId3">
            <a:alphaModFix/>
          </a:blip>
          <a:stretch>
            <a:fillRect/>
          </a:stretch>
        </p:blipFill>
        <p:spPr>
          <a:xfrm>
            <a:off x="0" y="0"/>
            <a:ext cx="9143999" cy="5143500"/>
          </a:xfrm>
          <a:prstGeom prst="rect">
            <a:avLst/>
          </a:prstGeom>
          <a:noFill/>
          <a:ln>
            <a:noFill/>
          </a:ln>
        </p:spPr>
      </p:pic>
      <p:sp>
        <p:nvSpPr>
          <p:cNvPr id="188" name="Google Shape;188;p35"/>
          <p:cNvSpPr txBox="1"/>
          <p:nvPr/>
        </p:nvSpPr>
        <p:spPr>
          <a:xfrm>
            <a:off x="136350" y="3718225"/>
            <a:ext cx="2850600" cy="130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accent5"/>
                </a:solidFill>
                <a:latin typeface="Source Code Pro"/>
                <a:ea typeface="Source Code Pro"/>
                <a:cs typeface="Source Code Pro"/>
                <a:sym typeface="Source Code Pro"/>
              </a:rPr>
              <a:t>Economics of Wind System</a:t>
            </a:r>
            <a:endParaRPr sz="2400" b="1">
              <a:solidFill>
                <a:schemeClr val="accent5"/>
              </a:solidFill>
              <a:latin typeface="Source Code Pro"/>
              <a:ea typeface="Source Code Pro"/>
              <a:cs typeface="Source Code Pro"/>
              <a:sym typeface="Source Code Pro"/>
            </a:endParaRPr>
          </a:p>
        </p:txBody>
      </p:sp>
      <p:sp>
        <p:nvSpPr>
          <p:cNvPr id="189" name="Google Shape;189;p35"/>
          <p:cNvSpPr/>
          <p:nvPr/>
        </p:nvSpPr>
        <p:spPr>
          <a:xfrm>
            <a:off x="3086100" y="309850"/>
            <a:ext cx="1485900" cy="2131800"/>
          </a:xfrm>
          <a:prstGeom prst="ellipse">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5"/>
          <p:cNvSpPr/>
          <p:nvPr/>
        </p:nvSpPr>
        <p:spPr>
          <a:xfrm>
            <a:off x="4796475" y="2144150"/>
            <a:ext cx="1485900" cy="1462500"/>
          </a:xfrm>
          <a:prstGeom prst="ellipse">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5"/>
          <p:cNvSpPr/>
          <p:nvPr/>
        </p:nvSpPr>
        <p:spPr>
          <a:xfrm>
            <a:off x="7461175" y="409000"/>
            <a:ext cx="1549200" cy="1735200"/>
          </a:xfrm>
          <a:prstGeom prst="ellipse">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6"/>
          <p:cNvSpPr txBox="1">
            <a:spLocks noGrp="1"/>
          </p:cNvSpPr>
          <p:nvPr>
            <p:ph type="title"/>
          </p:nvPr>
        </p:nvSpPr>
        <p:spPr>
          <a:xfrm>
            <a:off x="303150" y="1823550"/>
            <a:ext cx="8537700" cy="748200"/>
          </a:xfrm>
          <a:prstGeom prst="rect">
            <a:avLst/>
          </a:pr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8500">
                <a:solidFill>
                  <a:schemeClr val="dk1"/>
                </a:solidFill>
              </a:rPr>
              <a:t>THANK YOU</a:t>
            </a:r>
            <a:endParaRPr sz="85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PROBLEM DESCRIPTION</a:t>
            </a:r>
            <a:endParaRPr>
              <a:solidFill>
                <a:schemeClr val="dk1"/>
              </a:solidFill>
            </a:endParaRPr>
          </a:p>
        </p:txBody>
      </p:sp>
      <p:sp>
        <p:nvSpPr>
          <p:cNvPr id="68" name="Google Shape;68;p15"/>
          <p:cNvSpPr txBox="1">
            <a:spLocks noGrp="1"/>
          </p:cNvSpPr>
          <p:nvPr>
            <p:ph type="body" idx="1"/>
          </p:nvPr>
        </p:nvSpPr>
        <p:spPr>
          <a:xfrm>
            <a:off x="311700" y="1414600"/>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000000"/>
                </a:solidFill>
              </a:rPr>
              <a:t>Wind farm </a:t>
            </a:r>
            <a:r>
              <a:rPr lang="en" sz="1700">
                <a:solidFill>
                  <a:srgbClr val="000000"/>
                </a:solidFill>
                <a:highlight>
                  <a:srgbClr val="FFFFFF"/>
                </a:highlight>
              </a:rPr>
              <a:t>plays an increasing role in the supply of energy world-wide. The energy output of a wind farm is highly dependent on the wind conditions present at its site. If the output can be predicted more accurately, energy suppliers can coordinate the collaborative production of different energy sources more efficiently to avoid costly overproduction.</a:t>
            </a:r>
            <a:r>
              <a:rPr lang="en">
                <a:solidFill>
                  <a:srgbClr val="000000"/>
                </a:solidFill>
              </a:rPr>
              <a:t>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EXPECTED SOLUTION</a:t>
            </a:r>
            <a:endParaRPr>
              <a:solidFill>
                <a:schemeClr val="dk1"/>
              </a:solidFill>
            </a:endParaRPr>
          </a:p>
        </p:txBody>
      </p:sp>
      <p:sp>
        <p:nvSpPr>
          <p:cNvPr id="74" name="Google Shape;74;p16"/>
          <p:cNvSpPr txBox="1">
            <a:spLocks noGrp="1"/>
          </p:cNvSpPr>
          <p:nvPr>
            <p:ph type="body" idx="1"/>
          </p:nvPr>
        </p:nvSpPr>
        <p:spPr>
          <a:xfrm>
            <a:off x="311700" y="153852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700">
                <a:solidFill>
                  <a:srgbClr val="000000"/>
                </a:solidFill>
                <a:highlight>
                  <a:srgbClr val="FFFFFF"/>
                </a:highlight>
              </a:rPr>
              <a:t>Develop a time series model to Predict the power output of wind farm based on the weather condition in the site (1Hr prediction to 72Hrs. prediction) Build an application to recommend the Power Grid to suggest the best time to utilize the energy from wind farm.</a:t>
            </a:r>
            <a:endParaRPr sz="25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106925"/>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EXISTING SOLUTIONS AVAILABLE</a:t>
            </a:r>
            <a:endParaRPr>
              <a:solidFill>
                <a:schemeClr val="dk1"/>
              </a:solidFill>
            </a:endParaRPr>
          </a:p>
        </p:txBody>
      </p:sp>
      <p:sp>
        <p:nvSpPr>
          <p:cNvPr id="80" name="Google Shape;80;p17"/>
          <p:cNvSpPr txBox="1">
            <a:spLocks noGrp="1"/>
          </p:cNvSpPr>
          <p:nvPr>
            <p:ph type="body" idx="1"/>
          </p:nvPr>
        </p:nvSpPr>
        <p:spPr>
          <a:xfrm>
            <a:off x="311700" y="901650"/>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rgbClr val="000000"/>
                </a:solidFill>
                <a:highlight>
                  <a:srgbClr val="FFFFFF"/>
                </a:highlight>
              </a:rPr>
              <a:t>There are several methods which are used for short-term prediction of wind generation at present:</a:t>
            </a:r>
            <a:endParaRPr sz="1500">
              <a:solidFill>
                <a:srgbClr val="000000"/>
              </a:solidFill>
              <a:highlight>
                <a:srgbClr val="FFFFFF"/>
              </a:highlight>
            </a:endParaRPr>
          </a:p>
          <a:p>
            <a:pPr marL="457200" lvl="0" indent="-317500" algn="l" rtl="0">
              <a:spcBef>
                <a:spcPts val="1600"/>
              </a:spcBef>
              <a:spcAft>
                <a:spcPts val="0"/>
              </a:spcAft>
              <a:buClr>
                <a:srgbClr val="000000"/>
              </a:buClr>
              <a:buSzPts val="1400"/>
              <a:buChar char="●"/>
            </a:pPr>
            <a:r>
              <a:rPr lang="en" sz="1300">
                <a:solidFill>
                  <a:srgbClr val="000000"/>
                </a:solidFill>
                <a:highlight>
                  <a:srgbClr val="FFFFFF"/>
                </a:highlight>
              </a:rPr>
              <a:t>The simplest ones are based on climatology or averages of past production values. One such naive predictor referred to as 'what you see is what you get' states that the future wind generation will be the same as the last measured value. Quiet good for 4-6 hours curve but very naive.</a:t>
            </a:r>
            <a:endParaRPr sz="1300">
              <a:solidFill>
                <a:srgbClr val="000000"/>
              </a:solidFill>
              <a:highlight>
                <a:srgbClr val="FFFFFF"/>
              </a:highlight>
            </a:endParaRPr>
          </a:p>
          <a:p>
            <a:pPr marL="457200" lvl="0" indent="0" algn="l" rtl="0">
              <a:spcBef>
                <a:spcPts val="1600"/>
              </a:spcBef>
              <a:spcAft>
                <a:spcPts val="0"/>
              </a:spcAft>
              <a:buNone/>
            </a:pPr>
            <a:endParaRPr sz="1300">
              <a:solidFill>
                <a:srgbClr val="000000"/>
              </a:solidFill>
              <a:highlight>
                <a:srgbClr val="FFFFFF"/>
              </a:highlight>
            </a:endParaRPr>
          </a:p>
          <a:p>
            <a:pPr marL="457200" lvl="0" indent="-311150" algn="l" rtl="0">
              <a:spcBef>
                <a:spcPts val="1600"/>
              </a:spcBef>
              <a:spcAft>
                <a:spcPts val="0"/>
              </a:spcAft>
              <a:buClr>
                <a:srgbClr val="000000"/>
              </a:buClr>
              <a:buSzPts val="1300"/>
              <a:buChar char="●"/>
            </a:pPr>
            <a:r>
              <a:rPr lang="en" sz="1400">
                <a:solidFill>
                  <a:srgbClr val="000000"/>
                </a:solidFill>
                <a:highlight>
                  <a:srgbClr val="FFFFFF"/>
                </a:highlight>
              </a:rPr>
              <a:t>Advanced approaches for short-term wind power forecasting necessitate predictions of meteorological variables as input and make use of power curves. So to predict wind energy output one has to understand the power curve and plot the points in the curve, which is very tedious task.</a:t>
            </a:r>
            <a:endParaRPr sz="1300">
              <a:solidFill>
                <a:srgbClr val="000000"/>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Proposed Solution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470975"/>
            <a:ext cx="8520600" cy="4097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AutoNum type="arabicPeriod"/>
            </a:pPr>
            <a:r>
              <a:rPr lang="en" sz="1600">
                <a:solidFill>
                  <a:srgbClr val="000000"/>
                </a:solidFill>
              </a:rPr>
              <a:t>Develop an ML model for prediction of power output from meteorological variables using historical weather data and actual power output results. So the prediction will be more genuine and trustworthy.</a:t>
            </a:r>
            <a:endParaRPr sz="1600">
              <a:solidFill>
                <a:srgbClr val="000000"/>
              </a:solidFill>
            </a:endParaRPr>
          </a:p>
          <a:p>
            <a:pPr marL="457200" lvl="0" indent="-330200" algn="l" rtl="0">
              <a:spcBef>
                <a:spcPts val="0"/>
              </a:spcBef>
              <a:spcAft>
                <a:spcPts val="0"/>
              </a:spcAft>
              <a:buClr>
                <a:srgbClr val="000000"/>
              </a:buClr>
              <a:buSzPts val="1600"/>
              <a:buAutoNum type="arabicPeriod"/>
            </a:pPr>
            <a:r>
              <a:rPr lang="en" sz="1600">
                <a:solidFill>
                  <a:srgbClr val="000000"/>
                </a:solidFill>
              </a:rPr>
              <a:t>We used Boosted Tree Regression model which is one of the types of “Decision Trees” which are very credible for accurate predictions.</a:t>
            </a:r>
            <a:endParaRPr sz="1600">
              <a:solidFill>
                <a:srgbClr val="000000"/>
              </a:solidFill>
            </a:endParaRPr>
          </a:p>
          <a:p>
            <a:pPr marL="457200" lvl="0" indent="-330200" algn="l" rtl="0">
              <a:spcBef>
                <a:spcPts val="0"/>
              </a:spcBef>
              <a:spcAft>
                <a:spcPts val="0"/>
              </a:spcAft>
              <a:buClr>
                <a:srgbClr val="000000"/>
              </a:buClr>
              <a:buSzPts val="1600"/>
              <a:buAutoNum type="arabicPeriod"/>
            </a:pPr>
            <a:r>
              <a:rPr lang="en" sz="1600">
                <a:solidFill>
                  <a:srgbClr val="000000"/>
                </a:solidFill>
              </a:rPr>
              <a:t>Develop an Android App which only takes location geo-coordinates as input and in backend will get weather forecast details and the predictions of power output from forecasted details.</a:t>
            </a:r>
            <a:endParaRPr sz="1600">
              <a:solidFill>
                <a:srgbClr val="000000"/>
              </a:solidFill>
            </a:endParaRPr>
          </a:p>
          <a:p>
            <a:pPr marL="457200" lvl="0" indent="-330200" algn="l" rtl="0">
              <a:spcBef>
                <a:spcPts val="0"/>
              </a:spcBef>
              <a:spcAft>
                <a:spcPts val="0"/>
              </a:spcAft>
              <a:buClr>
                <a:srgbClr val="000000"/>
              </a:buClr>
              <a:buSzPts val="1600"/>
              <a:buAutoNum type="arabicPeriod"/>
            </a:pPr>
            <a:r>
              <a:rPr lang="en" sz="1600">
                <a:solidFill>
                  <a:srgbClr val="000000"/>
                </a:solidFill>
              </a:rPr>
              <a:t>App capable of taking user defined operation time of windmill and providing best time grids for most optimum utilization of resource.</a:t>
            </a:r>
            <a:endParaRPr sz="16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IMPACT OF PROPOSED SOLUTION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1"/>
          <p:cNvSpPr txBox="1">
            <a:spLocks noGrp="1"/>
          </p:cNvSpPr>
          <p:nvPr>
            <p:ph type="body" idx="1"/>
          </p:nvPr>
        </p:nvSpPr>
        <p:spPr>
          <a:xfrm>
            <a:off x="311700" y="99225"/>
            <a:ext cx="3840300" cy="43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u="sng"/>
              <a:t>FLAW IN EXISTING SOLUTION</a:t>
            </a:r>
            <a:endParaRPr sz="1600" b="1" u="sng"/>
          </a:p>
          <a:p>
            <a:pPr marL="457200" lvl="0" indent="-323850" algn="l" rtl="0">
              <a:spcBef>
                <a:spcPts val="160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Solutions available are very cumbersome and difficult to use</a:t>
            </a:r>
            <a:endParaRPr sz="1500">
              <a:solidFill>
                <a:srgbClr val="000000"/>
              </a:solidFill>
              <a:latin typeface="Times New Roman"/>
              <a:ea typeface="Times New Roman"/>
              <a:cs typeface="Times New Roman"/>
              <a:sym typeface="Times New Roman"/>
            </a:endParaRPr>
          </a:p>
          <a:p>
            <a:pPr marL="457200" lvl="0" indent="-323850" algn="l" rtl="0">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The methods available either do not make use of historical data or use it in very unsmart manner </a:t>
            </a:r>
            <a:endParaRPr sz="1500">
              <a:solidFill>
                <a:srgbClr val="000000"/>
              </a:solidFill>
              <a:latin typeface="Times New Roman"/>
              <a:ea typeface="Times New Roman"/>
              <a:cs typeface="Times New Roman"/>
              <a:sym typeface="Times New Roman"/>
            </a:endParaRPr>
          </a:p>
          <a:p>
            <a:pPr marL="457200" lvl="0" indent="-323850" algn="l" rtl="0">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In advanced methods, we first need the location geo-coordinates and then we need to find meteorological variables and plot it in on power curve which is a very tedious task</a:t>
            </a:r>
            <a:endParaRPr sz="1500">
              <a:solidFill>
                <a:srgbClr val="000000"/>
              </a:solidFill>
              <a:latin typeface="Times New Roman"/>
              <a:ea typeface="Times New Roman"/>
              <a:cs typeface="Times New Roman"/>
              <a:sym typeface="Times New Roman"/>
            </a:endParaRPr>
          </a:p>
          <a:p>
            <a:pPr marL="457200" lvl="0" indent="-323850" algn="l" rtl="0">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May require human capital to carry out the task of plotting and predicting. Also it is a very time consuming plus not very  trustworthy process</a:t>
            </a:r>
            <a:endParaRPr sz="1500">
              <a:solidFill>
                <a:srgbClr val="000000"/>
              </a:solidFill>
              <a:latin typeface="Times New Roman"/>
              <a:ea typeface="Times New Roman"/>
              <a:cs typeface="Times New Roman"/>
              <a:sym typeface="Times New Roman"/>
            </a:endParaRPr>
          </a:p>
        </p:txBody>
      </p:sp>
      <p:sp>
        <p:nvSpPr>
          <p:cNvPr id="101" name="Google Shape;101;p21"/>
          <p:cNvSpPr txBox="1">
            <a:spLocks noGrp="1"/>
          </p:cNvSpPr>
          <p:nvPr>
            <p:ph type="body" idx="2"/>
          </p:nvPr>
        </p:nvSpPr>
        <p:spPr>
          <a:xfrm>
            <a:off x="4697325" y="99225"/>
            <a:ext cx="4134900" cy="43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u="sng"/>
              <a:t>SOLUTION WE OFFER</a:t>
            </a:r>
            <a:endParaRPr sz="1600" b="1" u="sng"/>
          </a:p>
          <a:p>
            <a:pPr marL="457200" lvl="0" indent="-323850" algn="l" rtl="0">
              <a:spcBef>
                <a:spcPts val="160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A mobile application with easy-to-use and beautiful UI</a:t>
            </a:r>
            <a:endParaRPr sz="1500">
              <a:solidFill>
                <a:srgbClr val="000000"/>
              </a:solidFill>
              <a:latin typeface="Times New Roman"/>
              <a:ea typeface="Times New Roman"/>
              <a:cs typeface="Times New Roman"/>
              <a:sym typeface="Times New Roman"/>
            </a:endParaRPr>
          </a:p>
          <a:p>
            <a:pPr marL="457200" lvl="0" indent="-323850" algn="l" rtl="0">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We developed an ML model using boosted tree regression method and learning from past weather conditions and corresponding power output data</a:t>
            </a:r>
            <a:endParaRPr sz="1500">
              <a:solidFill>
                <a:srgbClr val="000000"/>
              </a:solidFill>
              <a:latin typeface="Times New Roman"/>
              <a:ea typeface="Times New Roman"/>
              <a:cs typeface="Times New Roman"/>
              <a:sym typeface="Times New Roman"/>
            </a:endParaRPr>
          </a:p>
          <a:p>
            <a:pPr marL="457200" lvl="0" indent="-323850" algn="l" rtl="0">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You just need the geo-coordinates of location and the app will give a time series of power output data. Even the names of cities will work if geo-coordinates couldn’t be known or you can use your live location</a:t>
            </a:r>
            <a:endParaRPr sz="1500">
              <a:solidFill>
                <a:srgbClr val="000000"/>
              </a:solidFill>
              <a:latin typeface="Times New Roman"/>
              <a:ea typeface="Times New Roman"/>
              <a:cs typeface="Times New Roman"/>
              <a:sym typeface="Times New Roman"/>
            </a:endParaRPr>
          </a:p>
          <a:p>
            <a:pPr marL="457200" lvl="0" indent="-323850" algn="l" rtl="0">
              <a:spcBef>
                <a:spcPts val="0"/>
              </a:spcBef>
              <a:spcAft>
                <a:spcPts val="0"/>
              </a:spcAft>
              <a:buClr>
                <a:srgbClr val="000000"/>
              </a:buClr>
              <a:buSzPts val="1500"/>
              <a:buFont typeface="Times New Roman"/>
              <a:buChar char="●"/>
            </a:pPr>
            <a:r>
              <a:rPr lang="en" sz="1500" b="1">
                <a:solidFill>
                  <a:srgbClr val="000000"/>
                </a:solidFill>
                <a:latin typeface="Times New Roman"/>
                <a:ea typeface="Times New Roman"/>
                <a:cs typeface="Times New Roman"/>
                <a:sym typeface="Times New Roman"/>
              </a:rPr>
              <a:t>A simple Android App which uses ML model in backend which has an accuracy of 85% in predicting. Financially feasible and so anyone can use it without the need of additional resources.</a:t>
            </a:r>
            <a:endParaRPr sz="1500" b="1">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871</Words>
  <Application>Microsoft Office PowerPoint</Application>
  <PresentationFormat>On-screen Show (16:9)</PresentationFormat>
  <Paragraphs>62</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Amatic SC</vt:lpstr>
      <vt:lpstr>Georgia</vt:lpstr>
      <vt:lpstr>Arial</vt:lpstr>
      <vt:lpstr>Times New Roman</vt:lpstr>
      <vt:lpstr>Source Code Pro</vt:lpstr>
      <vt:lpstr>Beach Day</vt:lpstr>
      <vt:lpstr>PowerPoint Presentation</vt:lpstr>
      <vt:lpstr>Problem Description/Existing Methods To Solve</vt:lpstr>
      <vt:lpstr>PROBLEM DESCRIPTION</vt:lpstr>
      <vt:lpstr>EXPECTED SOLUTION</vt:lpstr>
      <vt:lpstr>EXISTING SOLUTIONS AVAILABLE</vt:lpstr>
      <vt:lpstr>Proposed Solution</vt:lpstr>
      <vt:lpstr>PowerPoint Presentation</vt:lpstr>
      <vt:lpstr>IMPACT OF PROPOSED SOLUTION</vt:lpstr>
      <vt:lpstr>PowerPoint Presentation</vt:lpstr>
      <vt:lpstr>CODING PART/TECHNOLOGY STACK USED</vt:lpstr>
      <vt:lpstr>TECHNOLOGY STACK USED</vt:lpstr>
      <vt:lpstr>Features of app</vt:lpstr>
      <vt:lpstr>1.provide wind energy output prediction just by knowing the coordinate of location, name of the city or your current location</vt:lpstr>
      <vt:lpstr>2.Provides wind power output prediction of upcoming 72 hours </vt:lpstr>
      <vt:lpstr>3.Display Best Utilisation Time and output power  of wind turbine</vt:lpstr>
      <vt:lpstr>4.Display worst time for operating wind turbine</vt:lpstr>
      <vt:lpstr>5.Provides accurate geo coordinates of 13,000 cities </vt:lpstr>
      <vt:lpstr>6.Provides accurate Weather data of any location for 72 hours </vt:lpstr>
      <vt:lpstr>FUTURE SCOPE</vt:lpstr>
      <vt:lpstr>PowerPoint Presentation</vt:lpstr>
      <vt:lpstr>PowerPoint Presentation</vt:lpstr>
      <vt:lpstr>2. Predicting location for new Wind Farm from given options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Harsh Chaurasia</cp:lastModifiedBy>
  <cp:revision>1</cp:revision>
  <dcterms:modified xsi:type="dcterms:W3CDTF">2020-07-23T11:08:23Z</dcterms:modified>
</cp:coreProperties>
</file>