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65" r:id="rId4"/>
    <p:sldId id="276" r:id="rId5"/>
    <p:sldId id="278" r:id="rId6"/>
    <p:sldId id="279" r:id="rId7"/>
    <p:sldId id="280" r:id="rId8"/>
    <p:sldId id="281" r:id="rId9"/>
    <p:sldId id="283" r:id="rId10"/>
    <p:sldId id="284" r:id="rId11"/>
    <p:sldId id="285" r:id="rId12"/>
    <p:sldId id="286" r:id="rId13"/>
    <p:sldId id="287" r:id="rId14"/>
    <p:sldId id="288"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66" d="100"/>
          <a:sy n="66" d="100"/>
        </p:scale>
        <p:origin x="32" y="0"/>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dirty="0"/>
              <a:t>Smart Security System for Homes</a:t>
            </a:r>
            <a:endParaRPr sz="4400" dirty="0"/>
          </a:p>
        </p:txBody>
      </p:sp>
      <p:sp>
        <p:nvSpPr>
          <p:cNvPr id="3" name="Subtitle 2"/>
          <p:cNvSpPr>
            <a:spLocks noGrp="1"/>
          </p:cNvSpPr>
          <p:nvPr>
            <p:ph type="subTitle" idx="1"/>
          </p:nvPr>
        </p:nvSpPr>
        <p:spPr/>
        <p:txBody>
          <a:bodyPr/>
          <a:lstStyle/>
          <a:p>
            <a:pPr algn="ctr"/>
            <a:r>
              <a:rPr lang="en-IN" dirty="0"/>
              <a:t>Internet of Things - BEGINNER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63667"/>
            <a:ext cx="9144000" cy="1143000"/>
          </a:xfrm>
        </p:spPr>
        <p:txBody>
          <a:bodyPr>
            <a:normAutofit/>
          </a:bodyPr>
          <a:lstStyle/>
          <a:p>
            <a:r>
              <a:rPr lang="en-IN" sz="2400" dirty="0"/>
              <a:t>5.</a:t>
            </a:r>
            <a:r>
              <a:rPr lang="en-IN" sz="2000" dirty="0"/>
              <a:t>1</a:t>
            </a:r>
            <a:r>
              <a:rPr lang="en-IN" sz="2400" dirty="0"/>
              <a:t>   </a:t>
            </a:r>
            <a:r>
              <a:rPr lang="en-IN" dirty="0"/>
              <a:t>Node Red Service:</a:t>
            </a:r>
            <a:endParaRPr lang="en-IN" dirty="0"/>
          </a:p>
        </p:txBody>
      </p:sp>
      <p:sp>
        <p:nvSpPr>
          <p:cNvPr id="5" name="TextBox 4"/>
          <p:cNvSpPr txBox="1"/>
          <p:nvPr/>
        </p:nvSpPr>
        <p:spPr>
          <a:xfrm>
            <a:off x="1487996" y="5577122"/>
            <a:ext cx="9144000" cy="761747"/>
          </a:xfrm>
          <a:prstGeom prst="rect">
            <a:avLst/>
          </a:prstGeom>
          <a:noFill/>
        </p:spPr>
        <p:txBody>
          <a:bodyPr wrap="square" rtlCol="0">
            <a:spAutoFit/>
          </a:bodyPr>
          <a:lstStyle/>
          <a:p>
            <a:pPr marL="0" marR="0" algn="just">
              <a:spcBef>
                <a:spcPts val="0"/>
              </a:spcBef>
              <a:spcAft>
                <a:spcPts val="0"/>
              </a:spcAft>
            </a:pPr>
            <a:r>
              <a:rPr lang="en-US" sz="1450" i="0" kern="100" spc="0" dirty="0">
                <a:solidFill>
                  <a:schemeClr val="tx1">
                    <a:lumMod val="95000"/>
                  </a:schemeClr>
                </a:solidFill>
                <a:effectLst/>
                <a:latin typeface="Roboto"/>
                <a:ea typeface="SimSun" panose="02010600030101010101" pitchFamily="2" charset="-122"/>
              </a:rPr>
              <a:t>Node-RED is a </a:t>
            </a:r>
            <a:r>
              <a:rPr lang="en-US" sz="1450" b="1" i="0" kern="100" spc="0" dirty="0">
                <a:solidFill>
                  <a:schemeClr val="tx1">
                    <a:lumMod val="95000"/>
                  </a:schemeClr>
                </a:solidFill>
                <a:effectLst/>
                <a:latin typeface="Roboto"/>
                <a:ea typeface="SimSun" panose="02010600030101010101" pitchFamily="2" charset="-122"/>
              </a:rPr>
              <a:t>programming tool for wiring together hardware devices, APIs and online services</a:t>
            </a:r>
            <a:r>
              <a:rPr lang="en-US" sz="1450" i="0" kern="100" spc="0" dirty="0">
                <a:solidFill>
                  <a:schemeClr val="tx1">
                    <a:lumMod val="95000"/>
                  </a:schemeClr>
                </a:solidFill>
                <a:effectLst/>
                <a:latin typeface="Roboto"/>
                <a:ea typeface="SimSun" panose="02010600030101010101" pitchFamily="2" charset="-122"/>
              </a:rPr>
              <a:t> in new and interesting ways. It provides a browser-based editor that makes it easy to wire together flows using the wide range of nodes in the palette that can be deployed to its runtime in a single-click.</a:t>
            </a:r>
            <a:endParaRPr lang="en-US" sz="1450" kern="100" dirty="0">
              <a:solidFill>
                <a:schemeClr val="tx1">
                  <a:lumMod val="95000"/>
                </a:schemeClr>
              </a:solidFill>
              <a:effectLst/>
              <a:latin typeface="Times New Roman" panose="02020603050405020304" pitchFamily="18" charset="0"/>
              <a:ea typeface="SimSun" panose="02010600030101010101" pitchFamily="2" charset="-122"/>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1504" y="1139224"/>
            <a:ext cx="8856984" cy="43780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63667"/>
            <a:ext cx="9144000" cy="1143000"/>
          </a:xfrm>
        </p:spPr>
        <p:txBody>
          <a:bodyPr>
            <a:normAutofit/>
          </a:bodyPr>
          <a:lstStyle/>
          <a:p>
            <a:r>
              <a:rPr lang="en-IN" sz="2400" dirty="0"/>
              <a:t>5.</a:t>
            </a:r>
            <a:r>
              <a:rPr lang="en-IN" sz="1800" dirty="0"/>
              <a:t>2</a:t>
            </a:r>
            <a:r>
              <a:rPr lang="en-IN" sz="2400" dirty="0"/>
              <a:t>   </a:t>
            </a:r>
            <a:r>
              <a:rPr lang="en-IN" dirty="0"/>
              <a:t>Node Red App:</a:t>
            </a:r>
            <a:endParaRPr lang="en-IN" dirty="0"/>
          </a:p>
        </p:txBody>
      </p:sp>
      <p:sp>
        <p:nvSpPr>
          <p:cNvPr id="5" name="TextBox 4"/>
          <p:cNvSpPr txBox="1"/>
          <p:nvPr/>
        </p:nvSpPr>
        <p:spPr>
          <a:xfrm>
            <a:off x="1470248" y="5589240"/>
            <a:ext cx="9144000" cy="738664"/>
          </a:xfrm>
          <a:prstGeom prst="rect">
            <a:avLst/>
          </a:prstGeom>
          <a:noFill/>
        </p:spPr>
        <p:txBody>
          <a:bodyPr wrap="square" rtlCol="0">
            <a:spAutoFit/>
          </a:bodyPr>
          <a:lstStyle/>
          <a:p>
            <a:pPr marL="0" marR="0" algn="just">
              <a:spcBef>
                <a:spcPts val="0"/>
              </a:spcBef>
              <a:spcAft>
                <a:spcPts val="0"/>
              </a:spcAft>
            </a:pPr>
            <a:r>
              <a:rPr lang="en-US" sz="1400" b="0" i="0" dirty="0">
                <a:effectLst/>
                <a:latin typeface="Roboto"/>
              </a:rPr>
              <a:t>The IBM App Connect UI on IBM Cloud includes a Dashboard to present all the integration flows for your App Connect instance together in one place. The Dashboard is a “</a:t>
            </a:r>
            <a:r>
              <a:rPr lang="en-US" sz="1400" b="1" i="0" dirty="0">
                <a:effectLst/>
                <a:latin typeface="Roboto"/>
              </a:rPr>
              <a:t>one-stop shop</a:t>
            </a:r>
            <a:r>
              <a:rPr lang="en-US" sz="1400" b="0" i="0" dirty="0">
                <a:effectLst/>
                <a:latin typeface="Roboto"/>
              </a:rPr>
              <a:t>” for creating and managing your integration flows and connectivity options, and from which to manage your App Connect account.</a:t>
            </a:r>
            <a:endParaRPr lang="en-US" sz="1400" kern="100" dirty="0">
              <a:effectLst/>
              <a:latin typeface="Times New Roman" panose="02020603050405020304" pitchFamily="18" charset="0"/>
              <a:ea typeface="SimSun" panose="02010600030101010101" pitchFamily="2" charset="-122"/>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079332"/>
            <a:ext cx="9036496" cy="44378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63668"/>
            <a:ext cx="9144000" cy="1143000"/>
          </a:xfrm>
        </p:spPr>
        <p:txBody>
          <a:bodyPr>
            <a:normAutofit/>
          </a:bodyPr>
          <a:lstStyle/>
          <a:p>
            <a:r>
              <a:rPr lang="en-IN" sz="2400" dirty="0"/>
              <a:t>6.  </a:t>
            </a:r>
            <a:r>
              <a:rPr lang="en-IN" dirty="0"/>
              <a:t>MIT App Inventor Account:</a:t>
            </a:r>
            <a:endParaRPr lang="en-IN" dirty="0"/>
          </a:p>
        </p:txBody>
      </p:sp>
      <p:sp>
        <p:nvSpPr>
          <p:cNvPr id="5" name="TextBox 4"/>
          <p:cNvSpPr txBox="1"/>
          <p:nvPr/>
        </p:nvSpPr>
        <p:spPr>
          <a:xfrm>
            <a:off x="1470248" y="5661248"/>
            <a:ext cx="9144000" cy="738664"/>
          </a:xfrm>
          <a:prstGeom prst="rect">
            <a:avLst/>
          </a:prstGeom>
          <a:noFill/>
        </p:spPr>
        <p:txBody>
          <a:bodyPr wrap="square" rtlCol="0">
            <a:spAutoFit/>
          </a:bodyPr>
          <a:lstStyle/>
          <a:p>
            <a:pPr marL="0" marR="0" algn="l">
              <a:spcBef>
                <a:spcPts val="0"/>
              </a:spcBef>
              <a:spcAft>
                <a:spcPts val="0"/>
              </a:spcAft>
            </a:pPr>
            <a:r>
              <a:rPr lang="en-US" sz="1050" i="0" spc="0" dirty="0">
                <a:effectLst/>
                <a:latin typeface="Roboto"/>
                <a:ea typeface="SimSun" panose="02010600030101010101" pitchFamily="2" charset="-122"/>
                <a:cs typeface="Times New Roman" panose="02020603050405020304" pitchFamily="18" charset="0"/>
              </a:rPr>
              <a:t>MIT App Inventor is a web application integrated development environment originally provided by Google, and now maintained by the Massachusetts Institute of Technology. It allows newcomers to computer programming to create application software(apps) for two operating systems: Android, and iOS, which, as of 8 July 2019, is in final beta testing. It is free and open-source software released under dual licensing: a Creative Commons Attribution </a:t>
            </a:r>
            <a:r>
              <a:rPr lang="en-US" sz="1050" i="0" spc="0" dirty="0" err="1">
                <a:effectLst/>
                <a:latin typeface="Roboto"/>
                <a:ea typeface="SimSun" panose="02010600030101010101" pitchFamily="2" charset="-122"/>
                <a:cs typeface="Times New Roman" panose="02020603050405020304" pitchFamily="18" charset="0"/>
              </a:rPr>
              <a:t>ShareAlike</a:t>
            </a:r>
            <a:r>
              <a:rPr lang="en-US" sz="1050" i="0" spc="0" dirty="0">
                <a:effectLst/>
                <a:latin typeface="Roboto"/>
                <a:ea typeface="SimSun" panose="02010600030101010101" pitchFamily="2" charset="-122"/>
                <a:cs typeface="Times New Roman" panose="02020603050405020304" pitchFamily="18" charset="0"/>
              </a:rPr>
              <a:t> 3.0 </a:t>
            </a:r>
            <a:r>
              <a:rPr lang="en-US" sz="1050" i="0" spc="0" dirty="0" err="1">
                <a:effectLst/>
                <a:latin typeface="Roboto"/>
                <a:ea typeface="SimSun" panose="02010600030101010101" pitchFamily="2" charset="-122"/>
                <a:cs typeface="Times New Roman" panose="02020603050405020304" pitchFamily="18" charset="0"/>
              </a:rPr>
              <a:t>Unported</a:t>
            </a:r>
            <a:r>
              <a:rPr lang="en-US" sz="1050" i="0" spc="0" dirty="0">
                <a:effectLst/>
                <a:latin typeface="Roboto"/>
                <a:ea typeface="SimSun" panose="02010600030101010101" pitchFamily="2" charset="-122"/>
                <a:cs typeface="Times New Roman" panose="02020603050405020304" pitchFamily="18" charset="0"/>
              </a:rPr>
              <a:t> license, and an Apache License 2.0 for the source code.</a:t>
            </a:r>
            <a:endParaRPr lang="en-US" sz="105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079332"/>
            <a:ext cx="9036496" cy="44378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63668"/>
            <a:ext cx="9144000" cy="1143000"/>
          </a:xfrm>
        </p:spPr>
        <p:txBody>
          <a:bodyPr>
            <a:normAutofit/>
          </a:bodyPr>
          <a:lstStyle/>
          <a:p>
            <a:r>
              <a:rPr lang="en-IN" sz="2400" dirty="0"/>
              <a:t>7.  </a:t>
            </a:r>
            <a:r>
              <a:rPr lang="en-IN" dirty="0"/>
              <a:t>MIT AI2 Companion:</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792" y="1079332"/>
            <a:ext cx="5301208" cy="5301208"/>
          </a:xfrm>
          <a:prstGeom prst="rect">
            <a:avLst/>
          </a:prstGeom>
        </p:spPr>
      </p:pic>
      <p:sp>
        <p:nvSpPr>
          <p:cNvPr id="7" name="TextBox 6"/>
          <p:cNvSpPr txBox="1"/>
          <p:nvPr/>
        </p:nvSpPr>
        <p:spPr>
          <a:xfrm>
            <a:off x="9192344" y="5935364"/>
            <a:ext cx="3393119" cy="307777"/>
          </a:xfrm>
          <a:prstGeom prst="rect">
            <a:avLst/>
          </a:prstGeom>
          <a:noFill/>
        </p:spPr>
        <p:txBody>
          <a:bodyPr wrap="square" rtlCol="0">
            <a:spAutoFit/>
          </a:bodyPr>
          <a:lstStyle/>
          <a:p>
            <a:r>
              <a:rPr lang="en-US" sz="1400" i="0" spc="0" dirty="0">
                <a:solidFill>
                  <a:schemeClr val="accent1"/>
                </a:solidFill>
                <a:effectLst/>
                <a:latin typeface="Roboto"/>
                <a:ea typeface="SimSun" panose="02010600030101010101" pitchFamily="2" charset="-122"/>
                <a:cs typeface="Times New Roman" panose="02020603050405020304" pitchFamily="18" charset="0"/>
              </a:rPr>
              <a:t> http://appinventor.mit.edu</a:t>
            </a:r>
            <a:endParaRPr lang="en-IN" sz="1400" dirty="0">
              <a:solidFill>
                <a:schemeClr val="accent1"/>
              </a:solidFill>
            </a:endParaRPr>
          </a:p>
        </p:txBody>
      </p:sp>
      <p:sp>
        <p:nvSpPr>
          <p:cNvPr id="8" name="TextBox 7"/>
          <p:cNvSpPr txBox="1"/>
          <p:nvPr/>
        </p:nvSpPr>
        <p:spPr>
          <a:xfrm>
            <a:off x="6356826" y="768747"/>
            <a:ext cx="5067766" cy="4441190"/>
          </a:xfrm>
          <a:prstGeom prst="rect">
            <a:avLst/>
          </a:prstGeom>
          <a:noFill/>
        </p:spPr>
        <p:txBody>
          <a:bodyPr wrap="square" rtlCol="0">
            <a:spAutoFit/>
          </a:bodyPr>
          <a:lstStyle/>
          <a:p>
            <a:pPr marL="342900" marR="0" lvl="0" indent="-342900" algn="just">
              <a:spcBef>
                <a:spcPts val="500"/>
              </a:spcBef>
              <a:spcAft>
                <a:spcPts val="500"/>
              </a:spcAft>
              <a:buFont typeface="Times New Roman" panose="02020603050405020304" pitchFamily="18" charset="0"/>
              <a:buAutoNum type="arabicPeriod"/>
            </a:pP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p>
            <a:pPr marL="685800" marR="0" indent="-228600" algn="just">
              <a:spcBef>
                <a:spcPts val="0"/>
              </a:spcBef>
              <a:spcAft>
                <a:spcPts val="0"/>
              </a:spcAft>
              <a:buFont typeface="+mj-lt"/>
              <a:buAutoNum type="arabicPeriod"/>
            </a:pPr>
            <a:r>
              <a:rPr lang="en-US" sz="1650" i="0" spc="0" dirty="0">
                <a:effectLst/>
                <a:latin typeface="Roboto"/>
                <a:ea typeface="SimSun" panose="02010600030101010101" pitchFamily="2" charset="-122"/>
                <a:cs typeface="Times New Roman" panose="02020603050405020304" pitchFamily="18" charset="0"/>
              </a:rPr>
              <a:t>Here, we've to follow the steps by check "Use Legacy Connection" &amp; type the code as seen in your laptop screen "AI Companion", it generates a code as well as QR to connect it with MIP App Inventor 2 Companion in your Smart phone.</a:t>
            </a:r>
            <a:endParaRPr lang="en-US" sz="1650" i="0" spc="0" dirty="0">
              <a:effectLst/>
              <a:latin typeface="Roboto"/>
              <a:ea typeface="SimSun" panose="02010600030101010101" pitchFamily="2" charset="-122"/>
              <a:cs typeface="Times New Roman" panose="02020603050405020304" pitchFamily="18" charset="0"/>
            </a:endParaRPr>
          </a:p>
          <a:p>
            <a:pPr marL="685800" marR="0" indent="-228600" algn="just">
              <a:spcBef>
                <a:spcPts val="0"/>
              </a:spcBef>
              <a:spcAft>
                <a:spcPts val="0"/>
              </a:spcAft>
              <a:buFont typeface="+mj-lt"/>
              <a:buAutoNum type="arabicPeriod"/>
            </a:pPr>
            <a:endParaRPr lang="en-US" sz="1650" i="0" spc="0" dirty="0">
              <a:effectLst/>
              <a:latin typeface="Roboto"/>
              <a:ea typeface="SimSun" panose="02010600030101010101" pitchFamily="2" charset="-122"/>
              <a:cs typeface="Times New Roman" panose="02020603050405020304" pitchFamily="18" charset="0"/>
            </a:endParaRPr>
          </a:p>
          <a:p>
            <a:pPr marL="685800" marR="0" indent="-228600" algn="just">
              <a:spcBef>
                <a:spcPts val="0"/>
              </a:spcBef>
              <a:spcAft>
                <a:spcPts val="0"/>
              </a:spcAft>
              <a:buFont typeface="+mj-lt"/>
              <a:buAutoNum type="arabicPeriod"/>
            </a:pPr>
            <a:r>
              <a:rPr lang="en-US" sz="1650" i="0" spc="0" dirty="0">
                <a:effectLst/>
                <a:latin typeface="Roboto"/>
                <a:ea typeface="SimSun" panose="02010600030101010101" pitchFamily="2" charset="-122"/>
                <a:cs typeface="Times New Roman" panose="02020603050405020304" pitchFamily="18" charset="0"/>
              </a:rPr>
              <a:t>The Values are visible as Temperature &amp; Humidity.                                                                                                                           </a:t>
            </a:r>
            <a:r>
              <a:rPr lang="en-US" sz="1650" b="1" i="0" spc="0" dirty="0">
                <a:effectLst/>
                <a:latin typeface="Roboto"/>
                <a:ea typeface="SimSun" panose="02010600030101010101" pitchFamily="2" charset="-122"/>
                <a:cs typeface="Times New Roman" panose="02020603050405020304" pitchFamily="18" charset="0"/>
              </a:rPr>
              <a:t>Note</a:t>
            </a:r>
            <a:r>
              <a:rPr lang="en-US" sz="1650" i="0" spc="0" dirty="0">
                <a:effectLst/>
                <a:latin typeface="Roboto"/>
                <a:ea typeface="SimSun" panose="02010600030101010101" pitchFamily="2" charset="-122"/>
                <a:cs typeface="Times New Roman" panose="02020603050405020304" pitchFamily="18" charset="0"/>
              </a:rPr>
              <a:t> : We can make another row for person.</a:t>
            </a:r>
            <a:endParaRPr lang="en-US" sz="1650" dirty="0">
              <a:latin typeface="Calibri" panose="020F0502020204030204" pitchFamily="34" charset="0"/>
              <a:ea typeface="SimSun" panose="02010600030101010101" pitchFamily="2" charset="-122"/>
              <a:cs typeface="Times New Roman" panose="02020603050405020304" pitchFamily="18" charset="0"/>
            </a:endParaRPr>
          </a:p>
          <a:p>
            <a:pPr marL="685800" marR="0" indent="-228600" algn="just">
              <a:spcBef>
                <a:spcPts val="0"/>
              </a:spcBef>
              <a:spcAft>
                <a:spcPts val="0"/>
              </a:spcAft>
              <a:buFont typeface="+mj-lt"/>
              <a:buAutoNum type="arabicPeriod"/>
            </a:pPr>
            <a:endParaRPr lang="en-US" sz="1650" i="0" spc="0" dirty="0">
              <a:effectLst/>
              <a:latin typeface="Calibri" panose="020F0502020204030204" pitchFamily="34" charset="0"/>
              <a:ea typeface="SimSun" panose="02010600030101010101" pitchFamily="2" charset="-122"/>
              <a:cs typeface="Times New Roman" panose="02020603050405020304" pitchFamily="18" charset="0"/>
            </a:endParaRPr>
          </a:p>
          <a:p>
            <a:pPr marL="685800" marR="0" indent="-228600" algn="just">
              <a:spcBef>
                <a:spcPts val="0"/>
              </a:spcBef>
              <a:spcAft>
                <a:spcPts val="0"/>
              </a:spcAft>
              <a:buFont typeface="+mj-lt"/>
              <a:buAutoNum type="arabicPeriod"/>
            </a:pPr>
            <a:r>
              <a:rPr lang="en-US" sz="1650" i="0" spc="0" dirty="0">
                <a:effectLst/>
                <a:latin typeface="Roboto"/>
                <a:ea typeface="SimSun" panose="02010600030101010101" pitchFamily="2" charset="-122"/>
                <a:cs typeface="Times New Roman" panose="02020603050405020304" pitchFamily="18" charset="0"/>
              </a:rPr>
              <a:t>The description of MIT AI2 Companion </a:t>
            </a:r>
            <a:endParaRPr lang="en-US" sz="1650" i="0" spc="0" dirty="0">
              <a:effectLst/>
              <a:latin typeface="Roboto"/>
              <a:ea typeface="SimSun" panose="02010600030101010101" pitchFamily="2" charset="-122"/>
              <a:cs typeface="Times New Roman" panose="02020603050405020304" pitchFamily="18" charset="0"/>
            </a:endParaRPr>
          </a:p>
          <a:p>
            <a:pPr marL="457200" marR="0" algn="just">
              <a:spcBef>
                <a:spcPts val="0"/>
              </a:spcBef>
              <a:spcAft>
                <a:spcPts val="0"/>
              </a:spcAft>
            </a:pPr>
            <a:r>
              <a:rPr lang="en-US" sz="1650" dirty="0">
                <a:latin typeface="Roboto"/>
                <a:ea typeface="SimSun" panose="02010600030101010101" pitchFamily="2" charset="-122"/>
                <a:cs typeface="Times New Roman" panose="02020603050405020304" pitchFamily="18" charset="0"/>
              </a:rPr>
              <a:t>                                                                                            </a:t>
            </a:r>
            <a:r>
              <a:rPr lang="en-US" sz="2000" b="1" i="0" u="sng" spc="0" dirty="0">
                <a:effectLst/>
                <a:latin typeface="Roboto"/>
                <a:ea typeface="SimSun" panose="02010600030101010101" pitchFamily="2" charset="-122"/>
                <a:cs typeface="Times New Roman" panose="02020603050405020304" pitchFamily="18" charset="0"/>
              </a:rPr>
              <a:t>Note</a:t>
            </a:r>
            <a:r>
              <a:rPr lang="en-US" sz="2000" b="1" i="0" spc="0" dirty="0">
                <a:effectLst/>
                <a:latin typeface="Roboto"/>
                <a:ea typeface="SimSun" panose="02010600030101010101" pitchFamily="2" charset="-122"/>
                <a:cs typeface="Times New Roman" panose="02020603050405020304" pitchFamily="18" charset="0"/>
              </a:rPr>
              <a:t>: </a:t>
            </a:r>
            <a:r>
              <a:rPr lang="en-US" sz="1650" i="0" spc="0" dirty="0">
                <a:effectLst/>
                <a:latin typeface="Roboto"/>
                <a:ea typeface="SimSun" panose="02010600030101010101" pitchFamily="2" charset="-122"/>
                <a:cs typeface="Times New Roman" panose="02020603050405020304" pitchFamily="18" charset="0"/>
              </a:rPr>
              <a:t> The MIT AI2 Companion is </a:t>
            </a:r>
            <a:r>
              <a:rPr lang="en-US" sz="1650" b="1" i="0" spc="0" dirty="0">
                <a:effectLst/>
                <a:latin typeface="Roboto"/>
                <a:ea typeface="SimSun" panose="02010600030101010101" pitchFamily="2" charset="-122"/>
                <a:cs typeface="Times New Roman" panose="02020603050405020304" pitchFamily="18" charset="0"/>
              </a:rPr>
              <a:t>not a stand-alone application</a:t>
            </a:r>
            <a:r>
              <a:rPr lang="en-US" sz="1650" i="0" spc="0" dirty="0">
                <a:effectLst/>
                <a:latin typeface="Roboto"/>
                <a:ea typeface="SimSun" panose="02010600030101010101" pitchFamily="2" charset="-122"/>
                <a:cs typeface="Times New Roman" panose="02020603050405020304" pitchFamily="18" charset="0"/>
              </a:rPr>
              <a:t>. It is intended to be used with the MIT App Inventor system, a web based App Building tool which is free to use.</a:t>
            </a:r>
            <a:endParaRPr lang="en-US" sz="1650" i="0" spc="0" dirty="0">
              <a:effectLst/>
              <a:latin typeface="Roboto"/>
              <a:ea typeface="SimSun" panose="02010600030101010101" pitchFamily="2" charset="-122"/>
              <a:cs typeface="Times New Roman" panose="02020603050405020304" pitchFamily="18" charset="0"/>
            </a:endParaRPr>
          </a:p>
          <a:p>
            <a:pPr marL="457200" marR="0" algn="just">
              <a:spcBef>
                <a:spcPts val="0"/>
              </a:spcBef>
              <a:spcAft>
                <a:spcPts val="0"/>
              </a:spcAft>
            </a:pPr>
            <a:endParaRPr lang="en-US" sz="1650" dirty="0">
              <a:latin typeface="Roboto"/>
              <a:ea typeface="SimSun" panose="02010600030101010101" pitchFamily="2" charset="-122"/>
              <a:cs typeface="Times New Roman" panose="02020603050405020304" pitchFamily="18" charset="0"/>
            </a:endParaRPr>
          </a:p>
          <a:p>
            <a:pPr marL="457200" marR="0" algn="just">
              <a:spcBef>
                <a:spcPts val="0"/>
              </a:spcBef>
              <a:spcAft>
                <a:spcPts val="0"/>
              </a:spcAft>
            </a:pPr>
            <a:r>
              <a:rPr lang="en-US" sz="1650" i="0" spc="0" dirty="0">
                <a:effectLst/>
                <a:latin typeface="Roboto"/>
                <a:ea typeface="SimSun" panose="02010600030101010101" pitchFamily="2" charset="-122"/>
                <a:cs typeface="Times New Roman" panose="02020603050405020304" pitchFamily="18" charset="0"/>
              </a:rPr>
              <a:t>You can learn more about MIT App Inventor at : </a:t>
            </a:r>
            <a:endParaRPr lang="en-US" sz="165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spcBef>
                <a:spcPts val="0"/>
              </a:spcBef>
              <a:spcAft>
                <a:spcPts val="0"/>
              </a:spcAft>
            </a:pPr>
            <a:r>
              <a:rPr lang="en-US" sz="1650" dirty="0">
                <a:effectLst/>
                <a:latin typeface="Calibri" panose="020F0502020204030204" pitchFamily="34" charset="0"/>
                <a:ea typeface="SimSun" panose="02010600030101010101" pitchFamily="2" charset="-122"/>
                <a:cs typeface="Times New Roman" panose="02020603050405020304" pitchFamily="18" charset="0"/>
              </a:rPr>
              <a:t> </a:t>
            </a:r>
            <a:endParaRPr lang="en-US" sz="165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7448" y="-38555"/>
            <a:ext cx="9144000" cy="1143000"/>
          </a:xfrm>
        </p:spPr>
        <p:txBody>
          <a:bodyPr/>
          <a:lstStyle/>
          <a:p>
            <a:r>
              <a:rPr lang="en-IN" dirty="0"/>
              <a:t>SECURITY STATS:</a:t>
            </a:r>
            <a:endParaRPr lang="en-IN"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b="12857"/>
          <a:stretch>
            <a:fillRect/>
          </a:stretch>
        </p:blipFill>
        <p:spPr>
          <a:xfrm>
            <a:off x="1286900" y="1268760"/>
            <a:ext cx="9618200" cy="47525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THANKYOU!</a:t>
            </a:r>
            <a:endParaRPr lang="en-IN" dirty="0"/>
          </a:p>
        </p:txBody>
      </p:sp>
      <p:sp>
        <p:nvSpPr>
          <p:cNvPr id="3" name="Subtitle 2"/>
          <p:cNvSpPr>
            <a:spLocks noGrp="1"/>
          </p:cNvSpPr>
          <p:nvPr>
            <p:ph type="subTitle" idx="1"/>
          </p:nvPr>
        </p:nvSpPr>
        <p:spPr/>
        <p:txBody>
          <a:bodyPr/>
          <a:lstStyle/>
          <a:p>
            <a:r>
              <a:rPr lang="en-IN" dirty="0"/>
              <a:t> STAY SAFE. STAY SECURE.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ABSTRACT:</a:t>
            </a:r>
            <a:endParaRPr dirty="0"/>
          </a:p>
        </p:txBody>
      </p:sp>
      <p:sp>
        <p:nvSpPr>
          <p:cNvPr id="14" name="Content Placeholder 13"/>
          <p:cNvSpPr>
            <a:spLocks noGrp="1"/>
          </p:cNvSpPr>
          <p:nvPr>
            <p:ph idx="1"/>
          </p:nvPr>
        </p:nvSpPr>
        <p:spPr>
          <a:xfrm>
            <a:off x="1524000" y="2133600"/>
            <a:ext cx="9144000" cy="4267200"/>
          </a:xfrm>
        </p:spPr>
        <p:txBody>
          <a:bodyPr/>
          <a:lstStyle/>
          <a:p>
            <a:pPr marL="0" marR="0" indent="0" algn="just">
              <a:spcBef>
                <a:spcPts val="0"/>
              </a:spcBef>
              <a:spcAft>
                <a:spcPts val="0"/>
              </a:spcAft>
              <a:buNone/>
            </a:pPr>
            <a:r>
              <a:rPr lang="en-US" sz="1800" i="0" kern="100" spc="0" dirty="0">
                <a:solidFill>
                  <a:schemeClr val="tx1">
                    <a:lumMod val="95000"/>
                  </a:schemeClr>
                </a:solidFill>
                <a:effectLst/>
                <a:latin typeface="Roboto"/>
                <a:ea typeface="SimSun" panose="02010600030101010101" pitchFamily="2" charset="-122"/>
              </a:rPr>
              <a:t>Everything  is getting automatic  and smarter  with the passing of  days. It is  time to  make our  homes smarter and automated. Our resource of pure water and  power are limited and most of the time we use these resources unconsciously in our household chores which leads us to a crucial future. So this is the time to utilize our resources thriftily. This system includes doors automation  with  password  protected  lock,  temperature fan - controlled ,  automated water pump,  water tap  and shower, light,  anti-theft  security  and  primary  fire  protection  using various  sensors like  LDR, IR,  pressure, smoke,  heat  &amp; object sensors controlled by mainly microcontroller. Some features can be controlled by remote control system for more flexibility with the help of IBM Cloud Service. The goal of this system is to make our life more easy and safe as well as to save our resource and power.</a:t>
            </a:r>
            <a:endParaRPr lang="en-US" sz="1800" kern="100" dirty="0">
              <a:solidFill>
                <a:schemeClr val="tx1">
                  <a:lumMod val="95000"/>
                </a:schemeClr>
              </a:solidFill>
              <a:effectLst/>
              <a:latin typeface="Times New Roman" panose="02020603050405020304"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482362"/>
            <a:ext cx="9144000" cy="1143000"/>
          </a:xfrm>
        </p:spPr>
        <p:txBody>
          <a:bodyPr/>
          <a:lstStyle/>
          <a:p>
            <a:r>
              <a:rPr lang="en-IN" dirty="0"/>
              <a:t>INTRODUCTION:</a:t>
            </a:r>
            <a:endParaRPr lang="en-IN" dirty="0"/>
          </a:p>
        </p:txBody>
      </p:sp>
      <p:sp>
        <p:nvSpPr>
          <p:cNvPr id="4" name="TextBox 3"/>
          <p:cNvSpPr txBox="1"/>
          <p:nvPr/>
        </p:nvSpPr>
        <p:spPr>
          <a:xfrm>
            <a:off x="839416" y="1916832"/>
            <a:ext cx="10657184" cy="3970318"/>
          </a:xfrm>
          <a:prstGeom prst="rect">
            <a:avLst/>
          </a:prstGeom>
          <a:noFill/>
        </p:spPr>
        <p:txBody>
          <a:bodyPr wrap="square" rtlCol="0">
            <a:spAutoFit/>
          </a:bodyPr>
          <a:lstStyle/>
          <a:p>
            <a:pPr marL="0" marR="0" algn="just">
              <a:spcBef>
                <a:spcPts val="0"/>
              </a:spcBef>
              <a:spcAft>
                <a:spcPts val="0"/>
              </a:spcAft>
            </a:pPr>
            <a:r>
              <a:rPr lang="en-US" sz="1600" i="0" spc="0" dirty="0">
                <a:solidFill>
                  <a:schemeClr val="tx1">
                    <a:lumMod val="95000"/>
                  </a:schemeClr>
                </a:solidFill>
                <a:effectLst/>
                <a:latin typeface="Roboto"/>
                <a:ea typeface="SimSun" panose="02010600030101010101" pitchFamily="2" charset="-122"/>
                <a:cs typeface="Times New Roman" panose="02020603050405020304" pitchFamily="18" charset="0"/>
              </a:rPr>
              <a:t>Wireless Home security and Home automation are the dual </a:t>
            </a:r>
            <a:r>
              <a:rPr lang="en-US" sz="1600" i="0" spc="15" dirty="0">
                <a:solidFill>
                  <a:schemeClr val="tx1">
                    <a:lumMod val="95000"/>
                  </a:schemeClr>
                </a:solidFill>
                <a:effectLst/>
                <a:latin typeface="Roboto"/>
                <a:ea typeface="SimSun" panose="02010600030101010101" pitchFamily="2" charset="-122"/>
                <a:cs typeface="Times New Roman" panose="02020603050405020304" pitchFamily="18" charset="0"/>
              </a:rPr>
              <a:t>aspects of this project. The currently built prototype of the </a:t>
            </a:r>
            <a:r>
              <a:rPr lang="en-US" sz="1600" i="0" spc="5" dirty="0">
                <a:solidFill>
                  <a:schemeClr val="tx1">
                    <a:lumMod val="95000"/>
                  </a:schemeClr>
                </a:solidFill>
                <a:effectLst/>
                <a:latin typeface="Roboto"/>
                <a:ea typeface="SimSun" panose="02010600030101010101" pitchFamily="2" charset="-122"/>
                <a:cs typeface="Times New Roman" panose="02020603050405020304" pitchFamily="18" charset="0"/>
              </a:rPr>
              <a:t>system sends alerts to the owner over voice calls using the </a:t>
            </a:r>
            <a:r>
              <a:rPr lang="en-US" sz="1600" i="0" spc="10" dirty="0">
                <a:solidFill>
                  <a:schemeClr val="tx1">
                    <a:lumMod val="95000"/>
                  </a:schemeClr>
                </a:solidFill>
                <a:effectLst/>
                <a:latin typeface="Roboto"/>
                <a:ea typeface="SimSun" panose="02010600030101010101" pitchFamily="2" charset="-122"/>
                <a:cs typeface="Times New Roman" panose="02020603050405020304" pitchFamily="18" charset="0"/>
              </a:rPr>
              <a:t>Internet if any sort of human movement is sensed near the </a:t>
            </a:r>
            <a:r>
              <a:rPr lang="en-US" sz="1600" i="0" spc="15" dirty="0">
                <a:solidFill>
                  <a:schemeClr val="tx1">
                    <a:lumMod val="95000"/>
                  </a:schemeClr>
                </a:solidFill>
                <a:effectLst/>
                <a:latin typeface="Roboto"/>
                <a:ea typeface="SimSun" panose="02010600030101010101" pitchFamily="2" charset="-122"/>
                <a:cs typeface="Times New Roman" panose="02020603050405020304" pitchFamily="18" charset="0"/>
              </a:rPr>
              <a:t>entrance of his house and raises an alarm optionally upon the user’s discretion. The provision for sending alert messages to </a:t>
            </a:r>
            <a:r>
              <a:rPr lang="en-US" sz="1600" i="0" spc="5" dirty="0">
                <a:solidFill>
                  <a:schemeClr val="tx1">
                    <a:lumMod val="95000"/>
                  </a:schemeClr>
                </a:solidFill>
                <a:effectLst/>
                <a:latin typeface="Roboto"/>
                <a:ea typeface="SimSun" panose="02010600030101010101" pitchFamily="2" charset="-122"/>
                <a:cs typeface="Times New Roman" panose="02020603050405020304" pitchFamily="18" charset="0"/>
              </a:rPr>
              <a:t>concerned security personnel in case of critical situation is </a:t>
            </a:r>
            <a:r>
              <a:rPr lang="en-US" sz="1600" i="0" spc="0" dirty="0">
                <a:solidFill>
                  <a:schemeClr val="tx1">
                    <a:lumMod val="95000"/>
                  </a:schemeClr>
                </a:solidFill>
                <a:effectLst/>
                <a:latin typeface="Roboto"/>
                <a:ea typeface="SimSun" panose="02010600030101010101" pitchFamily="2" charset="-122"/>
                <a:cs typeface="Times New Roman" panose="02020603050405020304" pitchFamily="18" charset="0"/>
              </a:rPr>
              <a:t>also built into the system. On the other hand if the owner </a:t>
            </a:r>
            <a:r>
              <a:rPr lang="en-US" sz="1600" i="0" spc="10" dirty="0">
                <a:solidFill>
                  <a:schemeClr val="tx1">
                    <a:lumMod val="95000"/>
                  </a:schemeClr>
                </a:solidFill>
                <a:effectLst/>
                <a:latin typeface="Roboto"/>
                <a:ea typeface="SimSun" panose="02010600030101010101" pitchFamily="2" charset="-122"/>
                <a:cs typeface="Times New Roman" panose="02020603050405020304" pitchFamily="18" charset="0"/>
              </a:rPr>
              <a:t>identiﬁes that the person may entering his house is not an intruder </a:t>
            </a:r>
            <a:r>
              <a:rPr lang="en-US" sz="1600" i="0" spc="15" dirty="0">
                <a:solidFill>
                  <a:schemeClr val="tx1">
                    <a:lumMod val="95000"/>
                  </a:schemeClr>
                </a:solidFill>
                <a:effectLst/>
                <a:latin typeface="Roboto"/>
                <a:ea typeface="SimSun" panose="02010600030101010101" pitchFamily="2" charset="-122"/>
                <a:cs typeface="Times New Roman" panose="02020603050405020304" pitchFamily="18" charset="0"/>
              </a:rPr>
              <a:t>but an unexpected guest of his then instead of triggering the </a:t>
            </a:r>
            <a:r>
              <a:rPr lang="en-US" sz="1600" i="0" spc="10" dirty="0">
                <a:solidFill>
                  <a:schemeClr val="tx1">
                    <a:lumMod val="95000"/>
                  </a:schemeClr>
                </a:solidFill>
                <a:effectLst/>
                <a:latin typeface="Roboto"/>
                <a:ea typeface="SimSun" panose="02010600030101010101" pitchFamily="2" charset="-122"/>
                <a:cs typeface="Times New Roman" panose="02020603050405020304" pitchFamily="18" charset="0"/>
              </a:rPr>
              <a:t>security alarm, the user/owner can make arrangements such </a:t>
            </a:r>
            <a:r>
              <a:rPr lang="en-US" sz="1600" i="0" spc="15" dirty="0">
                <a:solidFill>
                  <a:schemeClr val="tx1">
                    <a:lumMod val="95000"/>
                  </a:schemeClr>
                </a:solidFill>
                <a:effectLst/>
                <a:latin typeface="Roboto"/>
                <a:ea typeface="SimSun" panose="02010600030101010101" pitchFamily="2" charset="-122"/>
                <a:cs typeface="Times New Roman" panose="02020603050405020304" pitchFamily="18" charset="0"/>
              </a:rPr>
              <a:t>as opening the door, switching on various appliances inside </a:t>
            </a:r>
            <a:r>
              <a:rPr lang="en-US" sz="1600" i="0" spc="10" dirty="0">
                <a:solidFill>
                  <a:schemeClr val="tx1">
                    <a:lumMod val="95000"/>
                  </a:schemeClr>
                </a:solidFill>
                <a:effectLst/>
                <a:latin typeface="Roboto"/>
                <a:ea typeface="SimSun" panose="02010600030101010101" pitchFamily="2" charset="-122"/>
                <a:cs typeface="Times New Roman" panose="02020603050405020304" pitchFamily="18" charset="0"/>
              </a:rPr>
              <a:t>the house, which are also connected and controlled by the </a:t>
            </a:r>
            <a:r>
              <a:rPr lang="en-US" sz="1600" i="0" spc="15" dirty="0">
                <a:solidFill>
                  <a:schemeClr val="tx1">
                    <a:lumMod val="95000"/>
                  </a:schemeClr>
                </a:solidFill>
                <a:effectLst/>
                <a:latin typeface="Roboto"/>
                <a:ea typeface="SimSun" panose="02010600030101010101" pitchFamily="2" charset="-122"/>
                <a:cs typeface="Times New Roman" panose="02020603050405020304" pitchFamily="18" charset="0"/>
              </a:rPr>
              <a:t>IBM Cloud/IBM IOT Platform in the system to welcome his guest. The same can be done when the user himself enters the room and by virtue of the system he can make arrangements from his </a:t>
            </a:r>
            <a:r>
              <a:rPr lang="en-US" sz="1600" i="0" spc="10" dirty="0">
                <a:solidFill>
                  <a:schemeClr val="tx1">
                    <a:lumMod val="95000"/>
                  </a:schemeClr>
                </a:solidFill>
                <a:effectLst/>
                <a:latin typeface="Roboto"/>
                <a:ea typeface="SimSun" panose="02010600030101010101" pitchFamily="2" charset="-122"/>
                <a:cs typeface="Times New Roman" panose="02020603050405020304" pitchFamily="18" charset="0"/>
              </a:rPr>
              <a:t>doorstep such that as soon as he enters his house he can make </a:t>
            </a:r>
            <a:r>
              <a:rPr lang="en-US" sz="1600" i="0" spc="15" dirty="0">
                <a:solidFill>
                  <a:schemeClr val="tx1">
                    <a:lumMod val="95000"/>
                  </a:schemeClr>
                </a:solidFill>
                <a:effectLst/>
                <a:latin typeface="Roboto"/>
                <a:ea typeface="SimSun" panose="02010600030101010101" pitchFamily="2" charset="-122"/>
                <a:cs typeface="Times New Roman" panose="02020603050405020304" pitchFamily="18" charset="0"/>
              </a:rPr>
              <a:t>himself at full comfort without manually having to switch on </a:t>
            </a:r>
            <a:r>
              <a:rPr lang="en-US" sz="1600" i="0" spc="10" dirty="0">
                <a:solidFill>
                  <a:schemeClr val="tx1">
                    <a:lumMod val="95000"/>
                  </a:schemeClr>
                </a:solidFill>
                <a:effectLst/>
                <a:latin typeface="Roboto"/>
                <a:ea typeface="SimSun" panose="02010600030101010101" pitchFamily="2" charset="-122"/>
                <a:cs typeface="Times New Roman" panose="02020603050405020304" pitchFamily="18" charset="0"/>
              </a:rPr>
              <a:t>the electrical appliances or his favorite T.V. channel for an </a:t>
            </a:r>
            <a:r>
              <a:rPr lang="en-US" sz="1600" i="0" spc="15" dirty="0">
                <a:solidFill>
                  <a:schemeClr val="tx1">
                    <a:lumMod val="95000"/>
                  </a:schemeClr>
                </a:solidFill>
                <a:effectLst/>
                <a:latin typeface="Roboto"/>
                <a:ea typeface="SimSun" panose="02010600030101010101" pitchFamily="2" charset="-122"/>
                <a:cs typeface="Times New Roman" panose="02020603050405020304" pitchFamily="18" charset="0"/>
              </a:rPr>
              <a:t>example. Thus using the same set of sensors the dual problems of home security and home automation can be solved on a </a:t>
            </a:r>
            <a:r>
              <a:rPr lang="en-US" sz="1600" i="0" spc="5" dirty="0">
                <a:solidFill>
                  <a:schemeClr val="tx1">
                    <a:lumMod val="95000"/>
                  </a:schemeClr>
                </a:solidFill>
                <a:effectLst/>
                <a:latin typeface="Roboto"/>
                <a:ea typeface="SimSun" panose="02010600030101010101" pitchFamily="2" charset="-122"/>
                <a:cs typeface="Times New Roman" panose="02020603050405020304" pitchFamily="18" charset="0"/>
              </a:rPr>
              <a:t>complementary basis.</a:t>
            </a: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rPr>
              <a:t> </a:t>
            </a: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1600" i="0" spc="10" dirty="0">
                <a:solidFill>
                  <a:schemeClr val="tx1">
                    <a:lumMod val="95000"/>
                  </a:schemeClr>
                </a:solidFill>
                <a:effectLst/>
                <a:latin typeface="Roboto"/>
                <a:ea typeface="SimSun" panose="02010600030101010101" pitchFamily="2" charset="-122"/>
                <a:cs typeface="Times New Roman" panose="02020603050405020304" pitchFamily="18" charset="0"/>
              </a:rPr>
              <a:t>The alerts and the status of the IoT system can be accessed by the user from anywhere using Internet Connection connected with IBM Cloud, MIT App with your smart mobile phones.</a:t>
            </a: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sz="1200" dirty="0">
              <a:solidFill>
                <a:schemeClr val="tx1">
                  <a:lumMod val="9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2060848"/>
            <a:ext cx="5760640" cy="4093428"/>
          </a:xfrm>
          <a:prstGeom prst="rect">
            <a:avLst/>
          </a:prstGeom>
          <a:noFill/>
        </p:spPr>
        <p:txBody>
          <a:bodyPr wrap="square" rtlCol="0">
            <a:spAutoFit/>
          </a:bodyPr>
          <a:lstStyle/>
          <a:p>
            <a:pPr marL="742950" marR="0" indent="-285750" algn="l">
              <a:spcBef>
                <a:spcPts val="0"/>
              </a:spcBef>
              <a:spcAft>
                <a:spcPts val="0"/>
              </a:spcAft>
              <a:buFont typeface="Arial" panose="020B0604020202020204" pitchFamily="34" charset="0"/>
              <a:buChar char="•"/>
            </a:pPr>
            <a:r>
              <a:rPr lang="en-US" sz="1600" i="0" spc="15" dirty="0">
                <a:solidFill>
                  <a:schemeClr val="tx1">
                    <a:lumMod val="95000"/>
                  </a:schemeClr>
                </a:solidFill>
                <a:effectLst/>
                <a:latin typeface="Arvo"/>
                <a:ea typeface="SimSun" panose="02010600030101010101" pitchFamily="2" charset="-122"/>
                <a:cs typeface="Times New Roman" panose="02020603050405020304" pitchFamily="18" charset="0"/>
              </a:rPr>
              <a:t>This low cost system with minimum requirements </a:t>
            </a:r>
            <a:r>
              <a:rPr lang="en-US" sz="1600" i="0" spc="5" dirty="0">
                <a:solidFill>
                  <a:schemeClr val="tx1">
                    <a:lumMod val="95000"/>
                  </a:schemeClr>
                </a:solidFill>
                <a:effectLst/>
                <a:latin typeface="Arvo"/>
                <a:ea typeface="SimSun" panose="02010600030101010101" pitchFamily="2" charset="-122"/>
                <a:cs typeface="Times New Roman" panose="02020603050405020304" pitchFamily="18" charset="0"/>
              </a:rPr>
              <a:t>takes care of both home security as well as home </a:t>
            </a:r>
            <a:r>
              <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rPr>
              <a:t>automation.</a:t>
            </a:r>
            <a:endPar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endParaRPr>
          </a:p>
          <a:p>
            <a:pPr marL="742950" marR="0" indent="-285750" algn="l">
              <a:spcBef>
                <a:spcPts val="0"/>
              </a:spcBef>
              <a:spcAft>
                <a:spcPts val="0"/>
              </a:spcAft>
              <a:buFont typeface="Arial" panose="020B0604020202020204" pitchFamily="34" charset="0"/>
              <a:buChar char="•"/>
            </a:pP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marL="742950" marR="0" indent="-285750" algn="l">
              <a:spcBef>
                <a:spcPts val="0"/>
              </a:spcBef>
              <a:spcAft>
                <a:spcPts val="0"/>
              </a:spcAft>
              <a:buFont typeface="Arial" panose="020B0604020202020204" pitchFamily="34" charset="0"/>
              <a:buChar char="•"/>
            </a:pPr>
            <a:r>
              <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rPr>
              <a:t>This home security uses MIP App ,  so , providing better AI companionship features as private security.</a:t>
            </a:r>
            <a:endPar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endParaRPr>
          </a:p>
          <a:p>
            <a:pPr marL="742950" marR="0" indent="-285750" algn="l">
              <a:spcBef>
                <a:spcPts val="0"/>
              </a:spcBef>
              <a:spcAft>
                <a:spcPts val="0"/>
              </a:spcAft>
              <a:buFont typeface="Arial" panose="020B0604020202020204" pitchFamily="34" charset="0"/>
              <a:buChar char="•"/>
            </a:pP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marL="742950" marR="0" indent="-285750" algn="l">
              <a:spcBef>
                <a:spcPts val="0"/>
              </a:spcBef>
              <a:spcAft>
                <a:spcPts val="0"/>
              </a:spcAft>
              <a:buFont typeface="Arial" panose="020B0604020202020204" pitchFamily="34" charset="0"/>
              <a:buChar char="•"/>
            </a:pPr>
            <a:r>
              <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rPr>
              <a:t>IBM Cloud/ IOT Platform cares different services without any sensors/devices being triggered.</a:t>
            </a:r>
            <a:endPar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endParaRPr>
          </a:p>
          <a:p>
            <a:pPr marL="742950" marR="0" indent="-285750" algn="l">
              <a:spcBef>
                <a:spcPts val="0"/>
              </a:spcBef>
              <a:spcAft>
                <a:spcPts val="0"/>
              </a:spcAft>
              <a:buFont typeface="Arial" panose="020B0604020202020204" pitchFamily="34" charset="0"/>
              <a:buChar char="•"/>
            </a:pP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marL="742950" marR="0" indent="-285750" algn="l">
              <a:spcBef>
                <a:spcPts val="0"/>
              </a:spcBef>
              <a:spcAft>
                <a:spcPts val="0"/>
              </a:spcAft>
              <a:buFont typeface="Arial" panose="020B0604020202020204" pitchFamily="34" charset="0"/>
              <a:buChar char="•"/>
            </a:pPr>
            <a:r>
              <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rPr>
              <a:t>Since MIT App Inventor Account provides designing as well as companion with QR code/ six digit code, it can be accessible to admin.</a:t>
            </a:r>
            <a:endPar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endParaRPr>
          </a:p>
          <a:p>
            <a:pPr marL="742950" marR="0" indent="-285750" algn="l">
              <a:spcBef>
                <a:spcPts val="0"/>
              </a:spcBef>
              <a:spcAft>
                <a:spcPts val="0"/>
              </a:spcAft>
              <a:buFont typeface="Arial" panose="020B0604020202020204" pitchFamily="34" charset="0"/>
              <a:buChar char="•"/>
            </a:pP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marL="742950" marR="0" indent="-285750" algn="l">
              <a:spcBef>
                <a:spcPts val="0"/>
              </a:spcBef>
              <a:spcAft>
                <a:spcPts val="0"/>
              </a:spcAft>
              <a:buFont typeface="Arial" panose="020B0604020202020204" pitchFamily="34" charset="0"/>
              <a:buChar char="•"/>
            </a:pPr>
            <a:r>
              <a:rPr lang="en-US" sz="1600" i="0" spc="0" dirty="0">
                <a:solidFill>
                  <a:schemeClr val="tx1">
                    <a:lumMod val="95000"/>
                  </a:schemeClr>
                </a:solidFill>
                <a:effectLst/>
                <a:latin typeface="Arvo"/>
                <a:ea typeface="SimSun" panose="02010600030101010101" pitchFamily="2" charset="-122"/>
                <a:cs typeface="Times New Roman" panose="02020603050405020304" pitchFamily="18" charset="0"/>
              </a:rPr>
              <a:t>Since it analyze with admin, there's no chance to get faulty with alarm service.</a:t>
            </a: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marL="914400" indent="-457200">
              <a:buFont typeface="Arial" panose="020B0604020202020204" pitchFamily="34" charset="0"/>
              <a:buChar char="•"/>
            </a:pPr>
            <a:endParaRPr lang="en-US" sz="2000" dirty="0">
              <a:solidFill>
                <a:schemeClr val="tx1">
                  <a:lumMod val="95000"/>
                </a:schemeClr>
              </a:solidFill>
              <a:latin typeface="Arvo"/>
              <a:ea typeface="SimSun" panose="02010600030101010101" pitchFamily="2" charset="-122"/>
              <a:cs typeface="Times New Roman" panose="02020603050405020304" pitchFamily="18" charset="0"/>
            </a:endParaRPr>
          </a:p>
        </p:txBody>
      </p:sp>
      <p:sp>
        <p:nvSpPr>
          <p:cNvPr id="3" name="TextBox 2"/>
          <p:cNvSpPr txBox="1"/>
          <p:nvPr/>
        </p:nvSpPr>
        <p:spPr>
          <a:xfrm>
            <a:off x="839416" y="947738"/>
            <a:ext cx="8136904" cy="615553"/>
          </a:xfrm>
          <a:prstGeom prst="rect">
            <a:avLst/>
          </a:prstGeom>
          <a:noFill/>
        </p:spPr>
        <p:txBody>
          <a:bodyPr wrap="square" rtlCol="0">
            <a:spAutoFit/>
          </a:bodyPr>
          <a:lstStyle/>
          <a:p>
            <a:r>
              <a:rPr lang="en-IN" sz="3400" dirty="0">
                <a:solidFill>
                  <a:schemeClr val="accent1"/>
                </a:solidFill>
              </a:rPr>
              <a:t>ADVANTAGES:</a:t>
            </a:r>
            <a:endParaRPr lang="en-IN" sz="3400" dirty="0">
              <a:solidFill>
                <a:schemeClr val="accent1"/>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25058" y="1851323"/>
            <a:ext cx="4711502" cy="40425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573016"/>
            <a:ext cx="10058400" cy="1711037"/>
          </a:xfrm>
        </p:spPr>
        <p:txBody>
          <a:bodyPr/>
          <a:lstStyle/>
          <a:p>
            <a:r>
              <a:rPr lang="en-IN" dirty="0"/>
              <a:t>Implementation Setup</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99392"/>
            <a:ext cx="9144000" cy="1143000"/>
          </a:xfrm>
        </p:spPr>
        <p:txBody>
          <a:bodyPr/>
          <a:lstStyle/>
          <a:p>
            <a:r>
              <a:rPr lang="en-IN" sz="2400" dirty="0"/>
              <a:t>1.  </a:t>
            </a:r>
            <a:r>
              <a:rPr lang="en-IN" dirty="0"/>
              <a:t>IBM Cloud Platform:</a:t>
            </a:r>
            <a:endParaRPr lang="en-IN" dirty="0"/>
          </a:p>
        </p:txBody>
      </p:sp>
      <p:sp>
        <p:nvSpPr>
          <p:cNvPr id="5" name="TextBox 4"/>
          <p:cNvSpPr txBox="1"/>
          <p:nvPr/>
        </p:nvSpPr>
        <p:spPr>
          <a:xfrm>
            <a:off x="1524000" y="5715236"/>
            <a:ext cx="9144000" cy="892552"/>
          </a:xfrm>
          <a:prstGeom prst="rect">
            <a:avLst/>
          </a:prstGeom>
          <a:noFill/>
        </p:spPr>
        <p:txBody>
          <a:bodyPr wrap="square" rtlCol="0">
            <a:spAutoFit/>
          </a:bodyPr>
          <a:lstStyle/>
          <a:p>
            <a:pPr marL="0" marR="0" algn="l">
              <a:spcBef>
                <a:spcPts val="0"/>
              </a:spcBef>
              <a:spcAft>
                <a:spcPts val="0"/>
              </a:spcAft>
            </a:pPr>
            <a:r>
              <a:rPr lang="en-US" sz="1600" i="0" spc="0" dirty="0">
                <a:solidFill>
                  <a:schemeClr val="tx1">
                    <a:lumMod val="95000"/>
                  </a:schemeClr>
                </a:solidFill>
                <a:effectLst/>
                <a:latin typeface="IBM Plex Sans"/>
                <a:ea typeface="SimSun" panose="02010600030101010101" pitchFamily="2" charset="-122"/>
                <a:cs typeface="Times New Roman" panose="02020603050405020304" pitchFamily="18" charset="0"/>
              </a:rPr>
              <a:t>IBM Cloud® offers the most open and secure public cloud for business with a next-generation hybrid cloud platform, advanced data and AI capabilities, and deep enterprise expertise across 20 industries.</a:t>
            </a:r>
            <a:endParaRPr lang="en-US" sz="16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solidFill>
                <a:schemeClr val="tx1">
                  <a:lumMod val="95000"/>
                </a:schemeClr>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1504" y="1124744"/>
            <a:ext cx="8712967" cy="42588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123250"/>
            <a:ext cx="9144000" cy="1143000"/>
          </a:xfrm>
        </p:spPr>
        <p:txBody>
          <a:bodyPr>
            <a:normAutofit/>
          </a:bodyPr>
          <a:lstStyle/>
          <a:p>
            <a:r>
              <a:rPr lang="en-IN" sz="2400" dirty="0"/>
              <a:t>2.  </a:t>
            </a:r>
            <a:r>
              <a:rPr lang="en-IN" dirty="0"/>
              <a:t>IBM Watson IoT Platform:</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1504" y="1131678"/>
            <a:ext cx="8928992" cy="4302058"/>
          </a:xfrm>
          <a:prstGeom prst="rect">
            <a:avLst/>
          </a:prstGeom>
        </p:spPr>
      </p:pic>
      <p:sp>
        <p:nvSpPr>
          <p:cNvPr id="5" name="TextBox 4"/>
          <p:cNvSpPr txBox="1"/>
          <p:nvPr/>
        </p:nvSpPr>
        <p:spPr>
          <a:xfrm>
            <a:off x="1524000" y="5578753"/>
            <a:ext cx="9144000" cy="830997"/>
          </a:xfrm>
          <a:prstGeom prst="rect">
            <a:avLst/>
          </a:prstGeom>
          <a:noFill/>
        </p:spPr>
        <p:txBody>
          <a:bodyPr wrap="square" rtlCol="0">
            <a:spAutoFit/>
          </a:bodyPr>
          <a:lstStyle/>
          <a:p>
            <a:r>
              <a:rPr lang="en-US" sz="1200" i="0" spc="0" dirty="0">
                <a:solidFill>
                  <a:schemeClr val="tx1">
                    <a:lumMod val="95000"/>
                  </a:schemeClr>
                </a:solidFill>
                <a:effectLst/>
                <a:latin typeface="Roboto"/>
                <a:ea typeface="SimSun" panose="02010600030101010101" pitchFamily="2" charset="-122"/>
                <a:cs typeface="Times New Roman" panose="02020603050405020304" pitchFamily="18" charset="0"/>
              </a:rPr>
              <a:t>IBM Watson IoT Platform is a </a:t>
            </a:r>
            <a:r>
              <a:rPr lang="en-US" sz="1200" b="1" i="0" spc="0" dirty="0">
                <a:solidFill>
                  <a:schemeClr val="tx1">
                    <a:lumMod val="95000"/>
                  </a:schemeClr>
                </a:solidFill>
                <a:effectLst/>
                <a:latin typeface="Roboto"/>
                <a:ea typeface="SimSun" panose="02010600030101010101" pitchFamily="2" charset="-122"/>
                <a:cs typeface="Times New Roman" panose="02020603050405020304" pitchFamily="18" charset="0"/>
              </a:rPr>
              <a:t>managed, cloud-hosted service</a:t>
            </a:r>
            <a:r>
              <a:rPr lang="en-US" sz="1200" i="0" spc="0" dirty="0">
                <a:solidFill>
                  <a:schemeClr val="tx1">
                    <a:lumMod val="95000"/>
                  </a:schemeClr>
                </a:solidFill>
                <a:effectLst/>
                <a:latin typeface="Roboto"/>
                <a:ea typeface="SimSun" panose="02010600030101010101" pitchFamily="2" charset="-122"/>
                <a:cs typeface="Times New Roman" panose="02020603050405020304" pitchFamily="18" charset="0"/>
              </a:rPr>
              <a:t> designed to make it simple to derive value from your IoT devices.   Watson IoT Platform and its additional add on services - Blockchain service and analytic service - enable organizations to capture and explore data for devices, equipment, and machines, and discover insights that can drive better decision-making.</a:t>
            </a:r>
            <a:endParaRPr lang="en-US" sz="12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sz="1200" dirty="0">
              <a:solidFill>
                <a:schemeClr val="tx1">
                  <a:lumMod val="9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106936"/>
            <a:ext cx="9144000" cy="1143000"/>
          </a:xfrm>
        </p:spPr>
        <p:txBody>
          <a:bodyPr>
            <a:normAutofit/>
          </a:bodyPr>
          <a:lstStyle/>
          <a:p>
            <a:r>
              <a:rPr lang="en-IN" sz="2400" dirty="0"/>
              <a:t>3.  </a:t>
            </a:r>
            <a:r>
              <a:rPr lang="en-IN" dirty="0"/>
              <a:t>IBM Cloudant DB:</a:t>
            </a:r>
            <a:endParaRPr lang="en-IN" dirty="0"/>
          </a:p>
        </p:txBody>
      </p:sp>
      <p:sp>
        <p:nvSpPr>
          <p:cNvPr id="5" name="TextBox 4"/>
          <p:cNvSpPr txBox="1"/>
          <p:nvPr/>
        </p:nvSpPr>
        <p:spPr>
          <a:xfrm>
            <a:off x="1524000" y="5603271"/>
            <a:ext cx="9144000" cy="738664"/>
          </a:xfrm>
          <a:prstGeom prst="rect">
            <a:avLst/>
          </a:prstGeom>
          <a:noFill/>
        </p:spPr>
        <p:txBody>
          <a:bodyPr wrap="square" rtlCol="0">
            <a:spAutoFit/>
          </a:bodyPr>
          <a:lstStyle/>
          <a:p>
            <a:pPr marL="0" marR="0" algn="l">
              <a:spcBef>
                <a:spcPts val="0"/>
              </a:spcBef>
              <a:spcAft>
                <a:spcPts val="0"/>
              </a:spcAft>
            </a:pPr>
            <a:r>
              <a:rPr lang="en-US" sz="1400" i="0" spc="0" dirty="0">
                <a:solidFill>
                  <a:schemeClr val="tx1">
                    <a:lumMod val="95000"/>
                  </a:schemeClr>
                </a:solidFill>
                <a:effectLst/>
                <a:latin typeface="Roboto"/>
                <a:ea typeface="SimSun" panose="02010600030101010101" pitchFamily="2" charset="-122"/>
                <a:cs typeface="Times New Roman" panose="02020603050405020304" pitchFamily="18" charset="0"/>
              </a:rPr>
              <a:t>IBM Cloudant®  is a </a:t>
            </a:r>
            <a:r>
              <a:rPr lang="en-US" sz="1400" b="1" i="0" spc="0" dirty="0">
                <a:solidFill>
                  <a:schemeClr val="tx1">
                    <a:lumMod val="95000"/>
                  </a:schemeClr>
                </a:solidFill>
                <a:effectLst/>
                <a:latin typeface="Roboto"/>
                <a:ea typeface="SimSun" panose="02010600030101010101" pitchFamily="2" charset="-122"/>
                <a:cs typeface="Times New Roman" panose="02020603050405020304" pitchFamily="18" charset="0"/>
              </a:rPr>
              <a:t>distributed database</a:t>
            </a:r>
            <a:r>
              <a:rPr lang="en-US" sz="1400" i="0" spc="0" dirty="0">
                <a:solidFill>
                  <a:schemeClr val="tx1">
                    <a:lumMod val="95000"/>
                  </a:schemeClr>
                </a:solidFill>
                <a:effectLst/>
                <a:latin typeface="Roboto"/>
                <a:ea typeface="SimSun" panose="02010600030101010101" pitchFamily="2" charset="-122"/>
                <a:cs typeface="Times New Roman" panose="02020603050405020304" pitchFamily="18" charset="0"/>
              </a:rPr>
              <a:t> that is optimized for handling heavy workloads that are typical of large, fast-growing web and mobile apps. Available as an SLA-backed, fully managed IBM Cloud™ service, Cloudant elastically scales throughput and storage independently.</a:t>
            </a:r>
            <a:endParaRPr lang="en-US" sz="140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68204" y="1124744"/>
            <a:ext cx="8820283" cy="43898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106936"/>
            <a:ext cx="9144000" cy="1143000"/>
          </a:xfrm>
        </p:spPr>
        <p:txBody>
          <a:bodyPr>
            <a:normAutofit/>
          </a:bodyPr>
          <a:lstStyle/>
          <a:p>
            <a:r>
              <a:rPr lang="en-IN" sz="2400" dirty="0"/>
              <a:t>4.  </a:t>
            </a:r>
            <a:r>
              <a:rPr lang="en-IN" dirty="0"/>
              <a:t>IBM Cloud Object Storage:</a:t>
            </a:r>
            <a:endParaRPr lang="en-IN" dirty="0"/>
          </a:p>
        </p:txBody>
      </p:sp>
      <p:sp>
        <p:nvSpPr>
          <p:cNvPr id="5" name="TextBox 4"/>
          <p:cNvSpPr txBox="1"/>
          <p:nvPr/>
        </p:nvSpPr>
        <p:spPr>
          <a:xfrm>
            <a:off x="1524000" y="5588420"/>
            <a:ext cx="9144000" cy="761747"/>
          </a:xfrm>
          <a:prstGeom prst="rect">
            <a:avLst/>
          </a:prstGeom>
          <a:noFill/>
        </p:spPr>
        <p:txBody>
          <a:bodyPr wrap="square" rtlCol="0">
            <a:spAutoFit/>
          </a:bodyPr>
          <a:lstStyle/>
          <a:p>
            <a:pPr marL="0" marR="0" algn="l">
              <a:spcBef>
                <a:spcPts val="0"/>
              </a:spcBef>
              <a:spcAft>
                <a:spcPts val="0"/>
              </a:spcAft>
            </a:pPr>
            <a:r>
              <a:rPr lang="en-US" sz="1450" i="0" spc="0" dirty="0">
                <a:solidFill>
                  <a:schemeClr val="tx1">
                    <a:lumMod val="95000"/>
                  </a:schemeClr>
                </a:solidFill>
                <a:effectLst/>
                <a:latin typeface="Roboto"/>
                <a:ea typeface="SimSun" panose="02010600030101010101" pitchFamily="2" charset="-122"/>
                <a:cs typeface="Times New Roman" panose="02020603050405020304" pitchFamily="18" charset="0"/>
              </a:rPr>
              <a:t>IBM Cloud Object Storage is </a:t>
            </a:r>
            <a:r>
              <a:rPr lang="en-US" sz="1450" b="1" i="0" spc="0" dirty="0">
                <a:solidFill>
                  <a:schemeClr val="tx1">
                    <a:lumMod val="95000"/>
                  </a:schemeClr>
                </a:solidFill>
                <a:effectLst/>
                <a:latin typeface="Roboto"/>
                <a:ea typeface="SimSun" panose="02010600030101010101" pitchFamily="2" charset="-122"/>
                <a:cs typeface="Times New Roman" panose="02020603050405020304" pitchFamily="18" charset="0"/>
              </a:rPr>
              <a:t>integrated with IBM Watson Studio on IBM Cloud</a:t>
            </a:r>
            <a:r>
              <a:rPr lang="en-US" sz="1450" i="0" spc="0" dirty="0">
                <a:solidFill>
                  <a:schemeClr val="tx1">
                    <a:lumMod val="95000"/>
                  </a:schemeClr>
                </a:solidFill>
                <a:effectLst/>
                <a:latin typeface="Roboto"/>
                <a:ea typeface="SimSun" panose="02010600030101010101" pitchFamily="2" charset="-122"/>
                <a:cs typeface="Times New Roman" panose="02020603050405020304" pitchFamily="18" charset="0"/>
              </a:rPr>
              <a:t>. When a machine learning project is created in IBM Watson Studio, an instance of IBM Cloud Object Storage is created automatically to accelerate the handling of the data required to train and deploy machine and deep learning models.</a:t>
            </a:r>
            <a:endParaRPr lang="en-US" sz="1450" dirty="0">
              <a:solidFill>
                <a:schemeClr val="tx1">
                  <a:lumMod val="9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67508" y="1130250"/>
            <a:ext cx="8856984" cy="4363984"/>
          </a:xfrm>
          <a:prstGeom prst="rect">
            <a:avLst/>
          </a:prstGeom>
        </p:spPr>
      </p:pic>
    </p:spTree>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6352</Words>
  <Application>WPS Presentation</Application>
  <PresentationFormat>Widescreen</PresentationFormat>
  <Paragraphs>80</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Roboto</vt:lpstr>
      <vt:lpstr>Euphorigenic</vt:lpstr>
      <vt:lpstr>Times New Roman</vt:lpstr>
      <vt:lpstr>Calibri</vt:lpstr>
      <vt:lpstr>Arvo</vt:lpstr>
      <vt:lpstr>IBM Plex Sans</vt:lpstr>
      <vt:lpstr>Candara</vt:lpstr>
      <vt:lpstr>Consolas</vt:lpstr>
      <vt:lpstr>Microsoft YaHei</vt:lpstr>
      <vt:lpstr>Arial Unicode MS</vt:lpstr>
      <vt:lpstr>Tech Computer 16x9</vt:lpstr>
      <vt:lpstr>Smart Security System for Homes</vt:lpstr>
      <vt:lpstr>ABSTRACT:</vt:lpstr>
      <vt:lpstr>INTRODUCTION:</vt:lpstr>
      <vt:lpstr>PowerPoint 演示文稿</vt:lpstr>
      <vt:lpstr>Implementation Setup</vt:lpstr>
      <vt:lpstr>1.  IBM Cloud Platform:</vt:lpstr>
      <vt:lpstr>2.  IBM Watson IoT Platform:</vt:lpstr>
      <vt:lpstr>3.  IBM Cloudant DB:</vt:lpstr>
      <vt:lpstr>4.  IBM Cloud Object Storage:</vt:lpstr>
      <vt:lpstr>5.1   Node Red Service:</vt:lpstr>
      <vt:lpstr>5.2   Node Red App:</vt:lpstr>
      <vt:lpstr>6.  MIT App Inventor Account:</vt:lpstr>
      <vt:lpstr>7.  MIT AI2 Companion:</vt:lpstr>
      <vt:lpstr>SECURITY STATS:</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Security System for Homes</dc:title>
  <dc:creator>Anshumaan Kumar Prasad</dc:creator>
  <cp:lastModifiedBy>Anshumaan</cp:lastModifiedBy>
  <cp:revision>20</cp:revision>
  <dcterms:created xsi:type="dcterms:W3CDTF">2020-12-18T16:11:00Z</dcterms:created>
  <dcterms:modified xsi:type="dcterms:W3CDTF">2020-12-18T19:23:09Z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1033-11.2.0.9747</vt:lpwstr>
  </property>
</Properties>
</file>