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1"/>
  </p:notesMasterIdLst>
  <p:handoutMasterIdLst>
    <p:handoutMasterId r:id="rId12"/>
  </p:handoutMasterIdLst>
  <p:sldIdLst>
    <p:sldId id="267" r:id="rId5"/>
    <p:sldId id="278" r:id="rId6"/>
    <p:sldId id="279" r:id="rId7"/>
    <p:sldId id="280" r:id="rId8"/>
    <p:sldId id="281" r:id="rId9"/>
    <p:sldId id="282"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9" autoAdjust="0"/>
    <p:restoredTop sz="94599" autoAdjust="0"/>
  </p:normalViewPr>
  <p:slideViewPr>
    <p:cSldViewPr>
      <p:cViewPr>
        <p:scale>
          <a:sx n="73" d="100"/>
          <a:sy n="73" d="100"/>
        </p:scale>
        <p:origin x="54" y="54"/>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6/11/2020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6/11/2020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6/11/2020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6/11/2020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6/11/2020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6/11/2020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6/11/2020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6/11/2020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6/11/2020</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6/11/2020</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6/11/2020</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6/11/2020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6/11/2020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6/11/2020</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2" y="1628801"/>
            <a:ext cx="9429931" cy="1800200"/>
          </a:xfrm>
        </p:spPr>
        <p:txBody>
          <a:bodyPr>
            <a:normAutofit/>
          </a:bodyPr>
          <a:lstStyle/>
          <a:p>
            <a:r>
              <a:rPr lang="en-IN" sz="2200" dirty="0">
                <a:solidFill>
                  <a:srgbClr val="00B0F0"/>
                </a:solidFill>
                <a:latin typeface="Algerian" panose="04020705040A02060702" pitchFamily="82" charset="0"/>
              </a:rPr>
              <a:t>Future scope of </a:t>
            </a:r>
            <a:r>
              <a:rPr lang="en-IN" dirty="0">
                <a:latin typeface="Algerian" panose="04020705040A02060702" pitchFamily="82" charset="0"/>
              </a:rPr>
              <a:t>Smart Agriculture system based on IoT</a:t>
            </a:r>
            <a:endParaRPr lang="en-US" dirty="0">
              <a:latin typeface="Algerian" panose="04020705040A02060702" pitchFamily="82" charset="0"/>
            </a:endParaRPr>
          </a:p>
        </p:txBody>
      </p:sp>
      <p:sp>
        <p:nvSpPr>
          <p:cNvPr id="3" name="Subtitle 2"/>
          <p:cNvSpPr>
            <a:spLocks noGrp="1"/>
          </p:cNvSpPr>
          <p:nvPr>
            <p:ph type="subTitle" idx="1"/>
          </p:nvPr>
        </p:nvSpPr>
        <p:spPr>
          <a:xfrm>
            <a:off x="1382103" y="4293096"/>
            <a:ext cx="9429931" cy="576064"/>
          </a:xfrm>
        </p:spPr>
        <p:txBody>
          <a:bodyPr>
            <a:normAutofit fontScale="92500" lnSpcReduction="10000"/>
          </a:bodyPr>
          <a:lstStyle/>
          <a:p>
            <a:r>
              <a:rPr lang="en-US" dirty="0"/>
              <a:t>Presented  By:-    </a:t>
            </a:r>
            <a:r>
              <a:rPr lang="en-US" sz="4000" dirty="0">
                <a:solidFill>
                  <a:srgbClr val="FFFF00"/>
                </a:solidFill>
                <a:latin typeface="Segoe Script" panose="030B0504020000000003" pitchFamily="66" charset="0"/>
              </a:rPr>
              <a:t>Subham patra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05780" y="431800"/>
            <a:ext cx="10564163" cy="692944"/>
          </a:xfrm>
        </p:spPr>
        <p:txBody>
          <a:bodyPr/>
          <a:lstStyle/>
          <a:p>
            <a:r>
              <a:rPr lang="en-US" dirty="0">
                <a:latin typeface="Arial Black" panose="020B0A04020102020204" pitchFamily="34" charset="0"/>
              </a:rPr>
              <a:t>Introduction:-</a:t>
            </a:r>
          </a:p>
        </p:txBody>
      </p:sp>
      <p:sp>
        <p:nvSpPr>
          <p:cNvPr id="14" name="Content Placeholder 13"/>
          <p:cNvSpPr>
            <a:spLocks noGrp="1"/>
          </p:cNvSpPr>
          <p:nvPr>
            <p:ph idx="1"/>
          </p:nvPr>
        </p:nvSpPr>
        <p:spPr>
          <a:xfrm>
            <a:off x="405780" y="1340768"/>
            <a:ext cx="11233248" cy="4729832"/>
          </a:xfrm>
        </p:spPr>
        <p:txBody>
          <a:bodyPr/>
          <a:lstStyle/>
          <a:p>
            <a:pPr fontAlgn="base"/>
            <a:r>
              <a:rPr lang="en-IN" dirty="0"/>
              <a:t>IoT based smart farming system can prove to be very helpful for farmers since over as well as less irrigation is not good for farming. Threshold values for climatic conditions like  humidity, temperature, moisture can be fixed based on the environmental conditions of that particular region.</a:t>
            </a:r>
          </a:p>
          <a:p>
            <a:pPr fontAlgn="base"/>
            <a:r>
              <a:rPr lang="en-IN" dirty="0"/>
              <a:t>This system generates irrigation schedule based on the  sensed real  time data from field and data from the weather repository. This system can recommend farmer whether or not, is there a need for irrigation.</a:t>
            </a:r>
          </a:p>
          <a:p>
            <a:pPr fontAlgn="base"/>
            <a:r>
              <a:rPr lang="en-IN" dirty="0"/>
              <a:t>In this project, it is proposed to develop a Smart Farming System that uses advantages of cutting edge technologies such  as IoT, are used to get information about the field and help farmers to take precise decisions on insights and recommendations based on the collected data.</a:t>
            </a:r>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31800"/>
            <a:ext cx="10636171" cy="692944"/>
          </a:xfrm>
        </p:spPr>
        <p:txBody>
          <a:bodyPr>
            <a:normAutofit/>
          </a:bodyPr>
          <a:lstStyle/>
          <a:p>
            <a:r>
              <a:rPr lang="en-US" sz="3600" dirty="0">
                <a:solidFill>
                  <a:srgbClr val="FF0000"/>
                </a:solidFill>
                <a:latin typeface="Trebuchet MS" panose="020B0603020202020204" pitchFamily="34" charset="0"/>
              </a:rPr>
              <a:t>Future Scope Of This Project:-</a:t>
            </a:r>
          </a:p>
        </p:txBody>
      </p:sp>
      <p:sp>
        <p:nvSpPr>
          <p:cNvPr id="4" name="Content Placeholder 3">
            <a:extLst>
              <a:ext uri="{FF2B5EF4-FFF2-40B4-BE49-F238E27FC236}">
                <a16:creationId xmlns:a16="http://schemas.microsoft.com/office/drawing/2014/main" id="{B0E8335B-861F-4893-9329-72FD8A124A93}"/>
              </a:ext>
            </a:extLst>
          </p:cNvPr>
          <p:cNvSpPr>
            <a:spLocks noGrp="1"/>
          </p:cNvSpPr>
          <p:nvPr>
            <p:ph idx="1"/>
          </p:nvPr>
        </p:nvSpPr>
        <p:spPr>
          <a:xfrm>
            <a:off x="1197868" y="1196752"/>
            <a:ext cx="9772075" cy="4873848"/>
          </a:xfrm>
        </p:spPr>
        <p:txBody>
          <a:bodyPr>
            <a:normAutofit fontScale="92500" lnSpcReduction="10000"/>
          </a:bodyPr>
          <a:lstStyle/>
          <a:p>
            <a:pPr marL="0" indent="0">
              <a:buNone/>
            </a:pPr>
            <a:r>
              <a:rPr lang="en-IN" dirty="0"/>
              <a:t>Smart farming is a concept quickly catching on in the agricultural business. Offering high-precision crop control, useful data collection, and automated farming techniques, there are clearly many advantages a networked farm has to offer.</a:t>
            </a:r>
          </a:p>
          <a:p>
            <a:r>
              <a:rPr lang="en-IN" u="sng" dirty="0">
                <a:solidFill>
                  <a:srgbClr val="0070C0"/>
                </a:solidFill>
              </a:rPr>
              <a:t>Of the many advantages IoT are</a:t>
            </a:r>
            <a:r>
              <a:rPr lang="en-IN" dirty="0"/>
              <a:t>:</a:t>
            </a:r>
          </a:p>
          <a:p>
            <a:pPr marL="0" indent="0">
              <a:buNone/>
            </a:pPr>
            <a:r>
              <a:rPr lang="en-IN" dirty="0"/>
              <a:t>      1. Its ability to innovate the landscape of current farming methods is absolutely ground breaking.</a:t>
            </a:r>
          </a:p>
          <a:p>
            <a:pPr marL="0" indent="0">
              <a:buNone/>
            </a:pPr>
            <a:r>
              <a:rPr lang="en-IN" dirty="0"/>
              <a:t>      2. IoT sensors capable of providing farmers with information about crop yields, rainfall, pest infestation, and soil nutrition are invaluable to production.</a:t>
            </a:r>
          </a:p>
          <a:p>
            <a:pPr marL="0" indent="0">
              <a:buNone/>
            </a:pPr>
            <a:r>
              <a:rPr lang="en-IN" dirty="0"/>
              <a:t>      3. New hardware, like the corn-tending </a:t>
            </a:r>
            <a:r>
              <a:rPr lang="en-IN" dirty="0" err="1"/>
              <a:t>Rowbot</a:t>
            </a:r>
            <a:r>
              <a:rPr lang="en-IN" dirty="0"/>
              <a:t>, is making strides by pairing data-collecting software with robotics to fertilize the corn, apply seed cover-crops, and collect information in order to both maximize yields and minimize waste.</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194E-21A4-41CC-9F71-F4F09FBFC6F9}"/>
              </a:ext>
            </a:extLst>
          </p:cNvPr>
          <p:cNvSpPr>
            <a:spLocks noGrp="1"/>
          </p:cNvSpPr>
          <p:nvPr>
            <p:ph type="title"/>
          </p:nvPr>
        </p:nvSpPr>
        <p:spPr>
          <a:xfrm>
            <a:off x="477788" y="431800"/>
            <a:ext cx="10492155" cy="620936"/>
          </a:xfrm>
        </p:spPr>
        <p:txBody>
          <a:bodyPr>
            <a:noAutofit/>
          </a:bodyPr>
          <a:lstStyle/>
          <a:p>
            <a:r>
              <a:rPr lang="en-IN" sz="3600" u="sng" dirty="0">
                <a:solidFill>
                  <a:schemeClr val="tx2">
                    <a:lumMod val="95000"/>
                    <a:lumOff val="5000"/>
                  </a:schemeClr>
                </a:solidFill>
                <a:latin typeface="Trebuchet MS" panose="020B0603020202020204" pitchFamily="34" charset="0"/>
              </a:rPr>
              <a:t>Disadvantage:-</a:t>
            </a:r>
          </a:p>
        </p:txBody>
      </p:sp>
      <p:sp>
        <p:nvSpPr>
          <p:cNvPr id="3" name="Content Placeholder 2">
            <a:extLst>
              <a:ext uri="{FF2B5EF4-FFF2-40B4-BE49-F238E27FC236}">
                <a16:creationId xmlns:a16="http://schemas.microsoft.com/office/drawing/2014/main" id="{77768857-ADCE-4BCA-A2A9-F58159A66AA3}"/>
              </a:ext>
            </a:extLst>
          </p:cNvPr>
          <p:cNvSpPr>
            <a:spLocks noGrp="1"/>
          </p:cNvSpPr>
          <p:nvPr>
            <p:ph idx="1"/>
          </p:nvPr>
        </p:nvSpPr>
        <p:spPr>
          <a:xfrm>
            <a:off x="909836" y="1196752"/>
            <a:ext cx="10060107" cy="4873848"/>
          </a:xfrm>
        </p:spPr>
        <p:txBody>
          <a:bodyPr>
            <a:normAutofit fontScale="92500" lnSpcReduction="20000"/>
          </a:bodyPr>
          <a:lstStyle/>
          <a:p>
            <a:r>
              <a:rPr lang="en-IN" dirty="0"/>
              <a:t>Some disadvantages are:-</a:t>
            </a:r>
          </a:p>
          <a:p>
            <a:pPr marL="0" indent="0">
              <a:buNone/>
            </a:pPr>
            <a:r>
              <a:rPr lang="en-IN" dirty="0"/>
              <a:t>      1. It is need for every soil type to be calibrated. So it may take time to analyse the things and cost more than usual.</a:t>
            </a:r>
          </a:p>
          <a:p>
            <a:pPr marL="0" indent="0">
              <a:buNone/>
            </a:pPr>
            <a:r>
              <a:rPr lang="en-IN" dirty="0"/>
              <a:t>      2. Agriculture being a natural phenomenon relies mostly on nature, and man predict or control nature let it be rain drought sunlight availability. pests control etc. So ever implementation IoT system agriculture.</a:t>
            </a:r>
          </a:p>
          <a:p>
            <a:pPr marL="0" indent="0">
              <a:buNone/>
            </a:pPr>
            <a:r>
              <a:rPr lang="en-IN" dirty="0"/>
              <a:t>      3. The smart agriculture need availability on internet continuously. Rural part of the developing countries did not fulfil this requirements. Moreover internet is slower.</a:t>
            </a:r>
          </a:p>
          <a:p>
            <a:pPr marL="0" indent="0">
              <a:buNone/>
            </a:pPr>
            <a:r>
              <a:rPr lang="en-IN" dirty="0"/>
              <a:t>      4. Fault sensor or data processing engines can cause faulty l decisions which may lead to over use of water, fertilizers and other wastage of resources.</a:t>
            </a:r>
          </a:p>
          <a:p>
            <a:pPr marL="0" indent="0">
              <a:buNone/>
            </a:pPr>
            <a:r>
              <a:rPr lang="en-IN" dirty="0"/>
              <a:t>      5. The smart farming based equipment require farmer to understand and learn the use of technology. This is the major challenge in adopting smart agriculture framing at large scale across the continues.</a:t>
            </a:r>
          </a:p>
        </p:txBody>
      </p:sp>
    </p:spTree>
    <p:extLst>
      <p:ext uri="{BB962C8B-B14F-4D97-AF65-F5344CB8AC3E}">
        <p14:creationId xmlns:p14="http://schemas.microsoft.com/office/powerpoint/2010/main" val="1723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5468-27BD-4428-A34C-6E7E980D417B}"/>
              </a:ext>
            </a:extLst>
          </p:cNvPr>
          <p:cNvSpPr>
            <a:spLocks noGrp="1"/>
          </p:cNvSpPr>
          <p:nvPr>
            <p:ph type="title"/>
          </p:nvPr>
        </p:nvSpPr>
        <p:spPr>
          <a:xfrm>
            <a:off x="477788" y="431800"/>
            <a:ext cx="10492155" cy="692944"/>
          </a:xfrm>
        </p:spPr>
        <p:txBody>
          <a:bodyPr>
            <a:noAutofit/>
          </a:bodyPr>
          <a:lstStyle/>
          <a:p>
            <a:r>
              <a:rPr lang="en-IN" sz="4000" u="sng" dirty="0">
                <a:solidFill>
                  <a:schemeClr val="tx2">
                    <a:lumMod val="95000"/>
                    <a:lumOff val="5000"/>
                  </a:schemeClr>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CF43A602-A0FC-4548-B87A-4076C04D9F8A}"/>
              </a:ext>
            </a:extLst>
          </p:cNvPr>
          <p:cNvSpPr>
            <a:spLocks noGrp="1"/>
          </p:cNvSpPr>
          <p:nvPr>
            <p:ph idx="1"/>
          </p:nvPr>
        </p:nvSpPr>
        <p:spPr>
          <a:xfrm>
            <a:off x="1053852" y="1268760"/>
            <a:ext cx="9916091" cy="4801840"/>
          </a:xfrm>
        </p:spPr>
        <p:txBody>
          <a:bodyPr/>
          <a:lstStyle/>
          <a:p>
            <a:pPr marL="0" indent="0">
              <a:buNone/>
            </a:pPr>
            <a:r>
              <a:rPr lang="en-IN" dirty="0"/>
              <a:t>“The smart agriculture market is expected to reach $18.45 Billion in 2022 at a CAGR of 13.8%”. IOT serves as a powerful, reliable and cost effective technology to implement the idea of “Smart Village” that aims to empowerment of villages with advance connectivity through web service, measurement of environment factors like Soil moisture, temperature, humidity and implementing cloud computing along with real time monitoring using GSM system. Using this project, the status of crops can be viewed remotely on a smartphone or laptops using the internet. This helps to keep the farmer up to date even when he is away.</a:t>
            </a:r>
          </a:p>
          <a:p>
            <a:pPr marL="0" indent="0">
              <a:buNone/>
            </a:pPr>
            <a:r>
              <a:rPr lang="en-IN" dirty="0"/>
              <a:t>So the most valuable things is the future of this project is very bright despite some issues which is soluble.</a:t>
            </a:r>
          </a:p>
          <a:p>
            <a:endParaRPr lang="en-IN" dirty="0"/>
          </a:p>
        </p:txBody>
      </p:sp>
    </p:spTree>
    <p:extLst>
      <p:ext uri="{BB962C8B-B14F-4D97-AF65-F5344CB8AC3E}">
        <p14:creationId xmlns:p14="http://schemas.microsoft.com/office/powerpoint/2010/main" val="399167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654C-6F09-439C-9A81-AD5437D4E4F5}"/>
              </a:ext>
            </a:extLst>
          </p:cNvPr>
          <p:cNvSpPr>
            <a:spLocks noGrp="1"/>
          </p:cNvSpPr>
          <p:nvPr>
            <p:ph type="title"/>
          </p:nvPr>
        </p:nvSpPr>
        <p:spPr>
          <a:xfrm>
            <a:off x="1701924" y="2844800"/>
            <a:ext cx="9751060" cy="1168400"/>
          </a:xfrm>
        </p:spPr>
        <p:txBody>
          <a:bodyPr>
            <a:normAutofit fontScale="90000"/>
          </a:bodyPr>
          <a:lstStyle/>
          <a:p>
            <a:r>
              <a:rPr lang="en-IN" dirty="0"/>
              <a:t>           </a:t>
            </a:r>
            <a:r>
              <a:rPr lang="en-IN" sz="7200" dirty="0">
                <a:latin typeface="Arial Black" panose="020B0A04020102020204" pitchFamily="34" charset="0"/>
              </a:rPr>
              <a:t>THANK YOU</a:t>
            </a:r>
          </a:p>
        </p:txBody>
      </p:sp>
      <p:sp>
        <p:nvSpPr>
          <p:cNvPr id="3" name="Content Placeholder 2">
            <a:extLst>
              <a:ext uri="{FF2B5EF4-FFF2-40B4-BE49-F238E27FC236}">
                <a16:creationId xmlns:a16="http://schemas.microsoft.com/office/drawing/2014/main" id="{E5B5F01F-4DB9-4F9F-BD8F-B85553B68E2D}"/>
              </a:ext>
            </a:extLst>
          </p:cNvPr>
          <p:cNvSpPr>
            <a:spLocks noGrp="1"/>
          </p:cNvSpPr>
          <p:nvPr>
            <p:ph idx="1"/>
          </p:nvPr>
        </p:nvSpPr>
        <p:spPr>
          <a:xfrm>
            <a:off x="1218883" y="5949280"/>
            <a:ext cx="9751060" cy="121320"/>
          </a:xfrm>
        </p:spPr>
        <p:txBody>
          <a:bodyPr>
            <a:normAutofit fontScale="25000" lnSpcReduction="20000"/>
          </a:bodyPr>
          <a:lstStyle/>
          <a:p>
            <a:endParaRPr lang="en-IN" dirty="0"/>
          </a:p>
          <a:p>
            <a:endParaRPr lang="en-IN" dirty="0"/>
          </a:p>
        </p:txBody>
      </p:sp>
    </p:spTree>
    <p:extLst>
      <p:ext uri="{BB962C8B-B14F-4D97-AF65-F5344CB8AC3E}">
        <p14:creationId xmlns:p14="http://schemas.microsoft.com/office/powerpoint/2010/main" val="42571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tf02801059</Template>
  <TotalTime>43</TotalTime>
  <Words>599</Words>
  <Application>Microsoft Office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Arial Black</vt:lpstr>
      <vt:lpstr>Constantia</vt:lpstr>
      <vt:lpstr>Segoe Script</vt:lpstr>
      <vt:lpstr>Trebuchet MS</vt:lpstr>
      <vt:lpstr>Books Classic 16x9</vt:lpstr>
      <vt:lpstr>Future scope of Smart Agriculture system based on IoT</vt:lpstr>
      <vt:lpstr>Introduction:-</vt:lpstr>
      <vt:lpstr>Future Scope Of This Project:-</vt:lpstr>
      <vt:lpstr>Disadvantage:-</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based on IoT</dc:title>
  <dc:creator>subham patra</dc:creator>
  <cp:lastModifiedBy>subham patra</cp:lastModifiedBy>
  <cp:revision>5</cp:revision>
  <dcterms:created xsi:type="dcterms:W3CDTF">2020-06-11T14:04:30Z</dcterms:created>
  <dcterms:modified xsi:type="dcterms:W3CDTF">2020-06-11T14:47:40Z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