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6/11/2020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D57E415-C334-4FCF-9FA4-80C8004BD975}"/>
              </a:ext>
            </a:extLst>
          </p:cNvPr>
          <p:cNvSpPr>
            <a:spLocks noGrp="1"/>
          </p:cNvSpPr>
          <p:nvPr>
            <p:ph type="ctrTitle"/>
          </p:nvPr>
        </p:nvSpPr>
        <p:spPr>
          <a:xfrm>
            <a:off x="2592280" y="88777"/>
            <a:ext cx="8910743" cy="6542842"/>
          </a:xfrm>
        </p:spPr>
        <p:txBody>
          <a:bodyPr>
            <a:noAutofit/>
          </a:bodyPr>
          <a:lstStyle/>
          <a:p>
            <a:pPr algn="ctr">
              <a:lnSpc>
                <a:spcPct val="107000"/>
              </a:lnSpc>
              <a:spcAft>
                <a:spcPts val="800"/>
              </a:spcAft>
            </a:pPr>
            <a:r>
              <a:rPr lang="en-IN" sz="2800" b="1" dirty="0">
                <a:solidFill>
                  <a:srgbClr val="FF0000"/>
                </a:solidFill>
                <a:latin typeface="Cambria" panose="02040503050406030204" pitchFamily="18" charset="0"/>
                <a:ea typeface="Calibri" panose="020F0502020204030204" pitchFamily="34" charset="0"/>
              </a:rPr>
              <a:t> </a:t>
            </a:r>
            <a:br>
              <a:rPr lang="en-IN" sz="2800" b="1" dirty="0">
                <a:solidFill>
                  <a:srgbClr val="FF0000"/>
                </a:solidFill>
                <a:latin typeface="Cambria" panose="02040503050406030204" pitchFamily="18" charset="0"/>
                <a:ea typeface="Calibri" panose="020F0502020204030204" pitchFamily="34" charset="0"/>
              </a:rPr>
            </a:br>
            <a:br>
              <a:rPr lang="en-IN" sz="2800" b="1" dirty="0">
                <a:solidFill>
                  <a:srgbClr val="FF0000"/>
                </a:solidFill>
                <a:latin typeface="Cambria" panose="02040503050406030204" pitchFamily="18" charset="0"/>
                <a:ea typeface="Calibri" panose="020F0502020204030204" pitchFamily="34" charset="0"/>
              </a:rPr>
            </a:br>
            <a:br>
              <a:rPr lang="en-IN" sz="2800" b="1" dirty="0">
                <a:solidFill>
                  <a:srgbClr val="FF0000"/>
                </a:solidFill>
                <a:latin typeface="Cambria" panose="02040503050406030204" pitchFamily="18" charset="0"/>
                <a:ea typeface="Calibri" panose="020F0502020204030204" pitchFamily="34" charset="0"/>
              </a:rPr>
            </a:br>
            <a:br>
              <a:rPr lang="en-IN" sz="2800" b="1" dirty="0">
                <a:solidFill>
                  <a:srgbClr val="FF0000"/>
                </a:solidFill>
                <a:latin typeface="Cambria" panose="02040503050406030204" pitchFamily="18" charset="0"/>
                <a:ea typeface="Calibri" panose="020F0502020204030204" pitchFamily="34" charset="0"/>
              </a:rPr>
            </a:br>
            <a:br>
              <a:rPr lang="en-IN" sz="2800" b="1" dirty="0">
                <a:solidFill>
                  <a:srgbClr val="FF0000"/>
                </a:solidFill>
                <a:latin typeface="Cambria" panose="02040503050406030204" pitchFamily="18" charset="0"/>
                <a:ea typeface="Calibri" panose="020F0502020204030204" pitchFamily="34" charset="0"/>
              </a:rPr>
            </a:br>
            <a:br>
              <a:rPr lang="en-IN" sz="2800" b="1" dirty="0">
                <a:solidFill>
                  <a:srgbClr val="FF0000"/>
                </a:solidFill>
                <a:latin typeface="Cambria" panose="02040503050406030204" pitchFamily="18" charset="0"/>
                <a:ea typeface="Calibri" panose="020F0502020204030204" pitchFamily="34" charset="0"/>
              </a:rPr>
            </a:br>
            <a:r>
              <a:rPr lang="en-IN" sz="4000" b="1" dirty="0">
                <a:solidFill>
                  <a:srgbClr val="FF0000"/>
                </a:solidFill>
                <a:latin typeface="Cambria" panose="02040503050406030204" pitchFamily="18" charset="0"/>
                <a:ea typeface="Calibri" panose="020F0502020204030204" pitchFamily="34" charset="0"/>
              </a:rPr>
              <a:t>Smart Agriculture System Using IoT</a:t>
            </a:r>
            <a:br>
              <a:rPr lang="en-IN" sz="2800" dirty="0">
                <a:solidFill>
                  <a:srgbClr val="000000"/>
                </a:solidFill>
                <a:latin typeface="Calibri" panose="020F0502020204030204" pitchFamily="34" charset="0"/>
                <a:ea typeface="Calibri" panose="020F0502020204030204" pitchFamily="34" charset="0"/>
              </a:rPr>
            </a:br>
            <a:r>
              <a:rPr lang="en-IN" sz="2800" b="1" dirty="0">
                <a:solidFill>
                  <a:srgbClr val="000000"/>
                </a:solidFill>
                <a:latin typeface="Calibri" panose="020F0502020204030204" pitchFamily="34" charset="0"/>
                <a:ea typeface="Calibri" panose="020F0502020204030204" pitchFamily="34" charset="0"/>
                <a:cs typeface="Calibri" panose="020F0502020204030204" pitchFamily="34" charset="0"/>
              </a:rPr>
              <a:t>A Project Report</a:t>
            </a:r>
            <a:br>
              <a:rPr lang="en-IN" sz="2800" dirty="0">
                <a:solidFill>
                  <a:srgbClr val="000000"/>
                </a:solidFill>
                <a:latin typeface="Calibri" panose="020F0502020204030204" pitchFamily="34" charset="0"/>
                <a:ea typeface="Calibri" panose="020F0502020204030204" pitchFamily="34" charset="0"/>
              </a:rPr>
            </a:br>
            <a:r>
              <a:rPr lang="en-IN" sz="2000" b="1" i="1" dirty="0">
                <a:solidFill>
                  <a:srgbClr val="000000"/>
                </a:solidFill>
                <a:latin typeface="Bradley Hand ITC" panose="03070402050302030203" pitchFamily="66" charset="0"/>
                <a:ea typeface="Calibri" panose="020F0502020204030204" pitchFamily="34" charset="0"/>
                <a:cs typeface="Arial" panose="020B0604020202020204" pitchFamily="34" charset="0"/>
              </a:rPr>
              <a:t>Submitted as a training project for</a:t>
            </a:r>
            <a:br>
              <a:rPr lang="en-IN" sz="2000" b="1" i="1" dirty="0">
                <a:solidFill>
                  <a:srgbClr val="000000"/>
                </a:solidFill>
                <a:latin typeface="Bradley Hand ITC" panose="03070402050302030203" pitchFamily="66" charset="0"/>
                <a:ea typeface="Calibri" panose="020F0502020204030204" pitchFamily="34" charset="0"/>
                <a:cs typeface="Arial" panose="020B0604020202020204" pitchFamily="34" charset="0"/>
              </a:rPr>
            </a:br>
            <a:br>
              <a:rPr lang="en-IN" sz="2000" b="1" i="1" dirty="0">
                <a:solidFill>
                  <a:srgbClr val="000000"/>
                </a:solidFill>
                <a:latin typeface="Bradley Hand ITC" panose="03070402050302030203" pitchFamily="66" charset="0"/>
                <a:ea typeface="Calibri" panose="020F0502020204030204" pitchFamily="34" charset="0"/>
                <a:cs typeface="Arial" panose="020B0604020202020204" pitchFamily="34" charset="0"/>
              </a:rPr>
            </a:br>
            <a:br>
              <a:rPr lang="en-IN" sz="2000" b="1" i="1" dirty="0">
                <a:solidFill>
                  <a:srgbClr val="000000"/>
                </a:solidFill>
                <a:latin typeface="Bradley Hand ITC" panose="03070402050302030203" pitchFamily="66" charset="0"/>
                <a:ea typeface="Calibri" panose="020F0502020204030204" pitchFamily="34" charset="0"/>
                <a:cs typeface="Arial" panose="020B0604020202020204" pitchFamily="34" charset="0"/>
              </a:rPr>
            </a:br>
            <a:br>
              <a:rPr lang="en-IN" sz="2800" dirty="0">
                <a:solidFill>
                  <a:srgbClr val="000000"/>
                </a:solidFill>
                <a:latin typeface="Calibri" panose="020F0502020204030204" pitchFamily="34" charset="0"/>
                <a:ea typeface="Calibri" panose="020F0502020204030204" pitchFamily="34" charset="0"/>
              </a:rPr>
            </a:br>
            <a:r>
              <a:rPr lang="en-IN" sz="2000" b="1" dirty="0">
                <a:solidFill>
                  <a:srgbClr val="000000"/>
                </a:solidFill>
                <a:latin typeface="Arial" panose="020B0604020202020204" pitchFamily="34" charset="0"/>
                <a:ea typeface="Calibri" panose="020F0502020204030204" pitchFamily="34" charset="0"/>
              </a:rPr>
              <a:t>The Smart Bridge </a:t>
            </a:r>
            <a:br>
              <a:rPr lang="en-IN" sz="2000" dirty="0">
                <a:solidFill>
                  <a:srgbClr val="000000"/>
                </a:solidFill>
                <a:latin typeface="Calibri" panose="020F0502020204030204" pitchFamily="34" charset="0"/>
                <a:ea typeface="Calibri" panose="020F0502020204030204" pitchFamily="34" charset="0"/>
              </a:rPr>
            </a:br>
            <a:r>
              <a:rPr lang="en-IN" sz="2000" b="1" dirty="0">
                <a:solidFill>
                  <a:srgbClr val="000000"/>
                </a:solidFill>
                <a:latin typeface="Arial" panose="020B0604020202020204" pitchFamily="34" charset="0"/>
                <a:ea typeface="Calibri" panose="020F0502020204030204" pitchFamily="34" charset="0"/>
              </a:rPr>
              <a:t>May 2020- June 2020</a:t>
            </a:r>
            <a:br>
              <a:rPr lang="en-IN" sz="2000" dirty="0">
                <a:solidFill>
                  <a:srgbClr val="000000"/>
                </a:solidFill>
                <a:latin typeface="Calibri" panose="020F0502020204030204" pitchFamily="34" charset="0"/>
                <a:ea typeface="Calibri" panose="020F0502020204030204" pitchFamily="34" charset="0"/>
              </a:rPr>
            </a:br>
            <a:r>
              <a:rPr lang="en-IN" sz="2000" b="1" i="1" dirty="0">
                <a:solidFill>
                  <a:srgbClr val="000000"/>
                </a:solidFill>
                <a:latin typeface="Bradley Hand ITC" panose="03070402050302030203" pitchFamily="66" charset="0"/>
                <a:ea typeface="Calibri" panose="020F0502020204030204" pitchFamily="34" charset="0"/>
                <a:cs typeface="Arabic Typesetting" panose="03020402040406030203" pitchFamily="66" charset="-78"/>
              </a:rPr>
              <a:t>By</a:t>
            </a:r>
            <a:br>
              <a:rPr lang="en-IN" sz="2000" dirty="0">
                <a:solidFill>
                  <a:srgbClr val="000000"/>
                </a:solidFill>
                <a:latin typeface="Calibri" panose="020F0502020204030204" pitchFamily="34" charset="0"/>
                <a:ea typeface="Calibri" panose="020F0502020204030204" pitchFamily="34" charset="0"/>
              </a:rPr>
            </a:br>
            <a:r>
              <a:rPr lang="en-IN" sz="2800" b="1" dirty="0">
                <a:solidFill>
                  <a:srgbClr val="FF0000"/>
                </a:solidFill>
                <a:latin typeface="Calibri" panose="020F0502020204030204" pitchFamily="34" charset="0"/>
                <a:ea typeface="Calibri" panose="020F0502020204030204" pitchFamily="34" charset="0"/>
                <a:cs typeface="Calibri" panose="020F0502020204030204" pitchFamily="34" charset="0"/>
              </a:rPr>
              <a:t>Gaurav Baghel</a:t>
            </a:r>
            <a:br>
              <a:rPr lang="en-IN" sz="2000" dirty="0">
                <a:solidFill>
                  <a:srgbClr val="000000"/>
                </a:solidFill>
                <a:latin typeface="Calibri" panose="020F0502020204030204" pitchFamily="34" charset="0"/>
                <a:ea typeface="Calibri" panose="020F0502020204030204" pitchFamily="34" charset="0"/>
              </a:rPr>
            </a:br>
            <a:r>
              <a:rPr lang="en-IN" sz="2000" b="1" dirty="0">
                <a:solidFill>
                  <a:srgbClr val="FF0000"/>
                </a:solidFill>
                <a:latin typeface="Calibri" panose="020F0502020204030204" pitchFamily="34" charset="0"/>
                <a:ea typeface="Calibri" panose="020F0502020204030204" pitchFamily="34" charset="0"/>
                <a:cs typeface="Calibri" panose="020F0502020204030204" pitchFamily="34" charset="0"/>
              </a:rPr>
              <a:t> </a:t>
            </a:r>
            <a:br>
              <a:rPr lang="en-IN" sz="2000" dirty="0">
                <a:solidFill>
                  <a:srgbClr val="000000"/>
                </a:solidFill>
                <a:latin typeface="Calibri" panose="020F0502020204030204" pitchFamily="34" charset="0"/>
                <a:ea typeface="Calibri" panose="020F0502020204030204" pitchFamily="34" charset="0"/>
              </a:rPr>
            </a:br>
            <a:r>
              <a:rPr lang="en-IN" sz="2000" b="1" i="1" dirty="0">
                <a:solidFill>
                  <a:srgbClr val="000000"/>
                </a:solidFill>
                <a:latin typeface="Bradley Hand ITC" panose="03070402050302030203" pitchFamily="66" charset="0"/>
                <a:ea typeface="Calibri" panose="020F0502020204030204" pitchFamily="34" charset="0"/>
                <a:cs typeface="Calibri" panose="020F0502020204030204" pitchFamily="34" charset="0"/>
              </a:rPr>
              <a:t>Under the Guidance of </a:t>
            </a:r>
            <a:br>
              <a:rPr lang="en-IN" sz="2000" b="1" i="1" dirty="0">
                <a:solidFill>
                  <a:srgbClr val="000000"/>
                </a:solidFill>
                <a:latin typeface="Bradley Hand ITC" panose="03070402050302030203" pitchFamily="66" charset="0"/>
                <a:ea typeface="Calibri" panose="020F0502020204030204" pitchFamily="34" charset="0"/>
                <a:cs typeface="Calibri" panose="020F0502020204030204" pitchFamily="34" charset="0"/>
              </a:rPr>
            </a:br>
            <a:br>
              <a:rPr lang="en-IN" sz="2000" b="1" i="1" dirty="0">
                <a:solidFill>
                  <a:srgbClr val="000000"/>
                </a:solidFill>
                <a:latin typeface="Bradley Hand ITC" panose="03070402050302030203" pitchFamily="66" charset="0"/>
                <a:ea typeface="Calibri" panose="020F0502020204030204" pitchFamily="34" charset="0"/>
                <a:cs typeface="Calibri" panose="020F0502020204030204" pitchFamily="34" charset="0"/>
              </a:rPr>
            </a:br>
            <a:br>
              <a:rPr lang="en-IN" sz="1800" dirty="0">
                <a:solidFill>
                  <a:srgbClr val="000000"/>
                </a:solidFill>
                <a:latin typeface="Calibri" panose="020F0502020204030204" pitchFamily="34" charset="0"/>
                <a:ea typeface="Calibri" panose="020F0502020204030204" pitchFamily="34" charset="0"/>
              </a:rPr>
            </a:br>
            <a:r>
              <a:rPr lang="en-IN" sz="1800" b="1" dirty="0">
                <a:solidFill>
                  <a:srgbClr val="000000"/>
                </a:solidFill>
                <a:latin typeface="Arial" panose="020B0604020202020204" pitchFamily="34" charset="0"/>
                <a:ea typeface="Calibri" panose="020F0502020204030204" pitchFamily="34" charset="0"/>
              </a:rPr>
              <a:t>Mr. Durga Prasad Bethi </a:t>
            </a:r>
            <a:br>
              <a:rPr lang="en-IN" sz="1800" dirty="0">
                <a:solidFill>
                  <a:srgbClr val="000000"/>
                </a:solidFill>
                <a:latin typeface="Calibri" panose="020F0502020204030204" pitchFamily="34" charset="0"/>
                <a:ea typeface="Calibri" panose="020F0502020204030204" pitchFamily="34" charset="0"/>
              </a:rPr>
            </a:br>
            <a:r>
              <a:rPr lang="en-IN" sz="1800" b="1" dirty="0">
                <a:solidFill>
                  <a:srgbClr val="555555"/>
                </a:solidFill>
                <a:latin typeface="Helvetica" panose="020B0604020202020204" pitchFamily="34" charset="0"/>
                <a:ea typeface="Calibri" panose="020F0502020204030204" pitchFamily="34" charset="0"/>
                <a:cs typeface="Calibri" panose="020F0502020204030204" pitchFamily="34" charset="0"/>
              </a:rPr>
              <a:t>durgaprasad@thesmartbridge.com</a:t>
            </a:r>
            <a:r>
              <a:rPr lang="en-IN" sz="2000" b="1" dirty="0">
                <a:solidFill>
                  <a:srgbClr val="FF0000"/>
                </a:solidFill>
                <a:latin typeface="Calibri" panose="020F0502020204030204" pitchFamily="34" charset="0"/>
                <a:ea typeface="Calibri" panose="020F0502020204030204" pitchFamily="34" charset="0"/>
                <a:cs typeface="Calibri" panose="020F0502020204030204" pitchFamily="34" charset="0"/>
              </a:rPr>
              <a:t> </a:t>
            </a:r>
            <a:br>
              <a:rPr lang="en-IN" sz="2000" dirty="0">
                <a:solidFill>
                  <a:srgbClr val="000000"/>
                </a:solidFill>
                <a:latin typeface="Calibri" panose="020F0502020204030204" pitchFamily="34" charset="0"/>
                <a:ea typeface="Calibri" panose="020F0502020204030204" pitchFamily="34" charset="0"/>
              </a:rPr>
            </a:br>
            <a:r>
              <a:rPr lang="en-IN" sz="2800" b="1" i="1" dirty="0">
                <a:solidFill>
                  <a:srgbClr val="000000"/>
                </a:solidFill>
                <a:latin typeface="Bradley Hand ITC" panose="03070402050302030203" pitchFamily="66" charset="0"/>
                <a:ea typeface="Calibri" panose="020F0502020204030204" pitchFamily="34" charset="0"/>
                <a:cs typeface="Arabic Typesetting" panose="03020402040406030203" pitchFamily="66" charset="-78"/>
              </a:rPr>
              <a:t> </a:t>
            </a:r>
            <a:endParaRPr lang="en-IN" sz="2800" dirty="0"/>
          </a:p>
        </p:txBody>
      </p:sp>
      <p:pic>
        <p:nvPicPr>
          <p:cNvPr id="9" name="Picture 8">
            <a:extLst>
              <a:ext uri="{FF2B5EF4-FFF2-40B4-BE49-F238E27FC236}">
                <a16:creationId xmlns:a16="http://schemas.microsoft.com/office/drawing/2014/main" id="{B5AEF0D8-EE5C-4981-AD2A-58945C1CC4ED}"/>
              </a:ext>
            </a:extLst>
          </p:cNvPr>
          <p:cNvPicPr>
            <a:picLocks noChangeAspect="1"/>
          </p:cNvPicPr>
          <p:nvPr/>
        </p:nvPicPr>
        <p:blipFill>
          <a:blip r:embed="rId2"/>
          <a:stretch>
            <a:fillRect/>
          </a:stretch>
        </p:blipFill>
        <p:spPr>
          <a:xfrm>
            <a:off x="6743554" y="1567324"/>
            <a:ext cx="944315" cy="944315"/>
          </a:xfrm>
          <a:prstGeom prst="rect">
            <a:avLst/>
          </a:prstGeom>
          <a:ln>
            <a:noFill/>
          </a:ln>
          <a:effectLst>
            <a:softEdge rad="112500"/>
          </a:effectLst>
        </p:spPr>
      </p:pic>
    </p:spTree>
    <p:extLst>
      <p:ext uri="{BB962C8B-B14F-4D97-AF65-F5344CB8AC3E}">
        <p14:creationId xmlns:p14="http://schemas.microsoft.com/office/powerpoint/2010/main" val="363541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B45A0-9EAD-45AD-9832-60D4EA5C3397}"/>
              </a:ext>
            </a:extLst>
          </p:cNvPr>
          <p:cNvSpPr>
            <a:spLocks noGrp="1"/>
          </p:cNvSpPr>
          <p:nvPr>
            <p:ph type="title"/>
          </p:nvPr>
        </p:nvSpPr>
        <p:spPr>
          <a:xfrm>
            <a:off x="1484311" y="195309"/>
            <a:ext cx="10018713" cy="1074198"/>
          </a:xfrm>
        </p:spPr>
        <p:txBody>
          <a:bodyPr>
            <a:normAutofit/>
          </a:bodyPr>
          <a:lstStyle/>
          <a:p>
            <a:r>
              <a:rPr lang="en-IN" sz="2400" b="1" dirty="0"/>
              <a:t>The main aim of this project is to turn on and off water pump from anywhere using mobile phone.</a:t>
            </a:r>
          </a:p>
        </p:txBody>
      </p:sp>
      <p:sp>
        <p:nvSpPr>
          <p:cNvPr id="3" name="Content Placeholder 2">
            <a:extLst>
              <a:ext uri="{FF2B5EF4-FFF2-40B4-BE49-F238E27FC236}">
                <a16:creationId xmlns:a16="http://schemas.microsoft.com/office/drawing/2014/main" id="{4658E405-1C00-43FF-9880-29757CA929DA}"/>
              </a:ext>
            </a:extLst>
          </p:cNvPr>
          <p:cNvSpPr>
            <a:spLocks noGrp="1"/>
          </p:cNvSpPr>
          <p:nvPr>
            <p:ph idx="1"/>
          </p:nvPr>
        </p:nvSpPr>
        <p:spPr>
          <a:xfrm>
            <a:off x="1484310" y="1269507"/>
            <a:ext cx="10018713" cy="4521693"/>
          </a:xfrm>
        </p:spPr>
        <p:txBody>
          <a:bodyPr>
            <a:normAutofit fontScale="85000" lnSpcReduction="20000"/>
          </a:bodyPr>
          <a:lstStyle/>
          <a:p>
            <a:r>
              <a:rPr lang="en-IN" dirty="0"/>
              <a:t>Smart Agriculture System based on IoT can monitor soil moisture and climatic conditions to grow and yield a good crop.</a:t>
            </a:r>
          </a:p>
          <a:p>
            <a:r>
              <a:rPr lang="en-IN" dirty="0"/>
              <a:t>The farmer can also get the real time weather forecasting data by using external platforms like Open Weather API.</a:t>
            </a:r>
          </a:p>
          <a:p>
            <a:r>
              <a:rPr lang="en-IN" dirty="0"/>
              <a:t>Farmer is provided a mobile app using which he can monitor the temperature , humidity and soil moisture parameters along with weather forecasting details.</a:t>
            </a:r>
          </a:p>
          <a:p>
            <a:r>
              <a:rPr lang="en-IN" dirty="0"/>
              <a:t>Based on all the parameters he can water his crop by controlling the motors using the mobile application.</a:t>
            </a:r>
          </a:p>
          <a:p>
            <a:r>
              <a:rPr lang="en-IN" dirty="0"/>
              <a:t>Even if the farmer is not present near his crop he can water his crop by controlling the motors using the mobile application from anywhere.</a:t>
            </a:r>
          </a:p>
          <a:p>
            <a:r>
              <a:rPr lang="en-IN" dirty="0"/>
              <a:t>Even if the farmer is not present near his crop he can water his crop by controlling the motors using the mobile application from anywhere.</a:t>
            </a:r>
          </a:p>
          <a:p>
            <a:r>
              <a:rPr lang="en-IN" dirty="0"/>
              <a:t>This can be a ground-breaking invention for people still using traditional agricultural techniques. </a:t>
            </a:r>
          </a:p>
        </p:txBody>
      </p:sp>
    </p:spTree>
    <p:extLst>
      <p:ext uri="{BB962C8B-B14F-4D97-AF65-F5344CB8AC3E}">
        <p14:creationId xmlns:p14="http://schemas.microsoft.com/office/powerpoint/2010/main" val="3988179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3BB34-6F42-4E01-9DF9-3B6BC35526AB}"/>
              </a:ext>
            </a:extLst>
          </p:cNvPr>
          <p:cNvSpPr>
            <a:spLocks noGrp="1"/>
          </p:cNvSpPr>
          <p:nvPr>
            <p:ph type="title"/>
          </p:nvPr>
        </p:nvSpPr>
        <p:spPr>
          <a:xfrm>
            <a:off x="1484311" y="685801"/>
            <a:ext cx="10018713" cy="503808"/>
          </a:xfrm>
        </p:spPr>
        <p:txBody>
          <a:bodyPr>
            <a:normAutofit/>
          </a:bodyPr>
          <a:lstStyle/>
          <a:p>
            <a:pPr algn="l"/>
            <a:r>
              <a:rPr lang="en-IN" sz="2400" b="1" dirty="0"/>
              <a:t>Project Requirements:</a:t>
            </a:r>
          </a:p>
        </p:txBody>
      </p:sp>
      <p:sp>
        <p:nvSpPr>
          <p:cNvPr id="3" name="Content Placeholder 2">
            <a:extLst>
              <a:ext uri="{FF2B5EF4-FFF2-40B4-BE49-F238E27FC236}">
                <a16:creationId xmlns:a16="http://schemas.microsoft.com/office/drawing/2014/main" id="{ECB79750-B5D8-48BD-98CE-D4198135D1EE}"/>
              </a:ext>
            </a:extLst>
          </p:cNvPr>
          <p:cNvSpPr>
            <a:spLocks noGrp="1"/>
          </p:cNvSpPr>
          <p:nvPr>
            <p:ph idx="1"/>
          </p:nvPr>
        </p:nvSpPr>
        <p:spPr>
          <a:xfrm>
            <a:off x="1484310" y="1189609"/>
            <a:ext cx="10018713" cy="4601592"/>
          </a:xfrm>
        </p:spPr>
        <p:txBody>
          <a:bodyPr/>
          <a:lstStyle/>
          <a:p>
            <a:r>
              <a:rPr lang="en-IN" dirty="0"/>
              <a:t>IBM cloud account</a:t>
            </a:r>
          </a:p>
          <a:p>
            <a:r>
              <a:rPr lang="en-IN" dirty="0"/>
              <a:t>IOT Application Development </a:t>
            </a:r>
          </a:p>
          <a:p>
            <a:r>
              <a:rPr lang="en-IN" dirty="0"/>
              <a:t>IOT cloud platform </a:t>
            </a:r>
          </a:p>
          <a:p>
            <a:r>
              <a:rPr lang="en-IN" dirty="0"/>
              <a:t>Basic  python requirements.</a:t>
            </a:r>
          </a:p>
        </p:txBody>
      </p:sp>
      <p:pic>
        <p:nvPicPr>
          <p:cNvPr id="5" name="Picture 4">
            <a:extLst>
              <a:ext uri="{FF2B5EF4-FFF2-40B4-BE49-F238E27FC236}">
                <a16:creationId xmlns:a16="http://schemas.microsoft.com/office/drawing/2014/main" id="{DBFB0E91-71B7-4188-9568-A8CD7B20A31C}"/>
              </a:ext>
            </a:extLst>
          </p:cNvPr>
          <p:cNvPicPr>
            <a:picLocks noChangeAspect="1"/>
          </p:cNvPicPr>
          <p:nvPr/>
        </p:nvPicPr>
        <p:blipFill>
          <a:blip r:embed="rId2"/>
          <a:stretch>
            <a:fillRect/>
          </a:stretch>
        </p:blipFill>
        <p:spPr>
          <a:xfrm>
            <a:off x="6604987" y="2154616"/>
            <a:ext cx="4404544" cy="22654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7" name="Straight Arrow Connector 6">
            <a:extLst>
              <a:ext uri="{FF2B5EF4-FFF2-40B4-BE49-F238E27FC236}">
                <a16:creationId xmlns:a16="http://schemas.microsoft.com/office/drawing/2014/main" id="{91DE2C09-43AA-4D4E-A1C6-A1227A0E9E2C}"/>
              </a:ext>
            </a:extLst>
          </p:cNvPr>
          <p:cNvCxnSpPr>
            <a:cxnSpLocks/>
          </p:cNvCxnSpPr>
          <p:nvPr/>
        </p:nvCxnSpPr>
        <p:spPr>
          <a:xfrm>
            <a:off x="4429957" y="2725445"/>
            <a:ext cx="1953088" cy="0"/>
          </a:xfrm>
          <a:prstGeom prst="straightConnector1">
            <a:avLst/>
          </a:prstGeom>
          <a:ln>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4643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A6834-8773-480C-AFC7-8D86577FACDF}"/>
              </a:ext>
            </a:extLst>
          </p:cNvPr>
          <p:cNvSpPr>
            <a:spLocks noGrp="1"/>
          </p:cNvSpPr>
          <p:nvPr>
            <p:ph type="title"/>
          </p:nvPr>
        </p:nvSpPr>
        <p:spPr>
          <a:xfrm>
            <a:off x="1484311" y="685801"/>
            <a:ext cx="10018713" cy="974324"/>
          </a:xfrm>
        </p:spPr>
        <p:txBody>
          <a:bodyPr>
            <a:normAutofit/>
          </a:bodyPr>
          <a:lstStyle/>
          <a:p>
            <a:pPr algn="l"/>
            <a:r>
              <a:rPr lang="en-IN" sz="2400" b="1" dirty="0"/>
              <a:t>Functional Requirements:</a:t>
            </a:r>
          </a:p>
        </p:txBody>
      </p:sp>
      <p:sp>
        <p:nvSpPr>
          <p:cNvPr id="3" name="Content Placeholder 2">
            <a:extLst>
              <a:ext uri="{FF2B5EF4-FFF2-40B4-BE49-F238E27FC236}">
                <a16:creationId xmlns:a16="http://schemas.microsoft.com/office/drawing/2014/main" id="{159C12BA-46A7-47F7-8609-82084C837D6D}"/>
              </a:ext>
            </a:extLst>
          </p:cNvPr>
          <p:cNvSpPr>
            <a:spLocks noGrp="1"/>
          </p:cNvSpPr>
          <p:nvPr>
            <p:ph idx="1"/>
          </p:nvPr>
        </p:nvSpPr>
        <p:spPr>
          <a:xfrm>
            <a:off x="1484310" y="1449279"/>
            <a:ext cx="10018713" cy="5031419"/>
          </a:xfrm>
        </p:spPr>
        <p:txBody>
          <a:bodyPr>
            <a:normAutofit/>
          </a:bodyPr>
          <a:lstStyle/>
          <a:p>
            <a:pPr>
              <a:buFont typeface="Arial" panose="020B0604020202020204" pitchFamily="34" charset="0"/>
              <a:buChar char="•"/>
            </a:pPr>
            <a:r>
              <a:rPr lang="en-IN" dirty="0"/>
              <a:t>Open Weather API that could deliver real time weather forecasting.</a:t>
            </a:r>
          </a:p>
          <a:p>
            <a:r>
              <a:rPr lang="en-IN" dirty="0"/>
              <a:t> Online  IoT Simulator to get external factors like temperature , humidity and soil moisture</a:t>
            </a:r>
          </a:p>
        </p:txBody>
      </p:sp>
      <p:pic>
        <p:nvPicPr>
          <p:cNvPr id="5" name="Picture 4">
            <a:extLst>
              <a:ext uri="{FF2B5EF4-FFF2-40B4-BE49-F238E27FC236}">
                <a16:creationId xmlns:a16="http://schemas.microsoft.com/office/drawing/2014/main" id="{51328226-7515-4F4B-B627-991ADFEC2EA0}"/>
              </a:ext>
            </a:extLst>
          </p:cNvPr>
          <p:cNvPicPr>
            <a:picLocks noChangeAspect="1"/>
          </p:cNvPicPr>
          <p:nvPr/>
        </p:nvPicPr>
        <p:blipFill rotWithShape="1">
          <a:blip r:embed="rId2"/>
          <a:srcRect l="34017" t="3837" r="33664"/>
          <a:stretch/>
        </p:blipFill>
        <p:spPr>
          <a:xfrm>
            <a:off x="4103131" y="4468796"/>
            <a:ext cx="1535410" cy="2269354"/>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CDD3BC90-4BEC-4735-9B5A-50D10B768F0F}"/>
              </a:ext>
            </a:extLst>
          </p:cNvPr>
          <p:cNvPicPr>
            <a:picLocks noChangeAspect="1"/>
          </p:cNvPicPr>
          <p:nvPr/>
        </p:nvPicPr>
        <p:blipFill rotWithShape="1">
          <a:blip r:embed="rId3"/>
          <a:srcRect l="34297" t="4071" r="33519"/>
          <a:stretch/>
        </p:blipFill>
        <p:spPr>
          <a:xfrm>
            <a:off x="6215847" y="4468796"/>
            <a:ext cx="1481092" cy="2269354"/>
          </a:xfrm>
          <a:prstGeom prst="rect">
            <a:avLst/>
          </a:prstGeom>
          <a:ln>
            <a:noFill/>
          </a:ln>
          <a:effectLst>
            <a:outerShdw blurRad="190500" algn="tl" rotWithShape="0">
              <a:srgbClr val="000000">
                <a:alpha val="70000"/>
              </a:srgbClr>
            </a:outerShdw>
          </a:effectLst>
        </p:spPr>
      </p:pic>
      <p:cxnSp>
        <p:nvCxnSpPr>
          <p:cNvPr id="15" name="Connector: Elbow 14">
            <a:extLst>
              <a:ext uri="{FF2B5EF4-FFF2-40B4-BE49-F238E27FC236}">
                <a16:creationId xmlns:a16="http://schemas.microsoft.com/office/drawing/2014/main" id="{2B79511C-069B-4CC6-BBC6-6F546201C30D}"/>
              </a:ext>
            </a:extLst>
          </p:cNvPr>
          <p:cNvCxnSpPr>
            <a:cxnSpLocks/>
          </p:cNvCxnSpPr>
          <p:nvPr/>
        </p:nvCxnSpPr>
        <p:spPr>
          <a:xfrm rot="10800000" flipV="1">
            <a:off x="7892250" y="4297761"/>
            <a:ext cx="1917579" cy="993329"/>
          </a:xfrm>
          <a:prstGeom prst="bentConnector3">
            <a:avLst>
              <a:gd name="adj1" fmla="val 50000"/>
            </a:avLst>
          </a:prstGeom>
          <a:ln>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8" name="Picture 17">
            <a:extLst>
              <a:ext uri="{FF2B5EF4-FFF2-40B4-BE49-F238E27FC236}">
                <a16:creationId xmlns:a16="http://schemas.microsoft.com/office/drawing/2014/main" id="{E8C871BA-8BBC-4AAF-9640-960D6618DAF1}"/>
              </a:ext>
            </a:extLst>
          </p:cNvPr>
          <p:cNvPicPr>
            <a:picLocks noChangeAspect="1"/>
          </p:cNvPicPr>
          <p:nvPr/>
        </p:nvPicPr>
        <p:blipFill>
          <a:blip r:embed="rId4"/>
          <a:stretch>
            <a:fillRect/>
          </a:stretch>
        </p:blipFill>
        <p:spPr>
          <a:xfrm>
            <a:off x="6120482" y="685801"/>
            <a:ext cx="4890787" cy="25218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20" name="Connector: Elbow 19">
            <a:extLst>
              <a:ext uri="{FF2B5EF4-FFF2-40B4-BE49-F238E27FC236}">
                <a16:creationId xmlns:a16="http://schemas.microsoft.com/office/drawing/2014/main" id="{D1B548FC-E168-407D-84BA-BE7CCA28353D}"/>
              </a:ext>
            </a:extLst>
          </p:cNvPr>
          <p:cNvCxnSpPr>
            <a:cxnSpLocks/>
          </p:cNvCxnSpPr>
          <p:nvPr/>
        </p:nvCxnSpPr>
        <p:spPr>
          <a:xfrm rot="5400000" flipH="1" flipV="1">
            <a:off x="4733348" y="2152721"/>
            <a:ext cx="1192380" cy="917405"/>
          </a:xfrm>
          <a:prstGeom prst="bentConnector3">
            <a:avLst>
              <a:gd name="adj1" fmla="val 99884"/>
            </a:avLst>
          </a:prstGeom>
          <a:ln>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0108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E2599-F59E-4B48-884A-9C3BE7A61256}"/>
              </a:ext>
            </a:extLst>
          </p:cNvPr>
          <p:cNvSpPr>
            <a:spLocks noGrp="1"/>
          </p:cNvSpPr>
          <p:nvPr>
            <p:ph type="title"/>
          </p:nvPr>
        </p:nvSpPr>
        <p:spPr>
          <a:xfrm>
            <a:off x="1484311" y="685800"/>
            <a:ext cx="10018713" cy="672483"/>
          </a:xfrm>
        </p:spPr>
        <p:txBody>
          <a:bodyPr>
            <a:normAutofit/>
          </a:bodyPr>
          <a:lstStyle/>
          <a:p>
            <a:pPr algn="l"/>
            <a:r>
              <a:rPr lang="en-IN" sz="2400" b="1" dirty="0"/>
              <a:t>Technical Requirements:</a:t>
            </a:r>
          </a:p>
        </p:txBody>
      </p:sp>
      <p:sp>
        <p:nvSpPr>
          <p:cNvPr id="3" name="Content Placeholder 2">
            <a:extLst>
              <a:ext uri="{FF2B5EF4-FFF2-40B4-BE49-F238E27FC236}">
                <a16:creationId xmlns:a16="http://schemas.microsoft.com/office/drawing/2014/main" id="{C6091617-00BB-44EF-BD30-236D8BB9A057}"/>
              </a:ext>
            </a:extLst>
          </p:cNvPr>
          <p:cNvSpPr>
            <a:spLocks noGrp="1"/>
          </p:cNvSpPr>
          <p:nvPr>
            <p:ph idx="1"/>
          </p:nvPr>
        </p:nvSpPr>
        <p:spPr>
          <a:xfrm>
            <a:off x="2061359" y="1739283"/>
            <a:ext cx="10018713" cy="4432917"/>
          </a:xfrm>
        </p:spPr>
        <p:txBody>
          <a:bodyPr>
            <a:noAutofit/>
          </a:bodyPr>
          <a:lstStyle/>
          <a:p>
            <a:r>
              <a:rPr lang="en-IN" sz="1600" dirty="0"/>
              <a:t>The program is to be written in python and we will be using IBM cloud account too along with IoT simulator to IoT Watson platform, Nodes to get data and make a web page.</a:t>
            </a:r>
          </a:p>
          <a:p>
            <a:r>
              <a:rPr lang="en-IN" sz="1600" dirty="0"/>
              <a:t>Arduino Uno</a:t>
            </a:r>
          </a:p>
          <a:p>
            <a:r>
              <a:rPr lang="en-IN" sz="1600" dirty="0"/>
              <a:t>Analog Soil Moisture Sensor</a:t>
            </a:r>
          </a:p>
          <a:p>
            <a:r>
              <a:rPr lang="en-IN" sz="1600" dirty="0"/>
              <a:t>DHT22 Digital Temperature and Humidity Sensor</a:t>
            </a:r>
          </a:p>
          <a:p>
            <a:r>
              <a:rPr lang="en-IN" sz="1600" dirty="0"/>
              <a:t>MQ-135 Air Quality Gas Sensor Module</a:t>
            </a:r>
          </a:p>
          <a:p>
            <a:r>
              <a:rPr lang="en-IN" sz="1600" dirty="0"/>
              <a:t>MQ-7 Gas Tester Carbon Monoxide Detecting Sensor Module 4P 180mA 5V DC</a:t>
            </a:r>
          </a:p>
          <a:p>
            <a:r>
              <a:rPr lang="en-IN" sz="1600" dirty="0"/>
              <a:t>MQ2 Gas Sensor, Methane, Butane, LPG, Smoke Sensor</a:t>
            </a:r>
          </a:p>
          <a:p>
            <a:r>
              <a:rPr lang="en-IN" sz="1600" dirty="0"/>
              <a:t>Ultrasonic sound sensor</a:t>
            </a:r>
          </a:p>
          <a:p>
            <a:r>
              <a:rPr lang="en-IN" sz="1600" dirty="0"/>
              <a:t>LCD 16×2 Alphanumeric Display(JHD162A)</a:t>
            </a:r>
          </a:p>
          <a:p>
            <a:r>
              <a:rPr lang="en-IN" sz="1600" dirty="0"/>
              <a:t>Jumper Wires Male to Male, male to female, female to female</a:t>
            </a:r>
          </a:p>
          <a:p>
            <a:r>
              <a:rPr lang="en-IN" sz="1600" dirty="0"/>
              <a:t>GSM Modem Module for Arduino</a:t>
            </a:r>
          </a:p>
          <a:p>
            <a:r>
              <a:rPr lang="en-IN" sz="1600" dirty="0"/>
              <a:t>Batteries</a:t>
            </a:r>
          </a:p>
          <a:p>
            <a:r>
              <a:rPr lang="en-IN" sz="1600" dirty="0"/>
              <a:t>Motor</a:t>
            </a:r>
          </a:p>
          <a:p>
            <a:r>
              <a:rPr lang="en-IN" sz="1600" dirty="0"/>
              <a:t>1 kilo-ohm Resistances</a:t>
            </a:r>
          </a:p>
        </p:txBody>
      </p:sp>
      <p:pic>
        <p:nvPicPr>
          <p:cNvPr id="4" name="Picture 3">
            <a:extLst>
              <a:ext uri="{FF2B5EF4-FFF2-40B4-BE49-F238E27FC236}">
                <a16:creationId xmlns:a16="http://schemas.microsoft.com/office/drawing/2014/main" id="{C1409BEB-66B1-4028-AEB0-5027220DC830}"/>
              </a:ext>
            </a:extLst>
          </p:cNvPr>
          <p:cNvPicPr/>
          <p:nvPr/>
        </p:nvPicPr>
        <p:blipFill>
          <a:blip r:embed="rId2"/>
          <a:stretch>
            <a:fillRect/>
          </a:stretch>
        </p:blipFill>
        <p:spPr>
          <a:xfrm>
            <a:off x="9335621" y="1847104"/>
            <a:ext cx="1389529" cy="15818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6" name="Straight Arrow Connector 5">
            <a:extLst>
              <a:ext uri="{FF2B5EF4-FFF2-40B4-BE49-F238E27FC236}">
                <a16:creationId xmlns:a16="http://schemas.microsoft.com/office/drawing/2014/main" id="{72F59F78-CBC5-4BCE-A61E-BB9F59E3339B}"/>
              </a:ext>
            </a:extLst>
          </p:cNvPr>
          <p:cNvCxnSpPr/>
          <p:nvPr/>
        </p:nvCxnSpPr>
        <p:spPr>
          <a:xfrm>
            <a:off x="3752850" y="2057400"/>
            <a:ext cx="5362575" cy="0"/>
          </a:xfrm>
          <a:prstGeom prst="straightConnector1">
            <a:avLst/>
          </a:prstGeom>
          <a:ln>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9720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B7B2E-D237-4E52-8D3F-FF9054CB86E4}"/>
              </a:ext>
            </a:extLst>
          </p:cNvPr>
          <p:cNvSpPr>
            <a:spLocks noGrp="1"/>
          </p:cNvSpPr>
          <p:nvPr>
            <p:ph type="title"/>
          </p:nvPr>
        </p:nvSpPr>
        <p:spPr>
          <a:xfrm>
            <a:off x="1484311" y="685801"/>
            <a:ext cx="10018713" cy="610340"/>
          </a:xfrm>
        </p:spPr>
        <p:txBody>
          <a:bodyPr>
            <a:normAutofit/>
          </a:bodyPr>
          <a:lstStyle/>
          <a:p>
            <a:pPr algn="l"/>
            <a:r>
              <a:rPr lang="en-IN" sz="2400" b="1" dirty="0"/>
              <a:t>Software Requirements:</a:t>
            </a:r>
          </a:p>
        </p:txBody>
      </p:sp>
      <p:sp>
        <p:nvSpPr>
          <p:cNvPr id="3" name="Content Placeholder 2">
            <a:extLst>
              <a:ext uri="{FF2B5EF4-FFF2-40B4-BE49-F238E27FC236}">
                <a16:creationId xmlns:a16="http://schemas.microsoft.com/office/drawing/2014/main" id="{F8A9E490-BBE3-4EBD-9726-8AE49CBAC43E}"/>
              </a:ext>
            </a:extLst>
          </p:cNvPr>
          <p:cNvSpPr>
            <a:spLocks noGrp="1"/>
          </p:cNvSpPr>
          <p:nvPr>
            <p:ph idx="1"/>
          </p:nvPr>
        </p:nvSpPr>
        <p:spPr>
          <a:xfrm>
            <a:off x="1484310" y="1296142"/>
            <a:ext cx="10018713" cy="3539970"/>
          </a:xfrm>
        </p:spPr>
        <p:txBody>
          <a:bodyPr/>
          <a:lstStyle/>
          <a:p>
            <a:r>
              <a:rPr lang="en-IN" dirty="0"/>
              <a:t>IBM cloud </a:t>
            </a:r>
          </a:p>
          <a:p>
            <a:r>
              <a:rPr lang="en-IN" dirty="0"/>
              <a:t>Python </a:t>
            </a:r>
          </a:p>
          <a:p>
            <a:r>
              <a:rPr lang="en-IN" dirty="0"/>
              <a:t>Open weather API</a:t>
            </a:r>
          </a:p>
          <a:p>
            <a:r>
              <a:rPr lang="en-IN" dirty="0"/>
              <a:t> Nodes</a:t>
            </a:r>
          </a:p>
        </p:txBody>
      </p:sp>
      <p:pic>
        <p:nvPicPr>
          <p:cNvPr id="1028" name="Picture 4">
            <a:extLst>
              <a:ext uri="{FF2B5EF4-FFF2-40B4-BE49-F238E27FC236}">
                <a16:creationId xmlns:a16="http://schemas.microsoft.com/office/drawing/2014/main" id="{043710F3-6FCC-4886-AA50-4F73C14EB3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7341" y="1066800"/>
            <a:ext cx="3520487" cy="18097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cxnSp>
        <p:nvCxnSpPr>
          <p:cNvPr id="12" name="Straight Arrow Connector 11">
            <a:extLst>
              <a:ext uri="{FF2B5EF4-FFF2-40B4-BE49-F238E27FC236}">
                <a16:creationId xmlns:a16="http://schemas.microsoft.com/office/drawing/2014/main" id="{FD6E5A53-AE0F-4DAC-A6B3-5283FD786EE8}"/>
              </a:ext>
            </a:extLst>
          </p:cNvPr>
          <p:cNvCxnSpPr/>
          <p:nvPr/>
        </p:nvCxnSpPr>
        <p:spPr>
          <a:xfrm>
            <a:off x="3285004" y="2276323"/>
            <a:ext cx="4714043" cy="0"/>
          </a:xfrm>
          <a:prstGeom prst="straightConnector1">
            <a:avLst/>
          </a:prstGeom>
          <a:ln>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4" name="Picture 13">
            <a:extLst>
              <a:ext uri="{FF2B5EF4-FFF2-40B4-BE49-F238E27FC236}">
                <a16:creationId xmlns:a16="http://schemas.microsoft.com/office/drawing/2014/main" id="{3D847E5E-E639-4372-AC6E-794BC3BA5B57}"/>
              </a:ext>
            </a:extLst>
          </p:cNvPr>
          <p:cNvPicPr>
            <a:picLocks noChangeAspect="1"/>
          </p:cNvPicPr>
          <p:nvPr/>
        </p:nvPicPr>
        <p:blipFill>
          <a:blip r:embed="rId3"/>
          <a:stretch>
            <a:fillRect/>
          </a:stretch>
        </p:blipFill>
        <p:spPr>
          <a:xfrm>
            <a:off x="7452106" y="3238340"/>
            <a:ext cx="3755643" cy="21918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16" name="Straight Arrow Connector 15">
            <a:extLst>
              <a:ext uri="{FF2B5EF4-FFF2-40B4-BE49-F238E27FC236}">
                <a16:creationId xmlns:a16="http://schemas.microsoft.com/office/drawing/2014/main" id="{3A7C65F3-7A39-4F6B-AB17-283479329A8F}"/>
              </a:ext>
            </a:extLst>
          </p:cNvPr>
          <p:cNvCxnSpPr>
            <a:cxnSpLocks/>
          </p:cNvCxnSpPr>
          <p:nvPr/>
        </p:nvCxnSpPr>
        <p:spPr>
          <a:xfrm>
            <a:off x="4343400" y="3429000"/>
            <a:ext cx="2843784" cy="0"/>
          </a:xfrm>
          <a:prstGeom prst="straightConnector1">
            <a:avLst/>
          </a:prstGeom>
          <a:ln>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32" name="Picture 8">
            <a:extLst>
              <a:ext uri="{FF2B5EF4-FFF2-40B4-BE49-F238E27FC236}">
                <a16:creationId xmlns:a16="http://schemas.microsoft.com/office/drawing/2014/main" id="{3611B56D-B7EE-496C-A061-D2D20DF1FE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0728" y="4836111"/>
            <a:ext cx="3482938" cy="17886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cxnSp>
        <p:nvCxnSpPr>
          <p:cNvPr id="18" name="Straight Arrow Connector 17">
            <a:extLst>
              <a:ext uri="{FF2B5EF4-FFF2-40B4-BE49-F238E27FC236}">
                <a16:creationId xmlns:a16="http://schemas.microsoft.com/office/drawing/2014/main" id="{1B2265AE-73EF-4668-88E0-3F183BECA012}"/>
              </a:ext>
            </a:extLst>
          </p:cNvPr>
          <p:cNvCxnSpPr>
            <a:cxnSpLocks/>
          </p:cNvCxnSpPr>
          <p:nvPr/>
        </p:nvCxnSpPr>
        <p:spPr>
          <a:xfrm>
            <a:off x="2843784" y="3877056"/>
            <a:ext cx="1353312" cy="795528"/>
          </a:xfrm>
          <a:prstGeom prst="straightConnector1">
            <a:avLst/>
          </a:prstGeom>
          <a:ln>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2473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A6A6F-9E80-4D02-94FF-B10E72746ADF}"/>
              </a:ext>
            </a:extLst>
          </p:cNvPr>
          <p:cNvSpPr>
            <a:spLocks noGrp="1"/>
          </p:cNvSpPr>
          <p:nvPr>
            <p:ph type="title"/>
          </p:nvPr>
        </p:nvSpPr>
        <p:spPr>
          <a:xfrm>
            <a:off x="1484312" y="685800"/>
            <a:ext cx="5747778" cy="1752599"/>
          </a:xfrm>
        </p:spPr>
        <p:txBody>
          <a:bodyPr>
            <a:normAutofit/>
          </a:bodyPr>
          <a:lstStyle/>
          <a:p>
            <a:r>
              <a:rPr lang="en-IN" b="1" dirty="0"/>
              <a:t>Project Deliverables:</a:t>
            </a:r>
          </a:p>
        </p:txBody>
      </p:sp>
      <p:sp>
        <p:nvSpPr>
          <p:cNvPr id="3" name="Content Placeholder 2">
            <a:extLst>
              <a:ext uri="{FF2B5EF4-FFF2-40B4-BE49-F238E27FC236}">
                <a16:creationId xmlns:a16="http://schemas.microsoft.com/office/drawing/2014/main" id="{5A586234-205E-4588-A510-79CB1A7E7274}"/>
              </a:ext>
            </a:extLst>
          </p:cNvPr>
          <p:cNvSpPr>
            <a:spLocks noGrp="1"/>
          </p:cNvSpPr>
          <p:nvPr>
            <p:ph idx="1"/>
          </p:nvPr>
        </p:nvSpPr>
        <p:spPr>
          <a:xfrm>
            <a:off x="1484311" y="2666999"/>
            <a:ext cx="5747778" cy="3124201"/>
          </a:xfrm>
        </p:spPr>
        <p:txBody>
          <a:bodyPr>
            <a:normAutofit/>
          </a:bodyPr>
          <a:lstStyle/>
          <a:p>
            <a:r>
              <a:rPr lang="en-IN" dirty="0"/>
              <a:t>An mobile application that can monitor the temperature , humidity and soil  moisture parameters along with weather forecasting details. Also, based on  these parameters user can water his crops by controlling the motors.</a:t>
            </a:r>
          </a:p>
        </p:txBody>
      </p:sp>
      <p:pic>
        <p:nvPicPr>
          <p:cNvPr id="2052" name="Picture 4">
            <a:extLst>
              <a:ext uri="{FF2B5EF4-FFF2-40B4-BE49-F238E27FC236}">
                <a16:creationId xmlns:a16="http://schemas.microsoft.com/office/drawing/2014/main" id="{256562AC-233B-4728-A5FB-9580B99DB1F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29143" y="3687784"/>
            <a:ext cx="3950079" cy="2103416"/>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02BECD3B-D19A-4042-8A20-85B10FF6A42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629143" y="953950"/>
            <a:ext cx="3950079" cy="2024415"/>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1926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A56B-3847-40E0-BE2D-C25AA307A8F1}"/>
              </a:ext>
            </a:extLst>
          </p:cNvPr>
          <p:cNvSpPr>
            <a:spLocks noGrp="1"/>
          </p:cNvSpPr>
          <p:nvPr>
            <p:ph type="title"/>
          </p:nvPr>
        </p:nvSpPr>
        <p:spPr>
          <a:xfrm>
            <a:off x="1484311" y="685800"/>
            <a:ext cx="10018713" cy="5324383"/>
          </a:xfrm>
        </p:spPr>
        <p:txBody>
          <a:bodyPr/>
          <a:lstStyle/>
          <a:p>
            <a:r>
              <a:rPr lang="en-IN">
                <a:latin typeface="Arial Black" panose="020B0A04020102020204" pitchFamily="34" charset="0"/>
                <a:cs typeface="Aharoni" panose="02010803020104030203" pitchFamily="2" charset="-79"/>
              </a:rPr>
              <a:t>Thank </a:t>
            </a:r>
            <a:r>
              <a:rPr lang="en-IN" dirty="0">
                <a:latin typeface="Arial Black" panose="020B0A04020102020204" pitchFamily="34" charset="0"/>
                <a:cs typeface="Aharoni" panose="02010803020104030203" pitchFamily="2" charset="-79"/>
              </a:rPr>
              <a:t>You !</a:t>
            </a:r>
          </a:p>
        </p:txBody>
      </p:sp>
    </p:spTree>
    <p:extLst>
      <p:ext uri="{BB962C8B-B14F-4D97-AF65-F5344CB8AC3E}">
        <p14:creationId xmlns:p14="http://schemas.microsoft.com/office/powerpoint/2010/main" val="39090565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4</TotalTime>
  <Words>257</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Aharoni</vt:lpstr>
      <vt:lpstr>Arabic Typesetting</vt:lpstr>
      <vt:lpstr>Arial</vt:lpstr>
      <vt:lpstr>Arial Black</vt:lpstr>
      <vt:lpstr>Bradley Hand ITC</vt:lpstr>
      <vt:lpstr>Calibri</vt:lpstr>
      <vt:lpstr>Cambria</vt:lpstr>
      <vt:lpstr>Corbel</vt:lpstr>
      <vt:lpstr>Helvetica</vt:lpstr>
      <vt:lpstr>Parallax</vt:lpstr>
      <vt:lpstr>       Smart Agriculture System Using IoT A Project Report Submitted as a training project for    The Smart Bridge  May 2020- June 2020 By Gaurav Baghel   Under the Guidance of    Mr. Durga Prasad Bethi  durgaprasad@thesmartbridge.com   </vt:lpstr>
      <vt:lpstr>The main aim of this project is to turn on and off water pump from anywhere using mobile phone.</vt:lpstr>
      <vt:lpstr>Project Requirements:</vt:lpstr>
      <vt:lpstr>Functional Requirements:</vt:lpstr>
      <vt:lpstr>Technical Requirements:</vt:lpstr>
      <vt:lpstr>Software Requirements:</vt:lpstr>
      <vt:lpstr>Project Deliverables: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Agriculture System Using IoT A Project Report Submitted as a training project for    The Smart Bridge  May 2020- June 2020 By Gaurav Baghel   Under the Guidance of    Mr. Durga Prasad Bethi  durgaprasad@thesmartbridge.com</dc:title>
  <dc:creator>gaurav baghel</dc:creator>
  <cp:lastModifiedBy>gaurav baghel</cp:lastModifiedBy>
  <cp:revision>4</cp:revision>
  <dcterms:created xsi:type="dcterms:W3CDTF">2020-06-11T10:04:27Z</dcterms:created>
  <dcterms:modified xsi:type="dcterms:W3CDTF">2020-06-11T10:12:03Z</dcterms:modified>
</cp:coreProperties>
</file>