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0" r:id="rId4"/>
    <p:sldId id="258" r:id="rId5"/>
    <p:sldId id="259"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6/12/2020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6/12/2020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6/12/2020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6/12/2020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6/12/2020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6/12/2020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6/12/2020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6/12/2020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ibm.com/in-en/marketplace/internet-of-things-cloud"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24BD0-70D2-4F4B-AD5A-942E1A6E33DE}"/>
              </a:ext>
            </a:extLst>
          </p:cNvPr>
          <p:cNvSpPr>
            <a:spLocks noGrp="1"/>
          </p:cNvSpPr>
          <p:nvPr>
            <p:ph type="ctrTitle"/>
          </p:nvPr>
        </p:nvSpPr>
        <p:spPr>
          <a:xfrm>
            <a:off x="1876424" y="399495"/>
            <a:ext cx="8791575" cy="967666"/>
          </a:xfrm>
          <a:effectLst>
            <a:outerShdw blurRad="50800" dist="38100" dir="2700000" algn="tl" rotWithShape="0">
              <a:prstClr val="black">
                <a:alpha val="40000"/>
              </a:prstClr>
            </a:outerShdw>
          </a:effectLst>
        </p:spPr>
        <p:txBody>
          <a:bodyPr/>
          <a:lstStyle/>
          <a:p>
            <a:r>
              <a:rPr lang="en-IN" b="1" dirty="0"/>
              <a:t>Block Diagram: </a:t>
            </a:r>
          </a:p>
        </p:txBody>
      </p:sp>
      <p:sp>
        <p:nvSpPr>
          <p:cNvPr id="5" name="Rectangle 4">
            <a:extLst>
              <a:ext uri="{FF2B5EF4-FFF2-40B4-BE49-F238E27FC236}">
                <a16:creationId xmlns:a16="http://schemas.microsoft.com/office/drawing/2014/main" id="{26F155FC-20A8-4510-9B7D-4E367CF6C9A5}"/>
              </a:ext>
            </a:extLst>
          </p:cNvPr>
          <p:cNvSpPr/>
          <p:nvPr/>
        </p:nvSpPr>
        <p:spPr>
          <a:xfrm>
            <a:off x="5619702" y="1523170"/>
            <a:ext cx="1518081" cy="852257"/>
          </a:xfrm>
          <a:prstGeom prst="rect">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9F9BD20-F342-4D6F-ACE3-EA393F9B9D88}"/>
              </a:ext>
            </a:extLst>
          </p:cNvPr>
          <p:cNvSpPr/>
          <p:nvPr/>
        </p:nvSpPr>
        <p:spPr>
          <a:xfrm>
            <a:off x="4276750" y="3000652"/>
            <a:ext cx="3775297" cy="331137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8" name="Straight Connector 7">
            <a:extLst>
              <a:ext uri="{FF2B5EF4-FFF2-40B4-BE49-F238E27FC236}">
                <a16:creationId xmlns:a16="http://schemas.microsoft.com/office/drawing/2014/main" id="{AD7DCF6A-A1CD-45A5-8377-7547F19A2950}"/>
              </a:ext>
            </a:extLst>
          </p:cNvPr>
          <p:cNvCxnSpPr>
            <a:cxnSpLocks/>
            <a:stCxn id="6" idx="0"/>
            <a:endCxn id="6" idx="2"/>
          </p:cNvCxnSpPr>
          <p:nvPr/>
        </p:nvCxnSpPr>
        <p:spPr>
          <a:xfrm>
            <a:off x="6164399" y="3000652"/>
            <a:ext cx="0" cy="3311371"/>
          </a:xfrm>
          <a:prstGeom prst="line">
            <a:avLst/>
          </a:prstGeom>
        </p:spPr>
        <p:style>
          <a:lnRef idx="2">
            <a:schemeClr val="dk1"/>
          </a:lnRef>
          <a:fillRef idx="0">
            <a:schemeClr val="dk1"/>
          </a:fillRef>
          <a:effectRef idx="1">
            <a:schemeClr val="dk1"/>
          </a:effectRef>
          <a:fontRef idx="minor">
            <a:schemeClr val="tx1"/>
          </a:fontRef>
        </p:style>
      </p:cxnSp>
      <p:sp>
        <p:nvSpPr>
          <p:cNvPr id="12" name="Rectangle 11">
            <a:extLst>
              <a:ext uri="{FF2B5EF4-FFF2-40B4-BE49-F238E27FC236}">
                <a16:creationId xmlns:a16="http://schemas.microsoft.com/office/drawing/2014/main" id="{80BCF3C7-DA0A-4F6B-8DCE-F5300321D2FA}"/>
              </a:ext>
            </a:extLst>
          </p:cNvPr>
          <p:cNvSpPr/>
          <p:nvPr/>
        </p:nvSpPr>
        <p:spPr>
          <a:xfrm>
            <a:off x="1597981" y="3429000"/>
            <a:ext cx="1447060" cy="805649"/>
          </a:xfrm>
          <a:prstGeom prst="rect">
            <a:avLst/>
          </a:prstGeom>
          <a:solidFill>
            <a:schemeClr val="tx1"/>
          </a:solidFill>
          <a:ln w="9525" cap="flat" cmpd="sng" algn="ctr">
            <a:solidFill>
              <a:schemeClr val="bg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13" name="Rectangle 12">
            <a:extLst>
              <a:ext uri="{FF2B5EF4-FFF2-40B4-BE49-F238E27FC236}">
                <a16:creationId xmlns:a16="http://schemas.microsoft.com/office/drawing/2014/main" id="{68DD8BA2-7429-483C-B823-2E164E0EEADB}"/>
              </a:ext>
            </a:extLst>
          </p:cNvPr>
          <p:cNvSpPr/>
          <p:nvPr/>
        </p:nvSpPr>
        <p:spPr>
          <a:xfrm>
            <a:off x="1597981" y="5175682"/>
            <a:ext cx="1491449" cy="781235"/>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8B4C8AED-3680-4E3D-8450-4C192D583BDB}"/>
              </a:ext>
            </a:extLst>
          </p:cNvPr>
          <p:cNvSpPr/>
          <p:nvPr/>
        </p:nvSpPr>
        <p:spPr>
          <a:xfrm>
            <a:off x="9167339" y="4256841"/>
            <a:ext cx="1544714" cy="998739"/>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6" name="Picture 15">
            <a:extLst>
              <a:ext uri="{FF2B5EF4-FFF2-40B4-BE49-F238E27FC236}">
                <a16:creationId xmlns:a16="http://schemas.microsoft.com/office/drawing/2014/main" id="{9D2CE69C-3608-4665-B881-A842D70C8795}"/>
              </a:ext>
            </a:extLst>
          </p:cNvPr>
          <p:cNvPicPr>
            <a:picLocks noChangeAspect="1"/>
          </p:cNvPicPr>
          <p:nvPr/>
        </p:nvPicPr>
        <p:blipFill>
          <a:blip r:embed="rId2"/>
          <a:stretch>
            <a:fillRect/>
          </a:stretch>
        </p:blipFill>
        <p:spPr>
          <a:xfrm>
            <a:off x="6651799" y="4234649"/>
            <a:ext cx="971968" cy="941033"/>
          </a:xfrm>
          <a:prstGeom prst="rect">
            <a:avLst/>
          </a:prstGeom>
          <a:ln>
            <a:noFill/>
          </a:ln>
          <a:effectLst>
            <a:outerShdw blurRad="292100" dist="139700" dir="2700000" algn="tl" rotWithShape="0">
              <a:srgbClr val="333333">
                <a:alpha val="65000"/>
              </a:srgbClr>
            </a:outerShdw>
          </a:effectLst>
        </p:spPr>
      </p:pic>
      <p:pic>
        <p:nvPicPr>
          <p:cNvPr id="19" name="Picture 18">
            <a:extLst>
              <a:ext uri="{FF2B5EF4-FFF2-40B4-BE49-F238E27FC236}">
                <a16:creationId xmlns:a16="http://schemas.microsoft.com/office/drawing/2014/main" id="{F7FC101A-2452-4642-BC71-92536EF483C9}"/>
              </a:ext>
            </a:extLst>
          </p:cNvPr>
          <p:cNvPicPr>
            <a:picLocks noChangeAspect="1"/>
          </p:cNvPicPr>
          <p:nvPr/>
        </p:nvPicPr>
        <p:blipFill>
          <a:blip r:embed="rId3"/>
          <a:stretch>
            <a:fillRect/>
          </a:stretch>
        </p:blipFill>
        <p:spPr>
          <a:xfrm>
            <a:off x="4774679" y="5226558"/>
            <a:ext cx="971968" cy="951214"/>
          </a:xfrm>
          <a:prstGeom prst="rect">
            <a:avLst/>
          </a:prstGeom>
          <a:ln>
            <a:noFill/>
          </a:ln>
          <a:effectLst>
            <a:outerShdw blurRad="292100" dist="139700" dir="2700000" algn="tl" rotWithShape="0">
              <a:srgbClr val="333333">
                <a:alpha val="65000"/>
              </a:srgbClr>
            </a:outerShdw>
          </a:effectLst>
        </p:spPr>
      </p:pic>
      <p:pic>
        <p:nvPicPr>
          <p:cNvPr id="21" name="Picture 20">
            <a:extLst>
              <a:ext uri="{FF2B5EF4-FFF2-40B4-BE49-F238E27FC236}">
                <a16:creationId xmlns:a16="http://schemas.microsoft.com/office/drawing/2014/main" id="{92A398CA-4585-4A40-A133-8BB2B5C73B8B}"/>
              </a:ext>
            </a:extLst>
          </p:cNvPr>
          <p:cNvPicPr>
            <a:picLocks noChangeAspect="1"/>
          </p:cNvPicPr>
          <p:nvPr/>
        </p:nvPicPr>
        <p:blipFill>
          <a:blip r:embed="rId4"/>
          <a:stretch>
            <a:fillRect/>
          </a:stretch>
        </p:blipFill>
        <p:spPr>
          <a:xfrm>
            <a:off x="4737052" y="3582138"/>
            <a:ext cx="939948" cy="939948"/>
          </a:xfrm>
          <a:prstGeom prst="rect">
            <a:avLst/>
          </a:prstGeom>
        </p:spPr>
      </p:pic>
      <p:cxnSp>
        <p:nvCxnSpPr>
          <p:cNvPr id="29" name="Straight Arrow Connector 28">
            <a:extLst>
              <a:ext uri="{FF2B5EF4-FFF2-40B4-BE49-F238E27FC236}">
                <a16:creationId xmlns:a16="http://schemas.microsoft.com/office/drawing/2014/main" id="{E5507A80-5120-4C42-9E3F-621930E05BCB}"/>
              </a:ext>
            </a:extLst>
          </p:cNvPr>
          <p:cNvCxnSpPr>
            <a:cxnSpLocks/>
            <a:stCxn id="12" idx="3"/>
          </p:cNvCxnSpPr>
          <p:nvPr/>
        </p:nvCxnSpPr>
        <p:spPr>
          <a:xfrm>
            <a:off x="3045041" y="3831825"/>
            <a:ext cx="1126965" cy="0"/>
          </a:xfrm>
          <a:prstGeom prst="straightConnector1">
            <a:avLst/>
          </a:prstGeom>
          <a:ln>
            <a:tailEnd type="triangle"/>
          </a:ln>
          <a:effectLst>
            <a:outerShdw blurRad="50800" dist="38100" dir="2700000" algn="tl" rotWithShape="0">
              <a:prstClr val="black">
                <a:alpha val="40000"/>
              </a:prstClr>
            </a:outerShdw>
          </a:effectLst>
        </p:spPr>
        <p:style>
          <a:lnRef idx="2">
            <a:schemeClr val="dk1"/>
          </a:lnRef>
          <a:fillRef idx="0">
            <a:schemeClr val="dk1"/>
          </a:fillRef>
          <a:effectRef idx="1">
            <a:schemeClr val="dk1"/>
          </a:effectRef>
          <a:fontRef idx="minor">
            <a:schemeClr val="tx1"/>
          </a:fontRef>
        </p:style>
      </p:cxnSp>
      <p:cxnSp>
        <p:nvCxnSpPr>
          <p:cNvPr id="32" name="Straight Arrow Connector 31">
            <a:extLst>
              <a:ext uri="{FF2B5EF4-FFF2-40B4-BE49-F238E27FC236}">
                <a16:creationId xmlns:a16="http://schemas.microsoft.com/office/drawing/2014/main" id="{A54D3A05-54C6-4AEF-8B32-588D5F4E6E03}"/>
              </a:ext>
            </a:extLst>
          </p:cNvPr>
          <p:cNvCxnSpPr/>
          <p:nvPr/>
        </p:nvCxnSpPr>
        <p:spPr>
          <a:xfrm flipH="1">
            <a:off x="3244650" y="5499856"/>
            <a:ext cx="1032100" cy="0"/>
          </a:xfrm>
          <a:prstGeom prst="straightConnector1">
            <a:avLst/>
          </a:prstGeom>
          <a:ln>
            <a:tailEnd type="triangle"/>
          </a:ln>
          <a:effectLst>
            <a:outerShdw blurRad="50800" dist="38100" dir="2700000" algn="tl" rotWithShape="0">
              <a:prstClr val="black">
                <a:alpha val="40000"/>
              </a:prstClr>
            </a:outerShdw>
          </a:effectLst>
        </p:spPr>
        <p:style>
          <a:lnRef idx="2">
            <a:schemeClr val="dk1"/>
          </a:lnRef>
          <a:fillRef idx="0">
            <a:schemeClr val="dk1"/>
          </a:fillRef>
          <a:effectRef idx="1">
            <a:schemeClr val="dk1"/>
          </a:effectRef>
          <a:fontRef idx="minor">
            <a:schemeClr val="tx1"/>
          </a:fontRef>
        </p:style>
      </p:cxnSp>
      <p:cxnSp>
        <p:nvCxnSpPr>
          <p:cNvPr id="34" name="Straight Arrow Connector 33">
            <a:extLst>
              <a:ext uri="{FF2B5EF4-FFF2-40B4-BE49-F238E27FC236}">
                <a16:creationId xmlns:a16="http://schemas.microsoft.com/office/drawing/2014/main" id="{AAF3DDDB-1F4A-42C9-8BF3-FC1AC2C7278A}"/>
              </a:ext>
            </a:extLst>
          </p:cNvPr>
          <p:cNvCxnSpPr>
            <a:cxnSpLocks/>
          </p:cNvCxnSpPr>
          <p:nvPr/>
        </p:nvCxnSpPr>
        <p:spPr>
          <a:xfrm flipV="1">
            <a:off x="6651799" y="2375427"/>
            <a:ext cx="0" cy="625227"/>
          </a:xfrm>
          <a:prstGeom prst="straightConnector1">
            <a:avLst/>
          </a:prstGeom>
          <a:ln>
            <a:tailEnd type="triangle"/>
          </a:ln>
          <a:effectLst>
            <a:outerShdw blurRad="50800" dist="38100" dir="2700000" algn="tl" rotWithShape="0">
              <a:prstClr val="black">
                <a:alpha val="40000"/>
              </a:prstClr>
            </a:outerShdw>
          </a:effectLst>
        </p:spPr>
        <p:style>
          <a:lnRef idx="2">
            <a:schemeClr val="dk1"/>
          </a:lnRef>
          <a:fillRef idx="0">
            <a:schemeClr val="dk1"/>
          </a:fillRef>
          <a:effectRef idx="1">
            <a:schemeClr val="dk1"/>
          </a:effectRef>
          <a:fontRef idx="minor">
            <a:schemeClr val="tx1"/>
          </a:fontRef>
        </p:style>
      </p:cxnSp>
      <p:cxnSp>
        <p:nvCxnSpPr>
          <p:cNvPr id="38" name="Straight Arrow Connector 37">
            <a:extLst>
              <a:ext uri="{FF2B5EF4-FFF2-40B4-BE49-F238E27FC236}">
                <a16:creationId xmlns:a16="http://schemas.microsoft.com/office/drawing/2014/main" id="{FA6C6601-E67C-47A7-BCDA-46F0FE985283}"/>
              </a:ext>
            </a:extLst>
          </p:cNvPr>
          <p:cNvCxnSpPr>
            <a:cxnSpLocks/>
          </p:cNvCxnSpPr>
          <p:nvPr/>
        </p:nvCxnSpPr>
        <p:spPr>
          <a:xfrm flipH="1">
            <a:off x="8124075" y="4656337"/>
            <a:ext cx="1071239" cy="0"/>
          </a:xfrm>
          <a:prstGeom prst="straightConnector1">
            <a:avLst/>
          </a:prstGeom>
          <a:ln>
            <a:tailEnd type="triangle"/>
          </a:ln>
          <a:effectLst>
            <a:outerShdw blurRad="50800" dist="38100" dir="2700000" algn="tl" rotWithShape="0">
              <a:prstClr val="black">
                <a:alpha val="40000"/>
              </a:prstClr>
            </a:outerShdw>
          </a:effectLst>
        </p:spPr>
        <p:style>
          <a:lnRef idx="2">
            <a:schemeClr val="dk1"/>
          </a:lnRef>
          <a:fillRef idx="0">
            <a:schemeClr val="dk1"/>
          </a:fillRef>
          <a:effectRef idx="1">
            <a:schemeClr val="dk1"/>
          </a:effectRef>
          <a:fontRef idx="minor">
            <a:schemeClr val="tx1"/>
          </a:fontRef>
        </p:style>
      </p:cxnSp>
      <p:sp>
        <p:nvSpPr>
          <p:cNvPr id="39" name="TextBox 38">
            <a:extLst>
              <a:ext uri="{FF2B5EF4-FFF2-40B4-BE49-F238E27FC236}">
                <a16:creationId xmlns:a16="http://schemas.microsoft.com/office/drawing/2014/main" id="{58155C2C-D7B3-4841-90E0-BB8BF8E95153}"/>
              </a:ext>
            </a:extLst>
          </p:cNvPr>
          <p:cNvSpPr txBox="1"/>
          <p:nvPr/>
        </p:nvSpPr>
        <p:spPr>
          <a:xfrm>
            <a:off x="5752730" y="1713390"/>
            <a:ext cx="1233996" cy="400110"/>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IN" sz="2000" dirty="0">
                <a:solidFill>
                  <a:schemeClr val="bg1"/>
                </a:solidFill>
              </a:rPr>
              <a:t>Web App</a:t>
            </a:r>
          </a:p>
        </p:txBody>
      </p:sp>
      <p:sp>
        <p:nvSpPr>
          <p:cNvPr id="40" name="TextBox 39">
            <a:extLst>
              <a:ext uri="{FF2B5EF4-FFF2-40B4-BE49-F238E27FC236}">
                <a16:creationId xmlns:a16="http://schemas.microsoft.com/office/drawing/2014/main" id="{EED465AB-A6A8-4114-A887-60FB5881A347}"/>
              </a:ext>
            </a:extLst>
          </p:cNvPr>
          <p:cNvSpPr txBox="1"/>
          <p:nvPr/>
        </p:nvSpPr>
        <p:spPr>
          <a:xfrm>
            <a:off x="1597981" y="3533311"/>
            <a:ext cx="1447060" cy="707886"/>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r>
              <a:rPr lang="en-IN" sz="2000" dirty="0">
                <a:solidFill>
                  <a:schemeClr val="bg1"/>
                </a:solidFill>
              </a:rPr>
              <a:t>IBM IoT Simulator</a:t>
            </a:r>
          </a:p>
        </p:txBody>
      </p:sp>
      <p:sp>
        <p:nvSpPr>
          <p:cNvPr id="41" name="TextBox 40">
            <a:extLst>
              <a:ext uri="{FF2B5EF4-FFF2-40B4-BE49-F238E27FC236}">
                <a16:creationId xmlns:a16="http://schemas.microsoft.com/office/drawing/2014/main" id="{D2FEFF2B-A5CC-448B-AE43-9E83C050D7AE}"/>
              </a:ext>
            </a:extLst>
          </p:cNvPr>
          <p:cNvSpPr txBox="1"/>
          <p:nvPr/>
        </p:nvSpPr>
        <p:spPr>
          <a:xfrm>
            <a:off x="1597981" y="5255581"/>
            <a:ext cx="1447060" cy="646331"/>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r>
              <a:rPr lang="en-IN" dirty="0">
                <a:solidFill>
                  <a:schemeClr val="bg1"/>
                </a:solidFill>
              </a:rPr>
              <a:t>Motor ON /OFF</a:t>
            </a:r>
          </a:p>
        </p:txBody>
      </p:sp>
      <p:sp>
        <p:nvSpPr>
          <p:cNvPr id="43" name="TextBox 42">
            <a:extLst>
              <a:ext uri="{FF2B5EF4-FFF2-40B4-BE49-F238E27FC236}">
                <a16:creationId xmlns:a16="http://schemas.microsoft.com/office/drawing/2014/main" id="{1371D615-8004-4691-A4E0-2BC0B4A13AC2}"/>
              </a:ext>
            </a:extLst>
          </p:cNvPr>
          <p:cNvSpPr txBox="1"/>
          <p:nvPr/>
        </p:nvSpPr>
        <p:spPr>
          <a:xfrm>
            <a:off x="9239367" y="4332303"/>
            <a:ext cx="1428632" cy="923330"/>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r>
              <a:rPr lang="en-IN" dirty="0">
                <a:solidFill>
                  <a:schemeClr val="bg1"/>
                </a:solidFill>
              </a:rPr>
              <a:t>Weather Data Using API</a:t>
            </a:r>
          </a:p>
        </p:txBody>
      </p:sp>
      <p:sp>
        <p:nvSpPr>
          <p:cNvPr id="49" name="TextBox 48">
            <a:extLst>
              <a:ext uri="{FF2B5EF4-FFF2-40B4-BE49-F238E27FC236}">
                <a16:creationId xmlns:a16="http://schemas.microsoft.com/office/drawing/2014/main" id="{43F4771F-19E5-477F-A4CB-7505FE6FF1A5}"/>
              </a:ext>
            </a:extLst>
          </p:cNvPr>
          <p:cNvSpPr txBox="1"/>
          <p:nvPr/>
        </p:nvSpPr>
        <p:spPr>
          <a:xfrm>
            <a:off x="4358936" y="3000652"/>
            <a:ext cx="1733432" cy="646331"/>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r>
              <a:rPr lang="en-IN" dirty="0">
                <a:solidFill>
                  <a:schemeClr val="bg1"/>
                </a:solidFill>
              </a:rPr>
              <a:t>IBM WATSON Cloud Platform</a:t>
            </a:r>
          </a:p>
        </p:txBody>
      </p:sp>
      <p:sp>
        <p:nvSpPr>
          <p:cNvPr id="50" name="TextBox 49">
            <a:extLst>
              <a:ext uri="{FF2B5EF4-FFF2-40B4-BE49-F238E27FC236}">
                <a16:creationId xmlns:a16="http://schemas.microsoft.com/office/drawing/2014/main" id="{B80B9E58-D06C-4F05-947E-1FD8FD514FF0}"/>
              </a:ext>
            </a:extLst>
          </p:cNvPr>
          <p:cNvSpPr txBox="1"/>
          <p:nvPr/>
        </p:nvSpPr>
        <p:spPr>
          <a:xfrm>
            <a:off x="4431970" y="4656337"/>
            <a:ext cx="1595632" cy="646331"/>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r>
              <a:rPr lang="en-IN" dirty="0">
                <a:solidFill>
                  <a:schemeClr val="bg1"/>
                </a:solidFill>
              </a:rPr>
              <a:t>IoT IBM Platform</a:t>
            </a:r>
          </a:p>
        </p:txBody>
      </p:sp>
      <p:sp>
        <p:nvSpPr>
          <p:cNvPr id="51" name="TextBox 50">
            <a:extLst>
              <a:ext uri="{FF2B5EF4-FFF2-40B4-BE49-F238E27FC236}">
                <a16:creationId xmlns:a16="http://schemas.microsoft.com/office/drawing/2014/main" id="{B78DDB0A-6890-4531-AA62-0912A1F7226E}"/>
              </a:ext>
            </a:extLst>
          </p:cNvPr>
          <p:cNvSpPr txBox="1"/>
          <p:nvPr/>
        </p:nvSpPr>
        <p:spPr>
          <a:xfrm>
            <a:off x="6383045" y="3302493"/>
            <a:ext cx="1429304" cy="400110"/>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r>
              <a:rPr lang="en-IN" sz="2000" dirty="0">
                <a:solidFill>
                  <a:schemeClr val="bg1"/>
                </a:solidFill>
              </a:rPr>
              <a:t>Node-Red</a:t>
            </a:r>
          </a:p>
        </p:txBody>
      </p:sp>
    </p:spTree>
    <p:extLst>
      <p:ext uri="{BB962C8B-B14F-4D97-AF65-F5344CB8AC3E}">
        <p14:creationId xmlns:p14="http://schemas.microsoft.com/office/powerpoint/2010/main" val="16564996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D3564-D23D-47CA-8DEA-04F0DB821E40}"/>
              </a:ext>
            </a:extLst>
          </p:cNvPr>
          <p:cNvSpPr>
            <a:spLocks noGrp="1"/>
          </p:cNvSpPr>
          <p:nvPr>
            <p:ph type="title"/>
          </p:nvPr>
        </p:nvSpPr>
        <p:spPr>
          <a:xfrm>
            <a:off x="1141413" y="618518"/>
            <a:ext cx="9905998" cy="935074"/>
          </a:xfrm>
          <a:effectLst>
            <a:outerShdw blurRad="50800" dist="38100" dir="2700000" algn="tl" rotWithShape="0">
              <a:prstClr val="black">
                <a:alpha val="40000"/>
              </a:prstClr>
            </a:outerShdw>
          </a:effectLst>
        </p:spPr>
        <p:txBody>
          <a:bodyPr>
            <a:normAutofit fontScale="90000"/>
          </a:bodyPr>
          <a:lstStyle/>
          <a:p>
            <a:pPr algn="ctr"/>
            <a:r>
              <a:rPr lang="en-IN" b="1" dirty="0"/>
              <a:t>cloud computing</a:t>
            </a:r>
            <a:br>
              <a:rPr lang="en-IN" dirty="0"/>
            </a:br>
            <a:br>
              <a:rPr lang="en-IN" dirty="0"/>
            </a:br>
            <a:endParaRPr lang="en-IN" dirty="0"/>
          </a:p>
        </p:txBody>
      </p:sp>
      <p:sp>
        <p:nvSpPr>
          <p:cNvPr id="3" name="Content Placeholder 2">
            <a:extLst>
              <a:ext uri="{FF2B5EF4-FFF2-40B4-BE49-F238E27FC236}">
                <a16:creationId xmlns:a16="http://schemas.microsoft.com/office/drawing/2014/main" id="{23062898-62E9-45A7-833C-5631DB346122}"/>
              </a:ext>
            </a:extLst>
          </p:cNvPr>
          <p:cNvSpPr>
            <a:spLocks noGrp="1"/>
          </p:cNvSpPr>
          <p:nvPr>
            <p:ph idx="1"/>
          </p:nvPr>
        </p:nvSpPr>
        <p:spPr>
          <a:xfrm>
            <a:off x="1120697" y="1086054"/>
            <a:ext cx="9905999" cy="5153427"/>
          </a:xfrm>
          <a:ln>
            <a:noFill/>
          </a:ln>
          <a:effectLst/>
        </p:spPr>
        <p:txBody>
          <a:bodyPr>
            <a:normAutofit fontScale="92500" lnSpcReduction="20000"/>
          </a:bodyPr>
          <a:lstStyle/>
          <a:p>
            <a:pPr marL="0" indent="0">
              <a:buNone/>
            </a:pPr>
            <a:r>
              <a:rPr lang="en-IN" b="1" dirty="0">
                <a:solidFill>
                  <a:schemeClr val="bg1"/>
                </a:solidFill>
              </a:rPr>
              <a:t>What is cloud computing, in simple terms?</a:t>
            </a:r>
            <a:endParaRPr lang="en-IN" dirty="0">
              <a:solidFill>
                <a:schemeClr val="bg1"/>
              </a:solidFill>
            </a:endParaRPr>
          </a:p>
          <a:p>
            <a:r>
              <a:rPr lang="en-IN" dirty="0"/>
              <a:t>Cloud computing is the delivery of on-demand computing services -- from applications to storage and processing power -- typically over the internet and on a pay-as-you-go basis.</a:t>
            </a:r>
          </a:p>
          <a:p>
            <a:pPr marL="0" indent="0">
              <a:buNone/>
            </a:pPr>
            <a:r>
              <a:rPr lang="en-IN" b="1" dirty="0">
                <a:solidFill>
                  <a:schemeClr val="bg1"/>
                </a:solidFill>
              </a:rPr>
              <a:t>How does cloud computing work?</a:t>
            </a:r>
            <a:endParaRPr lang="en-IN" dirty="0">
              <a:solidFill>
                <a:schemeClr val="bg1"/>
              </a:solidFill>
            </a:endParaRPr>
          </a:p>
          <a:p>
            <a:r>
              <a:rPr lang="en-IN" dirty="0"/>
              <a:t>Rather than owning their own computing infrastructure or data centers , companies can rent access to anything from applications to storage from a cloud service provider.</a:t>
            </a:r>
          </a:p>
          <a:p>
            <a:r>
              <a:rPr lang="en-IN" dirty="0"/>
              <a:t>One benefit of using cloud computing services is that firms can avoid the upfront cost and complexity of owning and maintaining their own IT infrastructure, and instead simply pay for what they use, when they use it.</a:t>
            </a:r>
          </a:p>
          <a:p>
            <a:r>
              <a:rPr lang="en-IN" dirty="0"/>
              <a:t>In turn, providers of cloud computing services can benefit from significant economies of scale by delivering the same services to a wide range of customers.</a:t>
            </a:r>
          </a:p>
          <a:p>
            <a:pPr marL="0" indent="0">
              <a:buNone/>
            </a:pPr>
            <a:endParaRPr lang="en-IN" dirty="0"/>
          </a:p>
          <a:p>
            <a:pPr marL="0" indent="0">
              <a:buNone/>
            </a:pPr>
            <a:endParaRPr lang="en-IN" dirty="0"/>
          </a:p>
          <a:p>
            <a:endParaRPr lang="en-IN" dirty="0"/>
          </a:p>
        </p:txBody>
      </p:sp>
    </p:spTree>
    <p:extLst>
      <p:ext uri="{BB962C8B-B14F-4D97-AF65-F5344CB8AC3E}">
        <p14:creationId xmlns:p14="http://schemas.microsoft.com/office/powerpoint/2010/main" val="25976297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8EA2C-F9FD-4686-B1C3-23A315826FED}"/>
              </a:ext>
            </a:extLst>
          </p:cNvPr>
          <p:cNvSpPr>
            <a:spLocks noGrp="1"/>
          </p:cNvSpPr>
          <p:nvPr>
            <p:ph type="title"/>
          </p:nvPr>
        </p:nvSpPr>
        <p:spPr>
          <a:xfrm>
            <a:off x="1141413" y="213064"/>
            <a:ext cx="9905998" cy="1526959"/>
          </a:xfrm>
          <a:effectLst>
            <a:outerShdw blurRad="50800" dist="38100" dir="2700000" algn="tl" rotWithShape="0">
              <a:prstClr val="black">
                <a:alpha val="40000"/>
              </a:prstClr>
            </a:outerShdw>
          </a:effectLst>
        </p:spPr>
        <p:txBody>
          <a:bodyPr/>
          <a:lstStyle/>
          <a:p>
            <a:pPr algn="ctr"/>
            <a:r>
              <a:rPr lang="en-IN" dirty="0"/>
              <a:t>IBM CLOUD</a:t>
            </a:r>
          </a:p>
        </p:txBody>
      </p:sp>
      <p:sp>
        <p:nvSpPr>
          <p:cNvPr id="3" name="Content Placeholder 2">
            <a:extLst>
              <a:ext uri="{FF2B5EF4-FFF2-40B4-BE49-F238E27FC236}">
                <a16:creationId xmlns:a16="http://schemas.microsoft.com/office/drawing/2014/main" id="{E7428393-24E6-4775-ABFA-4550E67025DD}"/>
              </a:ext>
            </a:extLst>
          </p:cNvPr>
          <p:cNvSpPr>
            <a:spLocks noGrp="1"/>
          </p:cNvSpPr>
          <p:nvPr>
            <p:ph idx="1"/>
          </p:nvPr>
        </p:nvSpPr>
        <p:spPr>
          <a:xfrm>
            <a:off x="1141412" y="1331650"/>
            <a:ext cx="9905999" cy="5078028"/>
          </a:xfrm>
        </p:spPr>
        <p:txBody>
          <a:bodyPr>
            <a:normAutofit fontScale="77500" lnSpcReduction="20000"/>
          </a:bodyPr>
          <a:lstStyle/>
          <a:p>
            <a:r>
              <a:rPr lang="en-IN" dirty="0"/>
              <a:t>The IBM® cloud platform combines platform as a service (PaaS) with infrastructure as a service (IaaS) to provide an integrated experience. The platform scales and supports both small development teams and organizations, and large enterprise businesses. Globally deployed across data centers around the world, the solution you build on IBM Cloud™ spins up fast and performs reliably in a tested and supported environment you can trust.</a:t>
            </a:r>
          </a:p>
          <a:p>
            <a:pPr marL="0" indent="0">
              <a:buNone/>
            </a:pPr>
            <a:r>
              <a:rPr lang="en-IN" b="1" dirty="0">
                <a:solidFill>
                  <a:schemeClr val="bg1"/>
                </a:solidFill>
              </a:rPr>
              <a:t>What's built into the platform?</a:t>
            </a:r>
            <a:endParaRPr lang="en-IN" dirty="0">
              <a:solidFill>
                <a:schemeClr val="bg1"/>
              </a:solidFill>
            </a:endParaRPr>
          </a:p>
          <a:p>
            <a:pPr fontAlgn="base"/>
            <a:r>
              <a:rPr lang="en-IN" dirty="0"/>
              <a:t>A robust console that serves as the front end for creating, viewing, managing your cloud resources</a:t>
            </a:r>
          </a:p>
          <a:p>
            <a:pPr fontAlgn="base"/>
            <a:r>
              <a:rPr lang="en-IN" dirty="0"/>
              <a:t>An identity and access management component that securely authenticates users for both platform services and controls access to resources consistently across IBM Cloud</a:t>
            </a:r>
          </a:p>
          <a:p>
            <a:pPr fontAlgn="base"/>
            <a:r>
              <a:rPr lang="en-IN" dirty="0"/>
              <a:t>A </a:t>
            </a:r>
            <a:r>
              <a:rPr lang="en-IN" dirty="0" err="1"/>
              <a:t>catalog</a:t>
            </a:r>
            <a:r>
              <a:rPr lang="en-IN" dirty="0"/>
              <a:t> that consists of hundreds of IBM Cloud offerings</a:t>
            </a:r>
          </a:p>
          <a:p>
            <a:pPr fontAlgn="base"/>
            <a:r>
              <a:rPr lang="en-IN" dirty="0"/>
              <a:t>A search and tagging mechanism for filtering and identifying your resources</a:t>
            </a:r>
          </a:p>
          <a:p>
            <a:pPr fontAlgn="base"/>
            <a:r>
              <a:rPr lang="en-IN" dirty="0"/>
              <a:t>An account and billing management system that provides exact usage for pricing plans and secure credit card fraud protection</a:t>
            </a:r>
          </a:p>
          <a:p>
            <a:endParaRPr lang="en-IN" dirty="0"/>
          </a:p>
        </p:txBody>
      </p:sp>
    </p:spTree>
    <p:extLst>
      <p:ext uri="{BB962C8B-B14F-4D97-AF65-F5344CB8AC3E}">
        <p14:creationId xmlns:p14="http://schemas.microsoft.com/office/powerpoint/2010/main" val="8068621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F0CD9-6357-434E-9936-A34A5325E3C9}"/>
              </a:ext>
            </a:extLst>
          </p:cNvPr>
          <p:cNvSpPr>
            <a:spLocks noGrp="1"/>
          </p:cNvSpPr>
          <p:nvPr>
            <p:ph type="title"/>
          </p:nvPr>
        </p:nvSpPr>
        <p:spPr>
          <a:xfrm>
            <a:off x="1141413" y="106532"/>
            <a:ext cx="9905998" cy="1074198"/>
          </a:xfrm>
          <a:effectLst>
            <a:outerShdw blurRad="50800" dist="38100" dir="2700000" algn="tl" rotWithShape="0">
              <a:prstClr val="black">
                <a:alpha val="40000"/>
              </a:prstClr>
            </a:outerShdw>
          </a:effectLst>
        </p:spPr>
        <p:txBody>
          <a:bodyPr/>
          <a:lstStyle/>
          <a:p>
            <a:pPr algn="ctr"/>
            <a:r>
              <a:rPr lang="en-IN" dirty="0"/>
              <a:t>Node red</a:t>
            </a:r>
          </a:p>
        </p:txBody>
      </p:sp>
      <p:sp>
        <p:nvSpPr>
          <p:cNvPr id="3" name="Content Placeholder 2">
            <a:extLst>
              <a:ext uri="{FF2B5EF4-FFF2-40B4-BE49-F238E27FC236}">
                <a16:creationId xmlns:a16="http://schemas.microsoft.com/office/drawing/2014/main" id="{78E25B74-C679-41F9-8A79-585F4AA36815}"/>
              </a:ext>
            </a:extLst>
          </p:cNvPr>
          <p:cNvSpPr>
            <a:spLocks noGrp="1"/>
          </p:cNvSpPr>
          <p:nvPr>
            <p:ph idx="1"/>
          </p:nvPr>
        </p:nvSpPr>
        <p:spPr>
          <a:xfrm>
            <a:off x="1141412" y="1180730"/>
            <a:ext cx="9905999" cy="4610471"/>
          </a:xfrm>
        </p:spPr>
        <p:txBody>
          <a:bodyPr>
            <a:normAutofit fontScale="92500" lnSpcReduction="20000"/>
          </a:bodyPr>
          <a:lstStyle/>
          <a:p>
            <a:pPr marL="0" indent="0">
              <a:buNone/>
            </a:pPr>
            <a:r>
              <a:rPr lang="en-IN" b="1" dirty="0">
                <a:solidFill>
                  <a:schemeClr val="bg1"/>
                </a:solidFill>
              </a:rPr>
              <a:t>What is NODE RED, in simple terms?</a:t>
            </a:r>
          </a:p>
          <a:p>
            <a:r>
              <a:rPr lang="en-IN" dirty="0"/>
              <a:t>Node-RED is a programming tool for wiring together hardware devices, APIs and online services in new and interesting ways.</a:t>
            </a:r>
          </a:p>
          <a:p>
            <a:r>
              <a:rPr lang="en-IN" dirty="0"/>
              <a:t>It provides a browser-based editor that makes it easy to wire together flows using the wide range of nodes in the palette that can be deployed to its runtime in a single-click.</a:t>
            </a:r>
          </a:p>
          <a:p>
            <a:r>
              <a:rPr lang="en-IN" dirty="0"/>
              <a:t>Node-RED provides a browser-based flow editor that makes it easy to wire together flows using the wide range of nodes in the palette. Flows can be then deployed to the runtime in a single-click.</a:t>
            </a:r>
          </a:p>
          <a:p>
            <a:r>
              <a:rPr lang="en-IN" dirty="0"/>
              <a:t>JavaScript functions can be created within the editor using a rich text editor.</a:t>
            </a:r>
          </a:p>
          <a:p>
            <a:r>
              <a:rPr lang="en-IN" dirty="0"/>
              <a:t>A built-in library allows you to save useful functions, templates or flows for re-use.</a:t>
            </a:r>
          </a:p>
          <a:p>
            <a:pPr marL="0" indent="0">
              <a:buNone/>
            </a:pPr>
            <a:endParaRPr lang="en-IN" dirty="0"/>
          </a:p>
        </p:txBody>
      </p:sp>
    </p:spTree>
    <p:extLst>
      <p:ext uri="{BB962C8B-B14F-4D97-AF65-F5344CB8AC3E}">
        <p14:creationId xmlns:p14="http://schemas.microsoft.com/office/powerpoint/2010/main" val="25632849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ED36C-6A7D-4304-BEDB-2CBDFCB27AB9}"/>
              </a:ext>
            </a:extLst>
          </p:cNvPr>
          <p:cNvSpPr>
            <a:spLocks noGrp="1"/>
          </p:cNvSpPr>
          <p:nvPr>
            <p:ph type="title"/>
          </p:nvPr>
        </p:nvSpPr>
        <p:spPr>
          <a:effectLst>
            <a:outerShdw blurRad="50800" dist="38100" dir="2700000" algn="tl" rotWithShape="0">
              <a:prstClr val="black">
                <a:alpha val="40000"/>
              </a:prstClr>
            </a:outerShdw>
          </a:effectLst>
        </p:spPr>
        <p:txBody>
          <a:bodyPr/>
          <a:lstStyle/>
          <a:p>
            <a:pPr algn="ctr"/>
            <a:r>
              <a:rPr lang="en-IN" dirty="0"/>
              <a:t>IBM Watson IoT Platform</a:t>
            </a:r>
            <a:br>
              <a:rPr lang="en-IN" dirty="0"/>
            </a:br>
            <a:endParaRPr lang="en-IN" dirty="0"/>
          </a:p>
        </p:txBody>
      </p:sp>
      <p:sp>
        <p:nvSpPr>
          <p:cNvPr id="3" name="Content Placeholder 2">
            <a:extLst>
              <a:ext uri="{FF2B5EF4-FFF2-40B4-BE49-F238E27FC236}">
                <a16:creationId xmlns:a16="http://schemas.microsoft.com/office/drawing/2014/main" id="{F066A2E1-41CD-4E52-851F-E6E939211184}"/>
              </a:ext>
            </a:extLst>
          </p:cNvPr>
          <p:cNvSpPr>
            <a:spLocks noGrp="1"/>
          </p:cNvSpPr>
          <p:nvPr>
            <p:ph idx="1"/>
          </p:nvPr>
        </p:nvSpPr>
        <p:spPr>
          <a:xfrm>
            <a:off x="1141412" y="1935332"/>
            <a:ext cx="9905999" cy="3855869"/>
          </a:xfrm>
        </p:spPr>
        <p:txBody>
          <a:bodyPr>
            <a:normAutofit/>
          </a:bodyPr>
          <a:lstStyle/>
          <a:p>
            <a:pPr marL="0" indent="0" fontAlgn="base">
              <a:buNone/>
            </a:pPr>
            <a:r>
              <a:rPr lang="en-IN" b="1" dirty="0">
                <a:solidFill>
                  <a:schemeClr val="bg1"/>
                </a:solidFill>
              </a:rPr>
              <a:t>What is IBM Watson IoT Platform?</a:t>
            </a:r>
            <a:endParaRPr lang="en-IN" dirty="0"/>
          </a:p>
          <a:p>
            <a:pPr fontAlgn="base"/>
            <a:r>
              <a:rPr lang="en-IN" dirty="0"/>
              <a:t>IBM Watson IoT Platform is a managed, cloud-hosted service designed to make it simple to derive value from your IoT devices. Watson IoT Platform and its additional add on services - Blockchain service and analytic service - enable organizations to capture and explore data for devices, equipment, and machines, and discover insights that can drive better decision-making.</a:t>
            </a:r>
          </a:p>
          <a:p>
            <a:pPr marL="0" indent="0">
              <a:buNone/>
            </a:pPr>
            <a:br>
              <a:rPr lang="en-IN" dirty="0">
                <a:hlinkClick r:id="rId2"/>
              </a:rPr>
            </a:br>
            <a:endParaRPr lang="en-IN" dirty="0"/>
          </a:p>
        </p:txBody>
      </p:sp>
    </p:spTree>
    <p:extLst>
      <p:ext uri="{BB962C8B-B14F-4D97-AF65-F5344CB8AC3E}">
        <p14:creationId xmlns:p14="http://schemas.microsoft.com/office/powerpoint/2010/main" val="6071447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66</TotalTime>
  <Words>534</Words>
  <Application>Microsoft Office PowerPoint</Application>
  <PresentationFormat>Widescreen</PresentationFormat>
  <Paragraphs>35</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Trebuchet MS</vt:lpstr>
      <vt:lpstr>Tw Cen MT</vt:lpstr>
      <vt:lpstr>Circuit</vt:lpstr>
      <vt:lpstr>Block Diagram: </vt:lpstr>
      <vt:lpstr>cloud computing  </vt:lpstr>
      <vt:lpstr>IBM CLOUD</vt:lpstr>
      <vt:lpstr>Node red</vt:lpstr>
      <vt:lpstr>IBM Watson IoT Platform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Block Diagram:</dc:title>
  <dc:creator>gaurav baghel</dc:creator>
  <cp:lastModifiedBy>gaurav baghel</cp:lastModifiedBy>
  <cp:revision>5</cp:revision>
  <dcterms:created xsi:type="dcterms:W3CDTF">2020-06-12T03:13:34Z</dcterms:created>
  <dcterms:modified xsi:type="dcterms:W3CDTF">2020-06-12T04:19:38Z</dcterms:modified>
</cp:coreProperties>
</file>