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Nunito"/>
      <p:regular r:id="rId15"/>
      <p:bold r:id="rId16"/>
      <p:italic r:id="rId17"/>
      <p:boldItalic r:id="rId18"/>
    </p:embeddedFont>
    <p:embeddedFont>
      <p:font typeface="Maven Pro"/>
      <p:regular r:id="rId19"/>
      <p:bold r:id="rId20"/>
    </p:embeddedFont>
    <p:embeddedFont>
      <p:font typeface="Dancing Scrip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font" Target="fonts/Roboto-regular.fntdata"/><Relationship Id="rId22" Type="http://schemas.openxmlformats.org/officeDocument/2006/relationships/font" Target="fonts/DancingScript-bold.fntdata"/><Relationship Id="rId10" Type="http://schemas.openxmlformats.org/officeDocument/2006/relationships/slide" Target="slides/slide5.xml"/><Relationship Id="rId21" Type="http://schemas.openxmlformats.org/officeDocument/2006/relationships/font" Target="fonts/DancingScript-regular.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font" Target="fonts/Roboto-boldItalic.fntdata"/><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Guys,</a:t>
            </a:r>
            <a:endParaRPr/>
          </a:p>
          <a:p>
            <a:pPr indent="0" lvl="0" marL="0" rtl="0" algn="l">
              <a:spcBef>
                <a:spcPts val="0"/>
              </a:spcBef>
              <a:spcAft>
                <a:spcPts val="0"/>
              </a:spcAft>
              <a:buNone/>
            </a:pPr>
            <a:r>
              <a:rPr lang="en"/>
              <a:t>I am Madhav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9a4fb4bc7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9a4fb4bc7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9a4fb4bc7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9a4fb4bc7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9a4fb4bc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9a4fb4bc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9a4fb4bc7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9a4fb4bc7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87075" y="111316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Smart Agriculture System using IoT</a:t>
            </a:r>
            <a:endParaRPr/>
          </a:p>
        </p:txBody>
      </p:sp>
      <p:sp>
        <p:nvSpPr>
          <p:cNvPr id="278" name="Google Shape;278;p13"/>
          <p:cNvSpPr txBox="1"/>
          <p:nvPr>
            <p:ph idx="1" type="subTitle"/>
          </p:nvPr>
        </p:nvSpPr>
        <p:spPr>
          <a:xfrm>
            <a:off x="2391300" y="30685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Madhav Rathi</a:t>
            </a:r>
            <a:endParaRPr/>
          </a:p>
          <a:p>
            <a:pPr indent="0" lvl="0" marL="0" rtl="0" algn="l">
              <a:spcBef>
                <a:spcPts val="0"/>
              </a:spcBef>
              <a:spcAft>
                <a:spcPts val="0"/>
              </a:spcAft>
              <a:buNone/>
            </a:pPr>
            <a:r>
              <a:rPr lang="en"/>
              <a:t>IoT App Developer at SmartInternz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282" name="Shape 282"/>
        <p:cNvGrpSpPr/>
        <p:nvPr/>
      </p:nvGrpSpPr>
      <p:grpSpPr>
        <a:xfrm>
          <a:off x="0" y="0"/>
          <a:ext cx="0" cy="0"/>
          <a:chOff x="0" y="0"/>
          <a:chExt cx="0" cy="0"/>
        </a:xfrm>
      </p:grpSpPr>
      <p:sp>
        <p:nvSpPr>
          <p:cNvPr id="283" name="Google Shape;283;p14"/>
          <p:cNvSpPr txBox="1"/>
          <p:nvPr>
            <p:ph type="ctrTitle"/>
          </p:nvPr>
        </p:nvSpPr>
        <p:spPr>
          <a:xfrm>
            <a:off x="129175" y="97825"/>
            <a:ext cx="7489200" cy="5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84" name="Google Shape;284;p14"/>
          <p:cNvSpPr txBox="1"/>
          <p:nvPr>
            <p:ph idx="1" type="subTitle"/>
          </p:nvPr>
        </p:nvSpPr>
        <p:spPr>
          <a:xfrm>
            <a:off x="0" y="3195825"/>
            <a:ext cx="6359400" cy="1786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i="1" lang="en" sz="1200">
                <a:solidFill>
                  <a:srgbClr val="FFFFFF"/>
                </a:solidFill>
                <a:latin typeface="Roboto"/>
                <a:ea typeface="Roboto"/>
                <a:cs typeface="Roboto"/>
                <a:sym typeface="Roboto"/>
              </a:rPr>
              <a:t>Considering many facts, this project is chiefly focused on automating the process of water pump and providing the farmers with an application where they can see the status of pump, moisture of the soil, humidity, temperature as well ass weather forecasting.</a:t>
            </a:r>
            <a:br>
              <a:rPr i="1" lang="en" sz="1200">
                <a:solidFill>
                  <a:srgbClr val="FFFFFF"/>
                </a:solidFill>
                <a:latin typeface="Roboto"/>
                <a:ea typeface="Roboto"/>
                <a:cs typeface="Roboto"/>
                <a:sym typeface="Roboto"/>
              </a:rPr>
            </a:br>
            <a:r>
              <a:rPr i="1" lang="en" sz="1200">
                <a:solidFill>
                  <a:srgbClr val="FFFFFF"/>
                </a:solidFill>
                <a:latin typeface="Roboto"/>
                <a:ea typeface="Roboto"/>
                <a:cs typeface="Roboto"/>
                <a:sym typeface="Roboto"/>
              </a:rPr>
              <a:t>The ultimate goal of this project is to increase the quality of yield by taking care of irrigation process and start the revolutionary era of Farmers by bringing technology in this domain.</a:t>
            </a:r>
            <a:endParaRPr i="1" sz="1200">
              <a:solidFill>
                <a:srgbClr val="FFFFFF"/>
              </a:solidFill>
              <a:latin typeface="Roboto"/>
              <a:ea typeface="Roboto"/>
              <a:cs typeface="Roboto"/>
              <a:sym typeface="Roboto"/>
            </a:endParaRPr>
          </a:p>
          <a:p>
            <a:pPr indent="0" lvl="0" marL="0" rtl="0" algn="l">
              <a:spcBef>
                <a:spcPts val="0"/>
              </a:spcBef>
              <a:spcAft>
                <a:spcPts val="0"/>
              </a:spcAft>
              <a:buNone/>
            </a:pPr>
            <a:r>
              <a:t/>
            </a:r>
            <a:endParaRPr i="1"/>
          </a:p>
        </p:txBody>
      </p:sp>
      <p:sp>
        <p:nvSpPr>
          <p:cNvPr id="285" name="Google Shape;285;p14"/>
          <p:cNvSpPr txBox="1"/>
          <p:nvPr/>
        </p:nvSpPr>
        <p:spPr>
          <a:xfrm>
            <a:off x="0" y="443125"/>
            <a:ext cx="5229600" cy="1173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i="1" lang="en" sz="1200">
                <a:solidFill>
                  <a:schemeClr val="lt1"/>
                </a:solidFill>
                <a:latin typeface="Roboto"/>
                <a:ea typeface="Roboto"/>
                <a:cs typeface="Roboto"/>
                <a:sym typeface="Roboto"/>
              </a:rPr>
              <a:t>Smart Agriculture System is a commercially scalable model which is being built to reduce the efforts of Farmers. It intends to take care of one of the most important part of farming which is watering the crops. It needs to be done at the right time, in right amount and right conditions.</a:t>
            </a:r>
            <a:endParaRPr>
              <a:latin typeface="Nunito"/>
              <a:ea typeface="Nunito"/>
              <a:cs typeface="Nunito"/>
              <a:sym typeface="Nunito"/>
            </a:endParaRPr>
          </a:p>
        </p:txBody>
      </p:sp>
      <p:sp>
        <p:nvSpPr>
          <p:cNvPr id="286" name="Google Shape;286;p14"/>
          <p:cNvSpPr txBox="1"/>
          <p:nvPr/>
        </p:nvSpPr>
        <p:spPr>
          <a:xfrm>
            <a:off x="0" y="1549525"/>
            <a:ext cx="5186400" cy="1786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i="1" lang="en" sz="1200">
                <a:solidFill>
                  <a:schemeClr val="lt1"/>
                </a:solidFill>
                <a:latin typeface="Roboto"/>
                <a:ea typeface="Roboto"/>
                <a:cs typeface="Roboto"/>
                <a:sym typeface="Roboto"/>
              </a:rPr>
              <a:t>There are many things to take care of, while considering the watering of crops. If the water is too much, the crops can get damaged by water logging. If we water on a rainy day, the extra rainwater may tamper with the growth of crop. If the farmer forgets to turn on the pump for a day or two due to any reason, it  can again make the soil too dry for the plants to get their daily nutrition level.</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72150" y="41700"/>
            <a:ext cx="7872300" cy="5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Of IBM Watson</a:t>
            </a:r>
            <a:endParaRPr/>
          </a:p>
        </p:txBody>
      </p:sp>
      <p:pic>
        <p:nvPicPr>
          <p:cNvPr id="292" name="Google Shape;292;p15"/>
          <p:cNvPicPr preferRelativeResize="0"/>
          <p:nvPr/>
        </p:nvPicPr>
        <p:blipFill>
          <a:blip r:embed="rId3">
            <a:alphaModFix/>
          </a:blip>
          <a:stretch>
            <a:fillRect/>
          </a:stretch>
        </p:blipFill>
        <p:spPr>
          <a:xfrm>
            <a:off x="172150" y="730887"/>
            <a:ext cx="7221796" cy="2959626"/>
          </a:xfrm>
          <a:prstGeom prst="rect">
            <a:avLst/>
          </a:prstGeom>
          <a:noFill/>
          <a:ln>
            <a:noFill/>
          </a:ln>
        </p:spPr>
      </p:pic>
      <p:sp>
        <p:nvSpPr>
          <p:cNvPr id="293" name="Google Shape;293;p15"/>
          <p:cNvSpPr txBox="1"/>
          <p:nvPr/>
        </p:nvSpPr>
        <p:spPr>
          <a:xfrm>
            <a:off x="315825" y="3809700"/>
            <a:ext cx="8707800" cy="120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Here we have all our working components such as the IoT sensor, The device which connects to the sensor and uploads data into the IBM Cloud, The motor which takes input from the web app and then uploads the input via python code on the Cloud.</a:t>
            </a:r>
            <a:endParaRPr>
              <a:latin typeface="Nunito"/>
              <a:ea typeface="Nunito"/>
              <a:cs typeface="Nunito"/>
              <a:sym typeface="Nunito"/>
            </a:endParaRPr>
          </a:p>
          <a:p>
            <a:pPr indent="0" lvl="0" marL="0" rtl="0" algn="just">
              <a:spcBef>
                <a:spcPts val="0"/>
              </a:spcBef>
              <a:spcAft>
                <a:spcPts val="0"/>
              </a:spcAft>
              <a:buNone/>
            </a:pPr>
            <a:r>
              <a:rPr lang="en">
                <a:latin typeface="Nunito"/>
                <a:ea typeface="Nunito"/>
                <a:cs typeface="Nunito"/>
                <a:sym typeface="Nunito"/>
              </a:rPr>
              <a:t>The bottom corner of the image shows some cards which displays the data in a visually appealing way than just numbers such as line graphs or gauge which makes it easy to understand.</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205050" y="68450"/>
            <a:ext cx="8489400" cy="5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Functioning of the App</a:t>
            </a:r>
            <a:endParaRPr/>
          </a:p>
        </p:txBody>
      </p:sp>
      <p:sp>
        <p:nvSpPr>
          <p:cNvPr id="299" name="Google Shape;299;p16"/>
          <p:cNvSpPr txBox="1"/>
          <p:nvPr/>
        </p:nvSpPr>
        <p:spPr>
          <a:xfrm>
            <a:off x="6849900" y="2532775"/>
            <a:ext cx="2217000" cy="176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In the First flow, we have IBM nodes to get the IoT sensor data from IBM cloud and push the Motor On / Off commands from the web dashboard back to the IBM Cloud.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00" name="Google Shape;300;p16"/>
          <p:cNvPicPr preferRelativeResize="0"/>
          <p:nvPr/>
        </p:nvPicPr>
        <p:blipFill>
          <a:blip r:embed="rId3">
            <a:alphaModFix/>
          </a:blip>
          <a:stretch>
            <a:fillRect/>
          </a:stretch>
        </p:blipFill>
        <p:spPr>
          <a:xfrm>
            <a:off x="205050" y="658613"/>
            <a:ext cx="6549373" cy="3536526"/>
          </a:xfrm>
          <a:prstGeom prst="rect">
            <a:avLst/>
          </a:prstGeom>
          <a:noFill/>
          <a:ln>
            <a:noFill/>
          </a:ln>
        </p:spPr>
      </p:pic>
      <p:sp>
        <p:nvSpPr>
          <p:cNvPr id="301" name="Google Shape;301;p16"/>
          <p:cNvSpPr txBox="1"/>
          <p:nvPr/>
        </p:nvSpPr>
        <p:spPr>
          <a:xfrm>
            <a:off x="108200" y="4247400"/>
            <a:ext cx="8693400" cy="89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Nunito"/>
                <a:ea typeface="Nunito"/>
                <a:cs typeface="Nunito"/>
                <a:sym typeface="Nunito"/>
              </a:rPr>
              <a:t>For the second Flow, we have 2 methods to get data from the Open Weather Map. One is Http request which I’m using to get the current weather data and display to the dashboard. The other method is to use the OWM nodes provided to get the data which I’m using for forecasting data here.</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412050" y="890025"/>
            <a:ext cx="8319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latin typeface="Dancing Script"/>
                <a:ea typeface="Dancing Script"/>
                <a:cs typeface="Dancing Script"/>
                <a:sym typeface="Dancing Script"/>
              </a:rPr>
              <a:t>THANK-YOU</a:t>
            </a:r>
            <a:endParaRPr sz="7500">
              <a:latin typeface="Dancing Script"/>
              <a:ea typeface="Dancing Script"/>
              <a:cs typeface="Dancing Script"/>
              <a:sym typeface="Dancing Scrip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