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embeddedFontLst>
    <p:embeddedFont>
      <p:font typeface="Roboto" charset="0"/>
      <p:regular r:id="rId8"/>
      <p:bold r:id="rId9"/>
      <p:italic r:id="rId10"/>
      <p:boldItalic r:id="rId11"/>
    </p:embeddedFont>
    <p:embeddedFont>
      <p:font typeface="Franklin Gothic Book" pitchFamily="34" charset="0"/>
      <p:regular r:id="rId12"/>
      <p:italic r:id="rId13"/>
    </p:embeddedFont>
    <p:embeddedFont>
      <p:font typeface="Nunito" charset="0"/>
      <p:regular r:id="rId14"/>
      <p:bold r:id="rId15"/>
      <p:italic r:id="rId16"/>
      <p:boldItalic r:id="rId17"/>
    </p:embeddedFont>
    <p:embeddedFont>
      <p:font typeface="Wingdings 2" pitchFamily="18" charset="2"/>
      <p:regular r:id="rId18"/>
    </p:embeddedFont>
    <p:embeddedFont>
      <p:font typeface="Baskerville Old Face" pitchFamily="18" charset="0"/>
      <p:regular r:id="rId19"/>
    </p:embeddedFont>
    <p:embeddedFont>
      <p:font typeface="Dancing Script"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1066" y="-3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22332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Guys,</a:t>
            </a:r>
            <a:endParaRPr/>
          </a:p>
          <a:p>
            <a:pPr marL="0" lvl="0" indent="0" algn="l" rtl="0">
              <a:spcBef>
                <a:spcPts val="0"/>
              </a:spcBef>
              <a:spcAft>
                <a:spcPts val="0"/>
              </a:spcAft>
              <a:buNone/>
            </a:pPr>
            <a:r>
              <a:rPr lang="en"/>
              <a:t>I am Madhav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9a4fb4bc7_0_1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a4fb4bc7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9a4fb4bc7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9a4fb4bc7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9a4fb4bc7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9a4fb4bc7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9a4fb4bc7_0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9a4fb4bc7_0_1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4"/>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4"/>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6/12/2020</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156448" y="4816548"/>
            <a:ext cx="7620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pPr eaLnBrk="1" latinLnBrk="0" hangingPunct="1"/>
            <a:fld id="{74CBEAF9-9E58-4CC8-A6FF-6DD8A58DEEA4}" type="datetimeFigureOut">
              <a:rPr lang="en-US" smtClean="0"/>
              <a:pPr eaLnBrk="1" latinLnBrk="0" hangingPunct="1"/>
              <a:t>6/12/2020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8"/>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pPr algn="l" eaLnBrk="1" latinLnBrk="0" hangingPunct="1"/>
            <a:fld id="{74CBEAF9-9E58-4CC8-A6FF-6DD8A58DEEA4}" type="datetimeFigureOut">
              <a:rPr lang="en-US" smtClean="0"/>
              <a:pPr algn="l" eaLnBrk="1" latinLnBrk="0" hangingPunct="1"/>
              <a:t>6/12/2020</a:t>
            </a:fld>
            <a:endParaRPr lang="en-US" dirty="0">
              <a:solidFill>
                <a:schemeClr val="accent1">
                  <a:shade val="75000"/>
                </a:schemeClr>
              </a:solidFill>
            </a:endParaRPr>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r" eaLnBrk="1" latinLnBrk="0" hangingPunct="1"/>
            <a:endParaRPr kumimoji="0" lang="en-US" dirty="0">
              <a:solidFill>
                <a:schemeClr val="accent1">
                  <a:shade val="75000"/>
                </a:schemeClr>
              </a:solidFill>
            </a:endParaRPr>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62400" y="45676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Smart Agriculture System using IoT</a:t>
            </a:r>
            <a:endParaRPr dirty="0"/>
          </a:p>
        </p:txBody>
      </p:sp>
      <p:sp>
        <p:nvSpPr>
          <p:cNvPr id="278" name="Google Shape;278;p13"/>
          <p:cNvSpPr txBox="1">
            <a:spLocks noGrp="1"/>
          </p:cNvSpPr>
          <p:nvPr>
            <p:ph type="subTitle" idx="1"/>
          </p:nvPr>
        </p:nvSpPr>
        <p:spPr>
          <a:xfrm>
            <a:off x="527225" y="3423844"/>
            <a:ext cx="4255500" cy="7188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t>
            </a:r>
            <a:r>
              <a:rPr lang="en" dirty="0" smtClean="0"/>
              <a:t>Trapti Jain</a:t>
            </a:r>
            <a:endParaRPr dirty="0"/>
          </a:p>
          <a:p>
            <a:pPr marL="0" lvl="0" indent="0" algn="l" rtl="0">
              <a:spcBef>
                <a:spcPts val="0"/>
              </a:spcBef>
              <a:spcAft>
                <a:spcPts val="0"/>
              </a:spcAft>
              <a:buNone/>
            </a:pPr>
            <a:r>
              <a:rPr lang="en" dirty="0"/>
              <a:t>IoT App Developer at SmartInternz</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129175" y="97816"/>
            <a:ext cx="4255500" cy="5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Project Overview</a:t>
            </a:r>
            <a:endParaRPr sz="3600" dirty="0"/>
          </a:p>
        </p:txBody>
      </p:sp>
      <p:sp>
        <p:nvSpPr>
          <p:cNvPr id="284" name="Google Shape;284;p14"/>
          <p:cNvSpPr txBox="1">
            <a:spLocks noGrp="1"/>
          </p:cNvSpPr>
          <p:nvPr>
            <p:ph type="subTitle" idx="1"/>
          </p:nvPr>
        </p:nvSpPr>
        <p:spPr>
          <a:xfrm>
            <a:off x="0" y="500932"/>
            <a:ext cx="9143999" cy="4570393"/>
          </a:xfrm>
          <a:prstGeom prst="rect">
            <a:avLst/>
          </a:prstGeom>
        </p:spPr>
        <p:txBody>
          <a:bodyPr spcFirstLastPara="1" wrap="square" lIns="91425" tIns="91425" rIns="91425" bIns="91425" anchor="t" anchorCtr="0">
            <a:noAutofit/>
          </a:bodyPr>
          <a:lstStyle/>
          <a:p>
            <a:r>
              <a:rPr lang="en-IN" sz="1200" dirty="0" smtClean="0">
                <a:latin typeface="Baskerville Old Face" pitchFamily="18" charset="0"/>
              </a:rPr>
              <a:t>        </a:t>
            </a:r>
          </a:p>
          <a:p>
            <a:pPr>
              <a:lnSpc>
                <a:spcPct val="200000"/>
              </a:lnSpc>
            </a:pPr>
            <a:r>
              <a:rPr lang="en-IN" sz="1200" dirty="0">
                <a:latin typeface="Baskerville Old Face" pitchFamily="18" charset="0"/>
              </a:rPr>
              <a:t> </a:t>
            </a:r>
            <a:r>
              <a:rPr lang="en-IN" sz="1200" dirty="0" smtClean="0">
                <a:latin typeface="Baskerville Old Face" pitchFamily="18" charset="0"/>
              </a:rPr>
              <a:t>             </a:t>
            </a:r>
            <a:r>
              <a:rPr lang="en-IN" sz="1200" dirty="0" smtClean="0">
                <a:solidFill>
                  <a:srgbClr val="FFFF00"/>
                </a:solidFill>
                <a:latin typeface="Baskerville Old Face" pitchFamily="18" charset="0"/>
              </a:rPr>
              <a:t>Plants </a:t>
            </a:r>
            <a:r>
              <a:rPr lang="en-IN" sz="1200" dirty="0">
                <a:solidFill>
                  <a:srgbClr val="FFFF00"/>
                </a:solidFill>
                <a:latin typeface="Baskerville Old Face" pitchFamily="18" charset="0"/>
              </a:rPr>
              <a:t>and water have had and still have a key role in the history of life on earth. They are responsible  for presence of oxygen needed </a:t>
            </a:r>
            <a:r>
              <a:rPr lang="en-IN" sz="1200" dirty="0" smtClean="0">
                <a:solidFill>
                  <a:srgbClr val="FFFF00"/>
                </a:solidFill>
                <a:latin typeface="Baskerville Old Face" pitchFamily="18" charset="0"/>
              </a:rPr>
              <a:t>     for </a:t>
            </a:r>
            <a:r>
              <a:rPr lang="en-IN" sz="1200" dirty="0">
                <a:solidFill>
                  <a:srgbClr val="FFFF00"/>
                </a:solidFill>
                <a:latin typeface="Baskerville Old Face" pitchFamily="18" charset="0"/>
              </a:rPr>
              <a:t>human survival on this planet. At the same time agriculture is also important to human beings because it forms the basis for food security. It helps human beings to grow appropriate crops with right nutrients and raise the animals in accordance to environmental factors.</a:t>
            </a:r>
          </a:p>
          <a:p>
            <a:pPr>
              <a:lnSpc>
                <a:spcPct val="200000"/>
              </a:lnSpc>
            </a:pPr>
            <a:r>
              <a:rPr lang="en-IN" sz="1200" dirty="0" smtClean="0">
                <a:solidFill>
                  <a:srgbClr val="FFFF00"/>
                </a:solidFill>
                <a:latin typeface="Baskerville Old Face" pitchFamily="18" charset="0"/>
              </a:rPr>
              <a:t>        Agriculture </a:t>
            </a:r>
            <a:r>
              <a:rPr lang="en-IN" sz="1200" dirty="0">
                <a:solidFill>
                  <a:srgbClr val="FFFF00"/>
                </a:solidFill>
                <a:latin typeface="Baskerville Old Face" pitchFamily="18" charset="0"/>
              </a:rPr>
              <a:t>plays a crucial in country’s development and any country’s stand in the world can be determined by this sector. Agriculture plays a vital role in India’s economy. Over 58% of the rural areas depend on agriculture as their main source of livelihood. Agricultural export constitutes 10% of the country’s export. Yet farmers are using traditional techniques for agriculture and most of the farmers still depend on rain for irrigation. The farmer’s and even the nation’s economy will be ruined if there are no proper yields due to lack of knowledge of the soil nature, timely unavailability of water. Thus the government should take steps for a better and profitable irrigation.</a:t>
            </a:r>
          </a:p>
          <a:p>
            <a:pPr marL="457200" lvl="0" indent="0" algn="just" rtl="0">
              <a:lnSpc>
                <a:spcPct val="200000"/>
              </a:lnSpc>
              <a:spcBef>
                <a:spcPts val="1200"/>
              </a:spcBef>
              <a:spcAft>
                <a:spcPts val="0"/>
              </a:spcAft>
              <a:buNone/>
            </a:pPr>
            <a:r>
              <a:rPr lang="en" sz="1200" dirty="0" smtClean="0">
                <a:solidFill>
                  <a:srgbClr val="FFFF00"/>
                </a:solidFill>
                <a:latin typeface="Baskerville Old Face" pitchFamily="18" charset="0"/>
                <a:ea typeface="Roboto"/>
                <a:cs typeface="Roboto"/>
                <a:sym typeface="Roboto"/>
              </a:rPr>
              <a:t>The </a:t>
            </a:r>
            <a:r>
              <a:rPr lang="en" sz="1200" dirty="0">
                <a:solidFill>
                  <a:srgbClr val="FFFF00"/>
                </a:solidFill>
                <a:latin typeface="Baskerville Old Face" pitchFamily="18" charset="0"/>
                <a:ea typeface="Roboto"/>
                <a:cs typeface="Roboto"/>
                <a:sym typeface="Roboto"/>
              </a:rPr>
              <a:t>ultimate goal of this project is to increase the quality of yield by taking care of </a:t>
            </a:r>
            <a:br>
              <a:rPr lang="en" sz="1200" dirty="0">
                <a:solidFill>
                  <a:srgbClr val="FFFF00"/>
                </a:solidFill>
                <a:latin typeface="Baskerville Old Face" pitchFamily="18" charset="0"/>
                <a:ea typeface="Roboto"/>
                <a:cs typeface="Roboto"/>
                <a:sym typeface="Roboto"/>
              </a:rPr>
            </a:br>
            <a:r>
              <a:rPr lang="en" sz="1200" dirty="0">
                <a:solidFill>
                  <a:srgbClr val="FFFF00"/>
                </a:solidFill>
                <a:latin typeface="Baskerville Old Face" pitchFamily="18" charset="0"/>
                <a:ea typeface="Roboto"/>
                <a:cs typeface="Roboto"/>
                <a:sym typeface="Roboto"/>
              </a:rPr>
              <a:t>irrigation process and start the revolutionary era of Farmers by bringing technology in this domain.</a:t>
            </a:r>
            <a:endParaRPr sz="1200" dirty="0">
              <a:solidFill>
                <a:srgbClr val="FFFF00"/>
              </a:solidFill>
              <a:latin typeface="Baskerville Old Face" pitchFamily="18" charset="0"/>
              <a:ea typeface="Roboto"/>
              <a:cs typeface="Roboto"/>
              <a:sym typeface="Roboto"/>
            </a:endParaRPr>
          </a:p>
          <a:p>
            <a:pPr marL="0" lvl="0" indent="0" algn="l" rtl="0">
              <a:spcBef>
                <a:spcPts val="0"/>
              </a:spcBef>
              <a:spcAft>
                <a:spcPts val="0"/>
              </a:spcAft>
              <a:buNone/>
            </a:pPr>
            <a:endParaRPr i="1"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2186575" y="41700"/>
            <a:ext cx="5857800" cy="5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Of IBM Watson</a:t>
            </a:r>
            <a:endParaRPr/>
          </a:p>
        </p:txBody>
      </p:sp>
      <p:sp>
        <p:nvSpPr>
          <p:cNvPr id="299" name="Google Shape;299;p16"/>
          <p:cNvSpPr txBox="1"/>
          <p:nvPr/>
        </p:nvSpPr>
        <p:spPr>
          <a:xfrm>
            <a:off x="315825" y="3508400"/>
            <a:ext cx="8707800" cy="1200300"/>
          </a:xfrm>
          <a:prstGeom prst="rect">
            <a:avLst/>
          </a:prstGeom>
          <a:noFill/>
          <a:ln>
            <a:noFill/>
          </a:ln>
        </p:spPr>
        <p:txBody>
          <a:bodyPr spcFirstLastPara="1" wrap="square" lIns="91425" tIns="91425" rIns="91425" bIns="91425" anchor="t" anchorCtr="0">
            <a:noAutofit/>
          </a:bodyPr>
          <a:lstStyle/>
          <a:p>
            <a:r>
              <a:rPr lang="en-IN" dirty="0">
                <a:solidFill>
                  <a:srgbClr val="FFC000"/>
                </a:solidFill>
              </a:rPr>
              <a:t>IBM Watson IoT Platform is a managed, cloud-hosted service designed to make it simple to derive value from your IoT devices</a:t>
            </a:r>
            <a:r>
              <a:rPr lang="en-IN" dirty="0" smtClean="0">
                <a:solidFill>
                  <a:srgbClr val="FFC000"/>
                </a:solidFill>
              </a:rPr>
              <a:t>. Watson </a:t>
            </a:r>
            <a:r>
              <a:rPr lang="en-IN" dirty="0">
                <a:solidFill>
                  <a:srgbClr val="FFC000"/>
                </a:solidFill>
              </a:rPr>
              <a:t>IoT Platform and its additional add on services - Blockchain service and analytic service - enable organizations to capture and explore data for devices, equipment, and machines, and discover insights that can drive better decision-making.</a:t>
            </a:r>
          </a:p>
          <a:p>
            <a:pPr marL="0" lvl="0" indent="0" algn="l" rtl="0">
              <a:spcBef>
                <a:spcPts val="0"/>
              </a:spcBef>
              <a:spcAft>
                <a:spcPts val="0"/>
              </a:spcAft>
              <a:buNone/>
            </a:pPr>
            <a:r>
              <a:rPr lang="en" dirty="0" smtClean="0">
                <a:solidFill>
                  <a:srgbClr val="FFC000"/>
                </a:solidFill>
                <a:latin typeface="Nunito"/>
                <a:ea typeface="Nunito"/>
                <a:cs typeface="Nunito"/>
                <a:sym typeface="Nunito"/>
              </a:rPr>
              <a:t>to </a:t>
            </a:r>
            <a:r>
              <a:rPr lang="en" dirty="0">
                <a:solidFill>
                  <a:srgbClr val="FFC000"/>
                </a:solidFill>
                <a:latin typeface="Nunito"/>
                <a:ea typeface="Nunito"/>
                <a:cs typeface="Nunito"/>
                <a:sym typeface="Nunito"/>
              </a:rPr>
              <a:t>understand.</a:t>
            </a:r>
            <a:endParaRPr dirty="0">
              <a:solidFill>
                <a:srgbClr val="FFC000"/>
              </a:solidFill>
              <a:latin typeface="Nunito"/>
              <a:ea typeface="Nunito"/>
              <a:cs typeface="Nunito"/>
              <a:sym typeface="Nunito"/>
            </a:endParaRPr>
          </a:p>
        </p:txBody>
      </p:sp>
      <p:pic>
        <p:nvPicPr>
          <p:cNvPr id="1026" name="Picture 2" descr="C:\Users\hp\OneDrive\Pictures\Screenshots\Board cards showing Motor band sensor status and Commands.png"/>
          <p:cNvPicPr>
            <a:picLocks noChangeAspect="1" noChangeArrowheads="1"/>
          </p:cNvPicPr>
          <p:nvPr/>
        </p:nvPicPr>
        <p:blipFill rotWithShape="1">
          <a:blip r:embed="rId3">
            <a:extLst>
              <a:ext uri="{28A0092B-C50C-407E-A947-70E740481C1C}">
                <a14:useLocalDpi xmlns:a14="http://schemas.microsoft.com/office/drawing/2010/main" val="0"/>
              </a:ext>
            </a:extLst>
          </a:blip>
          <a:srcRect l="7543" t="24166" r="26564" b="24166"/>
          <a:stretch/>
        </p:blipFill>
        <p:spPr bwMode="auto">
          <a:xfrm>
            <a:off x="667910" y="2173230"/>
            <a:ext cx="2755032" cy="12150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hp\OneDrive\Pictures\Screenshots\Device 1 Info.png"/>
          <p:cNvPicPr/>
          <p:nvPr/>
        </p:nvPicPr>
        <p:blipFill rotWithShape="1">
          <a:blip r:embed="rId4">
            <a:extLst>
              <a:ext uri="{28A0092B-C50C-407E-A947-70E740481C1C}">
                <a14:useLocalDpi xmlns:a14="http://schemas.microsoft.com/office/drawing/2010/main" val="0"/>
              </a:ext>
            </a:extLst>
          </a:blip>
          <a:srcRect l="6770" t="21545" r="6278" b="23842"/>
          <a:stretch/>
        </p:blipFill>
        <p:spPr bwMode="auto">
          <a:xfrm>
            <a:off x="667911" y="1009817"/>
            <a:ext cx="2755032" cy="1163413"/>
          </a:xfrm>
          <a:prstGeom prst="rect">
            <a:avLst/>
          </a:prstGeom>
          <a:noFill/>
          <a:ln>
            <a:noFill/>
          </a:ln>
        </p:spPr>
      </p:pic>
      <p:pic>
        <p:nvPicPr>
          <p:cNvPr id="7" name="Picture 6" descr="C:\Users\hp\OneDrive\Pictures\Screenshots\IOT Simulator Connected to IBM Watson Platform.png"/>
          <p:cNvPicPr/>
          <p:nvPr/>
        </p:nvPicPr>
        <p:blipFill rotWithShape="1">
          <a:blip r:embed="rId5">
            <a:extLst>
              <a:ext uri="{28A0092B-C50C-407E-A947-70E740481C1C}">
                <a14:useLocalDpi xmlns:a14="http://schemas.microsoft.com/office/drawing/2010/main" val="0"/>
              </a:ext>
            </a:extLst>
          </a:blip>
          <a:srcRect l="29836" t="10473" r="30257" b="8277"/>
          <a:stretch/>
        </p:blipFill>
        <p:spPr bwMode="auto">
          <a:xfrm>
            <a:off x="3422943" y="1011581"/>
            <a:ext cx="1729502" cy="2376747"/>
          </a:xfrm>
          <a:prstGeom prst="rect">
            <a:avLst/>
          </a:prstGeom>
          <a:noFill/>
          <a:ln>
            <a:noFill/>
          </a:ln>
          <a:extLst>
            <a:ext uri="{53640926-AAD7-44D8-BBD7-CCE9431645EC}">
              <a14:shadowObscured xmlns:a14="http://schemas.microsoft.com/office/drawing/2010/main"/>
            </a:ext>
          </a:extLst>
        </p:spPr>
      </p:pic>
      <p:pic>
        <p:nvPicPr>
          <p:cNvPr id="8" name="Picture 7" descr="C:\Users\hp\OneDrive\Pictures\Screenshots\2020-06-12.png"/>
          <p:cNvPicPr/>
          <p:nvPr/>
        </p:nvPicPr>
        <p:blipFill rotWithShape="1">
          <a:blip r:embed="rId6">
            <a:extLst>
              <a:ext uri="{28A0092B-C50C-407E-A947-70E740481C1C}">
                <a14:useLocalDpi xmlns:a14="http://schemas.microsoft.com/office/drawing/2010/main" val="0"/>
              </a:ext>
            </a:extLst>
          </a:blip>
          <a:srcRect l="30120" t="10473" r="31302" b="12162"/>
          <a:stretch/>
        </p:blipFill>
        <p:spPr bwMode="auto">
          <a:xfrm>
            <a:off x="5152445" y="1011581"/>
            <a:ext cx="1661822" cy="2378510"/>
          </a:xfrm>
          <a:prstGeom prst="rect">
            <a:avLst/>
          </a:prstGeom>
          <a:noFill/>
          <a:ln>
            <a:noFill/>
          </a:ln>
          <a:extLst>
            <a:ext uri="{53640926-AAD7-44D8-BBD7-CCE9431645EC}">
              <a14:shadowObscured xmlns:a14="http://schemas.microsoft.com/office/drawing/2010/main"/>
            </a:ext>
          </a:extLst>
        </p:spPr>
      </p:pic>
      <p:pic>
        <p:nvPicPr>
          <p:cNvPr id="9" name="Picture 8" descr="C:\Users\hp\OneDrive\Pictures\Screenshots\2020-06-12 (1).png"/>
          <p:cNvPicPr/>
          <p:nvPr/>
        </p:nvPicPr>
        <p:blipFill rotWithShape="1">
          <a:blip r:embed="rId7">
            <a:extLst>
              <a:ext uri="{28A0092B-C50C-407E-A947-70E740481C1C}">
                <a14:useLocalDpi xmlns:a14="http://schemas.microsoft.com/office/drawing/2010/main" val="0"/>
              </a:ext>
            </a:extLst>
          </a:blip>
          <a:srcRect l="29550" t="10472" r="29878" b="11993"/>
          <a:stretch/>
        </p:blipFill>
        <p:spPr bwMode="auto">
          <a:xfrm>
            <a:off x="6814267" y="1011581"/>
            <a:ext cx="1855470" cy="237851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205050" y="68450"/>
            <a:ext cx="58578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Functioning of the App</a:t>
            </a:r>
            <a:endParaRPr/>
          </a:p>
        </p:txBody>
      </p:sp>
      <p:sp>
        <p:nvSpPr>
          <p:cNvPr id="290" name="Google Shape;290;p15"/>
          <p:cNvSpPr txBox="1"/>
          <p:nvPr/>
        </p:nvSpPr>
        <p:spPr>
          <a:xfrm>
            <a:off x="6219150" y="1711325"/>
            <a:ext cx="2219700" cy="17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2D050"/>
                </a:solidFill>
                <a:latin typeface="Nunito"/>
                <a:ea typeface="Nunito"/>
                <a:cs typeface="Nunito"/>
                <a:sym typeface="Nunito"/>
              </a:rPr>
              <a:t>In the First flow, we have IBM nodes to get the IoT sensor data from IBM cloud and push the Motor On/Off commands from the web dashboard back to the IBM Cloud.</a:t>
            </a:r>
            <a:endParaRPr dirty="0">
              <a:solidFill>
                <a:srgbClr val="92D050"/>
              </a:solidFill>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p:txBody>
      </p:sp>
      <p:sp>
        <p:nvSpPr>
          <p:cNvPr id="292" name="Google Shape;292;p15"/>
          <p:cNvSpPr txBox="1"/>
          <p:nvPr/>
        </p:nvSpPr>
        <p:spPr>
          <a:xfrm>
            <a:off x="205050" y="4040125"/>
            <a:ext cx="8693400" cy="8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Nunito"/>
                <a:ea typeface="Nunito"/>
                <a:cs typeface="Nunito"/>
                <a:sym typeface="Nunito"/>
              </a:rPr>
              <a:t>For </a:t>
            </a:r>
            <a:r>
              <a:rPr lang="en" dirty="0">
                <a:solidFill>
                  <a:srgbClr val="92D050"/>
                </a:solidFill>
                <a:latin typeface="Nunito"/>
                <a:ea typeface="Nunito"/>
                <a:cs typeface="Nunito"/>
                <a:sym typeface="Nunito"/>
              </a:rPr>
              <a:t>the second Flow, we have 2 methods to get data from the Open Weather Map. One is Http request which I’m using to get the current weather data and display to the dashboard. The other method is to use the OWM nodes provided to get the data which I’m using for forecasting data here.</a:t>
            </a:r>
            <a:endParaRPr dirty="0">
              <a:solidFill>
                <a:srgbClr val="92D050"/>
              </a:solidFill>
              <a:latin typeface="Nunito"/>
              <a:ea typeface="Nunito"/>
              <a:cs typeface="Nunito"/>
              <a:sym typeface="Nunito"/>
            </a:endParaRPr>
          </a:p>
          <a:p>
            <a:pPr marL="0" lvl="0" indent="0" algn="l" rtl="0">
              <a:spcBef>
                <a:spcPts val="0"/>
              </a:spcBef>
              <a:spcAft>
                <a:spcPts val="0"/>
              </a:spcAft>
              <a:buNone/>
            </a:pPr>
            <a:endParaRPr dirty="0">
              <a:solidFill>
                <a:srgbClr val="92D050"/>
              </a:solidFill>
              <a:latin typeface="Nunito"/>
              <a:ea typeface="Nunito"/>
              <a:cs typeface="Nunito"/>
              <a:sym typeface="Nunito"/>
            </a:endParaRPr>
          </a:p>
        </p:txBody>
      </p:sp>
      <p:pic>
        <p:nvPicPr>
          <p:cNvPr id="6" name="Picture 5" descr="C:\Users\hp\OneDrive\Pictures\Screenshots\Sensor connection on node red.png"/>
          <p:cNvPicPr/>
          <p:nvPr/>
        </p:nvPicPr>
        <p:blipFill>
          <a:blip r:embed="rId3">
            <a:extLst>
              <a:ext uri="{28A0092B-C50C-407E-A947-70E740481C1C}">
                <a14:useLocalDpi xmlns:a14="http://schemas.microsoft.com/office/drawing/2010/main" val="0"/>
              </a:ext>
            </a:extLst>
          </a:blip>
          <a:srcRect/>
          <a:stretch>
            <a:fillRect/>
          </a:stretch>
        </p:blipFill>
        <p:spPr bwMode="auto">
          <a:xfrm>
            <a:off x="205050" y="804752"/>
            <a:ext cx="2806065" cy="1577975"/>
          </a:xfrm>
          <a:prstGeom prst="rect">
            <a:avLst/>
          </a:prstGeom>
          <a:noFill/>
          <a:ln>
            <a:noFill/>
          </a:ln>
        </p:spPr>
      </p:pic>
      <p:pic>
        <p:nvPicPr>
          <p:cNvPr id="7" name="Picture 6" descr="C:\Users\hp\OneDrive\Pictures\Screenshots\Http request for weather forcasting by node red.png"/>
          <p:cNvPicPr/>
          <p:nvPr/>
        </p:nvPicPr>
        <p:blipFill>
          <a:blip r:embed="rId4">
            <a:extLst>
              <a:ext uri="{28A0092B-C50C-407E-A947-70E740481C1C}">
                <a14:useLocalDpi xmlns:a14="http://schemas.microsoft.com/office/drawing/2010/main" val="0"/>
              </a:ext>
            </a:extLst>
          </a:blip>
          <a:srcRect/>
          <a:stretch>
            <a:fillRect/>
          </a:stretch>
        </p:blipFill>
        <p:spPr bwMode="auto">
          <a:xfrm>
            <a:off x="3011115" y="804752"/>
            <a:ext cx="2623185" cy="1583055"/>
          </a:xfrm>
          <a:prstGeom prst="rect">
            <a:avLst/>
          </a:prstGeom>
          <a:noFill/>
          <a:ln>
            <a:noFill/>
          </a:ln>
        </p:spPr>
      </p:pic>
      <p:pic>
        <p:nvPicPr>
          <p:cNvPr id="8" name="Picture 7" descr="C:\Users\hp\OneDrive\Pictures\Screenshots\UI Tab1 created.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050" y="2382727"/>
            <a:ext cx="2844800" cy="1600200"/>
          </a:xfrm>
          <a:prstGeom prst="rect">
            <a:avLst/>
          </a:prstGeom>
          <a:noFill/>
          <a:ln>
            <a:noFill/>
          </a:ln>
        </p:spPr>
      </p:pic>
      <p:pic>
        <p:nvPicPr>
          <p:cNvPr id="9" name="Picture 8" descr="C:\Users\hp\OneDrive\Pictures\Screenshots\UI Tab 2.png"/>
          <p:cNvPicPr/>
          <p:nvPr/>
        </p:nvPicPr>
        <p:blipFill>
          <a:blip r:embed="rId6">
            <a:extLst>
              <a:ext uri="{28A0092B-C50C-407E-A947-70E740481C1C}">
                <a14:useLocalDpi xmlns:a14="http://schemas.microsoft.com/office/drawing/2010/main" val="0"/>
              </a:ext>
            </a:extLst>
          </a:blip>
          <a:srcRect/>
          <a:stretch>
            <a:fillRect/>
          </a:stretch>
        </p:blipFill>
        <p:spPr bwMode="auto">
          <a:xfrm>
            <a:off x="3049850" y="2387807"/>
            <a:ext cx="2584450" cy="15944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412050" y="890025"/>
            <a:ext cx="8319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500">
                <a:latin typeface="Dancing Script"/>
                <a:ea typeface="Dancing Script"/>
                <a:cs typeface="Dancing Script"/>
                <a:sym typeface="Dancing Script"/>
              </a:rPr>
              <a:t>THANK-YOU</a:t>
            </a:r>
            <a:endParaRPr sz="7500">
              <a:latin typeface="Dancing Script"/>
              <a:ea typeface="Dancing Script"/>
              <a:cs typeface="Dancing Script"/>
              <a:sym typeface="Dancing Script"/>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343</TotalTime>
  <Words>213</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Roboto</vt:lpstr>
      <vt:lpstr>Franklin Gothic Book</vt:lpstr>
      <vt:lpstr>Nunito</vt:lpstr>
      <vt:lpstr>Wingdings 2</vt:lpstr>
      <vt:lpstr>Baskerville Old Face</vt:lpstr>
      <vt:lpstr>Dancing Script</vt:lpstr>
      <vt:lpstr>Technic</vt:lpstr>
      <vt:lpstr>Smart Agriculture System using IoT</vt:lpstr>
      <vt:lpstr>Project Overview</vt:lpstr>
      <vt:lpstr>Use Of IBM Watson</vt:lpstr>
      <vt:lpstr>Functioning of the App</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 using IoT</dc:title>
  <dc:creator>Trapti Jain</dc:creator>
  <cp:lastModifiedBy>hp</cp:lastModifiedBy>
  <cp:revision>5</cp:revision>
  <dcterms:modified xsi:type="dcterms:W3CDTF">2020-06-12T11:58:47Z</dcterms:modified>
</cp:coreProperties>
</file>