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61" r:id="rId2"/>
    <p:sldId id="256"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katiyar" initials="sk" lastIdx="2" clrIdx="0">
    <p:extLst>
      <p:ext uri="{19B8F6BF-5375-455C-9EA6-DF929625EA0E}">
        <p15:presenceInfo xmlns:p15="http://schemas.microsoft.com/office/powerpoint/2012/main" userId="bb22c9374a2e1a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AC6AE7-1BE2-4CFE-BC5F-1F284975C431}"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394852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AC6AE7-1BE2-4CFE-BC5F-1F284975C431}"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13974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AC6AE7-1BE2-4CFE-BC5F-1F284975C431}"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E76CE4-FCFD-4CAC-8703-1378548DA87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770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AC6AE7-1BE2-4CFE-BC5F-1F284975C431}"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1077477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AC6AE7-1BE2-4CFE-BC5F-1F284975C431}"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E76CE4-FCFD-4CAC-8703-1378548DA87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7699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AC6AE7-1BE2-4CFE-BC5F-1F284975C431}"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142685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C6AE7-1BE2-4CFE-BC5F-1F284975C431}"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3289979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C6AE7-1BE2-4CFE-BC5F-1F284975C431}"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283038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C6AE7-1BE2-4CFE-BC5F-1F284975C431}"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226384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AC6AE7-1BE2-4CFE-BC5F-1F284975C431}"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178253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AC6AE7-1BE2-4CFE-BC5F-1F284975C431}"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115742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AC6AE7-1BE2-4CFE-BC5F-1F284975C431}" type="datetimeFigureOut">
              <a:rPr lang="en-IN" smtClean="0"/>
              <a:t>12-06-2020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283643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AC6AE7-1BE2-4CFE-BC5F-1F284975C431}" type="datetimeFigureOut">
              <a:rPr lang="en-IN" smtClean="0"/>
              <a:t>12-06-2020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13856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C6AE7-1BE2-4CFE-BC5F-1F284975C431}" type="datetimeFigureOut">
              <a:rPr lang="en-IN" smtClean="0"/>
              <a:t>12-06-2020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156248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C6AE7-1BE2-4CFE-BC5F-1F284975C431}"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193380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C6AE7-1BE2-4CFE-BC5F-1F284975C431}"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E76CE4-FCFD-4CAC-8703-1378548DA87C}" type="slidenum">
              <a:rPr lang="en-IN" smtClean="0"/>
              <a:t>‹#›</a:t>
            </a:fld>
            <a:endParaRPr lang="en-IN"/>
          </a:p>
        </p:txBody>
      </p:sp>
    </p:spTree>
    <p:extLst>
      <p:ext uri="{BB962C8B-B14F-4D97-AF65-F5344CB8AC3E}">
        <p14:creationId xmlns:p14="http://schemas.microsoft.com/office/powerpoint/2010/main" val="19903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AC6AE7-1BE2-4CFE-BC5F-1F284975C431}" type="datetimeFigureOut">
              <a:rPr lang="en-IN" smtClean="0"/>
              <a:t>12-06-2020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E76CE4-FCFD-4CAC-8703-1378548DA87C}" type="slidenum">
              <a:rPr lang="en-IN" smtClean="0"/>
              <a:t>‹#›</a:t>
            </a:fld>
            <a:endParaRPr lang="en-IN"/>
          </a:p>
        </p:txBody>
      </p:sp>
    </p:spTree>
    <p:extLst>
      <p:ext uri="{BB962C8B-B14F-4D97-AF65-F5344CB8AC3E}">
        <p14:creationId xmlns:p14="http://schemas.microsoft.com/office/powerpoint/2010/main" val="121404204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4BD0-70D2-4F4B-AD5A-942E1A6E33DE}"/>
              </a:ext>
            </a:extLst>
          </p:cNvPr>
          <p:cNvSpPr>
            <a:spLocks noGrp="1"/>
          </p:cNvSpPr>
          <p:nvPr>
            <p:ph type="ctrTitle"/>
          </p:nvPr>
        </p:nvSpPr>
        <p:spPr>
          <a:xfrm>
            <a:off x="1876424" y="83610"/>
            <a:ext cx="8791575" cy="967666"/>
          </a:xfrm>
          <a:effectLst>
            <a:outerShdw blurRad="50800" dist="38100" dir="2700000" algn="tl" rotWithShape="0">
              <a:prstClr val="black">
                <a:alpha val="40000"/>
              </a:prstClr>
            </a:outerShdw>
          </a:effectLst>
        </p:spPr>
        <p:txBody>
          <a:bodyPr>
            <a:noAutofit/>
          </a:bodyPr>
          <a:lstStyle/>
          <a:p>
            <a:pPr algn="ctr"/>
            <a:r>
              <a:rPr lang="en-IN" sz="3600" b="1" dirty="0">
                <a:latin typeface="+mn-lt"/>
              </a:rPr>
              <a:t>Smart Agriculture System based on IoT</a:t>
            </a:r>
          </a:p>
        </p:txBody>
      </p:sp>
      <p:sp>
        <p:nvSpPr>
          <p:cNvPr id="5" name="Rectangle 4">
            <a:extLst>
              <a:ext uri="{FF2B5EF4-FFF2-40B4-BE49-F238E27FC236}">
                <a16:creationId xmlns:a16="http://schemas.microsoft.com/office/drawing/2014/main" id="{26F155FC-20A8-4510-9B7D-4E367CF6C9A5}"/>
              </a:ext>
            </a:extLst>
          </p:cNvPr>
          <p:cNvSpPr/>
          <p:nvPr/>
        </p:nvSpPr>
        <p:spPr>
          <a:xfrm>
            <a:off x="5677000" y="1538399"/>
            <a:ext cx="1518081" cy="852257"/>
          </a:xfrm>
          <a:prstGeom prst="rect">
            <a:avLst/>
          </a:prstGeom>
          <a:solidFill>
            <a:schemeClr val="accent2">
              <a:lumMod val="40000"/>
              <a:lumOff val="6000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9F9BD20-F342-4D6F-ACE3-EA393F9B9D88}"/>
              </a:ext>
            </a:extLst>
          </p:cNvPr>
          <p:cNvSpPr/>
          <p:nvPr/>
        </p:nvSpPr>
        <p:spPr>
          <a:xfrm>
            <a:off x="4276750" y="3000652"/>
            <a:ext cx="3775297" cy="3311371"/>
          </a:xfrm>
          <a:prstGeom prst="rect">
            <a:avLst/>
          </a:prstGeom>
          <a:solidFill>
            <a:schemeClr val="accent2">
              <a:lumMod val="40000"/>
              <a:lumOff val="6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AD7DCF6A-A1CD-45A5-8377-7547F19A2950}"/>
              </a:ext>
            </a:extLst>
          </p:cNvPr>
          <p:cNvCxnSpPr>
            <a:cxnSpLocks/>
            <a:stCxn id="6" idx="0"/>
            <a:endCxn id="6" idx="2"/>
          </p:cNvCxnSpPr>
          <p:nvPr/>
        </p:nvCxnSpPr>
        <p:spPr>
          <a:xfrm>
            <a:off x="6164399" y="3000652"/>
            <a:ext cx="0" cy="3311371"/>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80BCF3C7-DA0A-4F6B-8DCE-F5300321D2FA}"/>
              </a:ext>
            </a:extLst>
          </p:cNvPr>
          <p:cNvSpPr/>
          <p:nvPr/>
        </p:nvSpPr>
        <p:spPr>
          <a:xfrm>
            <a:off x="1597981" y="3429000"/>
            <a:ext cx="1447060" cy="805649"/>
          </a:xfrm>
          <a:prstGeom prst="rect">
            <a:avLst/>
          </a:prstGeom>
          <a:solidFill>
            <a:schemeClr val="accent2">
              <a:lumMod val="40000"/>
              <a:lumOff val="60000"/>
            </a:schemeClr>
          </a:solidFill>
          <a:ln w="9525" cap="flat" cmpd="sng" algn="ctr">
            <a:solidFill>
              <a:schemeClr val="accent1">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68DD8BA2-7429-483C-B823-2E164E0EEADB}"/>
              </a:ext>
            </a:extLst>
          </p:cNvPr>
          <p:cNvSpPr/>
          <p:nvPr/>
        </p:nvSpPr>
        <p:spPr>
          <a:xfrm>
            <a:off x="1597981" y="5175682"/>
            <a:ext cx="1491449" cy="781235"/>
          </a:xfrm>
          <a:prstGeom prst="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8B4C8AED-3680-4E3D-8450-4C192D583BDB}"/>
              </a:ext>
            </a:extLst>
          </p:cNvPr>
          <p:cNvSpPr/>
          <p:nvPr/>
        </p:nvSpPr>
        <p:spPr>
          <a:xfrm>
            <a:off x="9167339" y="4256841"/>
            <a:ext cx="1544714" cy="998739"/>
          </a:xfrm>
          <a:prstGeom prst="rect">
            <a:avLst/>
          </a:prstGeom>
          <a:solidFill>
            <a:schemeClr val="accent2">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9D2CE69C-3608-4665-B881-A842D70C8795}"/>
              </a:ext>
            </a:extLst>
          </p:cNvPr>
          <p:cNvPicPr>
            <a:picLocks noChangeAspect="1"/>
          </p:cNvPicPr>
          <p:nvPr/>
        </p:nvPicPr>
        <p:blipFill>
          <a:blip r:embed="rId2"/>
          <a:stretch>
            <a:fillRect/>
          </a:stretch>
        </p:blipFill>
        <p:spPr>
          <a:xfrm>
            <a:off x="6651799" y="4234649"/>
            <a:ext cx="971968" cy="941033"/>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F7FC101A-2452-4642-BC71-92536EF483C9}"/>
              </a:ext>
            </a:extLst>
          </p:cNvPr>
          <p:cNvPicPr>
            <a:picLocks noChangeAspect="1"/>
          </p:cNvPicPr>
          <p:nvPr/>
        </p:nvPicPr>
        <p:blipFill>
          <a:blip r:embed="rId3"/>
          <a:stretch>
            <a:fillRect/>
          </a:stretch>
        </p:blipFill>
        <p:spPr>
          <a:xfrm>
            <a:off x="4774679" y="5226558"/>
            <a:ext cx="971968" cy="951214"/>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92A398CA-4585-4A40-A133-8BB2B5C73B8B}"/>
              </a:ext>
            </a:extLst>
          </p:cNvPr>
          <p:cNvPicPr>
            <a:picLocks noChangeAspect="1"/>
          </p:cNvPicPr>
          <p:nvPr/>
        </p:nvPicPr>
        <p:blipFill>
          <a:blip r:embed="rId4"/>
          <a:stretch>
            <a:fillRect/>
          </a:stretch>
        </p:blipFill>
        <p:spPr>
          <a:xfrm>
            <a:off x="4755678" y="3716389"/>
            <a:ext cx="939948" cy="939948"/>
          </a:xfrm>
          <a:prstGeom prst="rect">
            <a:avLst/>
          </a:prstGeom>
        </p:spPr>
      </p:pic>
      <p:cxnSp>
        <p:nvCxnSpPr>
          <p:cNvPr id="29" name="Straight Arrow Connector 28">
            <a:extLst>
              <a:ext uri="{FF2B5EF4-FFF2-40B4-BE49-F238E27FC236}">
                <a16:creationId xmlns:a16="http://schemas.microsoft.com/office/drawing/2014/main" id="{E5507A80-5120-4C42-9E3F-621930E05BCB}"/>
              </a:ext>
            </a:extLst>
          </p:cNvPr>
          <p:cNvCxnSpPr>
            <a:cxnSpLocks/>
            <a:stCxn id="12" idx="3"/>
          </p:cNvCxnSpPr>
          <p:nvPr/>
        </p:nvCxnSpPr>
        <p:spPr>
          <a:xfrm>
            <a:off x="3045041" y="3831825"/>
            <a:ext cx="1126965" cy="0"/>
          </a:xfrm>
          <a:prstGeom prst="straightConnector1">
            <a:avLst/>
          </a:prstGeom>
          <a:ln>
            <a:tailEnd type="triangle"/>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A54D3A05-54C6-4AEF-8B32-588D5F4E6E03}"/>
              </a:ext>
            </a:extLst>
          </p:cNvPr>
          <p:cNvCxnSpPr/>
          <p:nvPr/>
        </p:nvCxnSpPr>
        <p:spPr>
          <a:xfrm flipH="1">
            <a:off x="3244650" y="5499856"/>
            <a:ext cx="1032100" cy="0"/>
          </a:xfrm>
          <a:prstGeom prst="straightConnector1">
            <a:avLst/>
          </a:prstGeom>
          <a:ln>
            <a:tailEnd type="triangle"/>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F3DDDB-1F4A-42C9-8BF3-FC1AC2C7278A}"/>
              </a:ext>
            </a:extLst>
          </p:cNvPr>
          <p:cNvCxnSpPr>
            <a:cxnSpLocks/>
          </p:cNvCxnSpPr>
          <p:nvPr/>
        </p:nvCxnSpPr>
        <p:spPr>
          <a:xfrm flipV="1">
            <a:off x="6651799" y="2375427"/>
            <a:ext cx="0" cy="625227"/>
          </a:xfrm>
          <a:prstGeom prst="straightConnector1">
            <a:avLst/>
          </a:prstGeom>
          <a:ln>
            <a:tailEnd type="triangle"/>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FA6C6601-E67C-47A7-BCDA-46F0FE985283}"/>
              </a:ext>
            </a:extLst>
          </p:cNvPr>
          <p:cNvCxnSpPr>
            <a:cxnSpLocks/>
          </p:cNvCxnSpPr>
          <p:nvPr/>
        </p:nvCxnSpPr>
        <p:spPr>
          <a:xfrm flipH="1">
            <a:off x="8124075" y="4656337"/>
            <a:ext cx="1071239" cy="0"/>
          </a:xfrm>
          <a:prstGeom prst="straightConnector1">
            <a:avLst/>
          </a:prstGeom>
          <a:ln>
            <a:tailEnd type="triangle"/>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58155C2C-D7B3-4841-90E0-BB8BF8E95153}"/>
              </a:ext>
            </a:extLst>
          </p:cNvPr>
          <p:cNvSpPr txBox="1"/>
          <p:nvPr/>
        </p:nvSpPr>
        <p:spPr>
          <a:xfrm>
            <a:off x="5766047" y="1637354"/>
            <a:ext cx="1233996" cy="707886"/>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txBody>
          <a:bodyPr wrap="square" rtlCol="0">
            <a:spAutoFit/>
          </a:bodyPr>
          <a:lstStyle/>
          <a:p>
            <a:pPr algn="ctr"/>
            <a:r>
              <a:rPr lang="en-IN" sz="2000" dirty="0"/>
              <a:t>Web App</a:t>
            </a:r>
          </a:p>
        </p:txBody>
      </p:sp>
      <p:sp>
        <p:nvSpPr>
          <p:cNvPr id="40" name="TextBox 39">
            <a:extLst>
              <a:ext uri="{FF2B5EF4-FFF2-40B4-BE49-F238E27FC236}">
                <a16:creationId xmlns:a16="http://schemas.microsoft.com/office/drawing/2014/main" id="{EED465AB-A6A8-4114-A887-60FB5881A347}"/>
              </a:ext>
            </a:extLst>
          </p:cNvPr>
          <p:cNvSpPr txBox="1"/>
          <p:nvPr/>
        </p:nvSpPr>
        <p:spPr>
          <a:xfrm>
            <a:off x="1597981" y="3533311"/>
            <a:ext cx="1447060" cy="707886"/>
          </a:xfrm>
          <a:prstGeom prst="rect">
            <a:avLst/>
          </a:prstGeom>
          <a:no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IN" sz="2000" dirty="0"/>
              <a:t>IBM IoT Simulator</a:t>
            </a:r>
          </a:p>
        </p:txBody>
      </p:sp>
      <p:sp>
        <p:nvSpPr>
          <p:cNvPr id="41" name="TextBox 40">
            <a:extLst>
              <a:ext uri="{FF2B5EF4-FFF2-40B4-BE49-F238E27FC236}">
                <a16:creationId xmlns:a16="http://schemas.microsoft.com/office/drawing/2014/main" id="{D2FEFF2B-A5CC-448B-AE43-9E83C050D7AE}"/>
              </a:ext>
            </a:extLst>
          </p:cNvPr>
          <p:cNvSpPr txBox="1"/>
          <p:nvPr/>
        </p:nvSpPr>
        <p:spPr>
          <a:xfrm>
            <a:off x="1597981" y="5255581"/>
            <a:ext cx="1447060"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dirty="0"/>
              <a:t>Motor ON /OFF</a:t>
            </a:r>
          </a:p>
        </p:txBody>
      </p:sp>
      <p:sp>
        <p:nvSpPr>
          <p:cNvPr id="43" name="TextBox 42">
            <a:extLst>
              <a:ext uri="{FF2B5EF4-FFF2-40B4-BE49-F238E27FC236}">
                <a16:creationId xmlns:a16="http://schemas.microsoft.com/office/drawing/2014/main" id="{1371D615-8004-4691-A4E0-2BC0B4A13AC2}"/>
              </a:ext>
            </a:extLst>
          </p:cNvPr>
          <p:cNvSpPr txBox="1"/>
          <p:nvPr/>
        </p:nvSpPr>
        <p:spPr>
          <a:xfrm>
            <a:off x="9239367" y="4332303"/>
            <a:ext cx="1428632" cy="92333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dirty="0"/>
              <a:t>Weather Data Using API</a:t>
            </a:r>
          </a:p>
        </p:txBody>
      </p:sp>
      <p:sp>
        <p:nvSpPr>
          <p:cNvPr id="49" name="TextBox 48">
            <a:extLst>
              <a:ext uri="{FF2B5EF4-FFF2-40B4-BE49-F238E27FC236}">
                <a16:creationId xmlns:a16="http://schemas.microsoft.com/office/drawing/2014/main" id="{43F4771F-19E5-477F-A4CB-7505FE6FF1A5}"/>
              </a:ext>
            </a:extLst>
          </p:cNvPr>
          <p:cNvSpPr txBox="1"/>
          <p:nvPr/>
        </p:nvSpPr>
        <p:spPr>
          <a:xfrm>
            <a:off x="4358936" y="3000652"/>
            <a:ext cx="1733432" cy="92333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dirty="0"/>
              <a:t>IBM WATSON Cloud Platform</a:t>
            </a:r>
          </a:p>
        </p:txBody>
      </p:sp>
      <p:sp>
        <p:nvSpPr>
          <p:cNvPr id="50" name="TextBox 49">
            <a:extLst>
              <a:ext uri="{FF2B5EF4-FFF2-40B4-BE49-F238E27FC236}">
                <a16:creationId xmlns:a16="http://schemas.microsoft.com/office/drawing/2014/main" id="{B80B9E58-D06C-4F05-947E-1FD8FD514FF0}"/>
              </a:ext>
            </a:extLst>
          </p:cNvPr>
          <p:cNvSpPr txBox="1"/>
          <p:nvPr/>
        </p:nvSpPr>
        <p:spPr>
          <a:xfrm>
            <a:off x="4431970" y="4656337"/>
            <a:ext cx="1595632"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dirty="0"/>
              <a:t>IoT IBM Platform</a:t>
            </a:r>
          </a:p>
        </p:txBody>
      </p:sp>
      <p:sp>
        <p:nvSpPr>
          <p:cNvPr id="51" name="TextBox 50">
            <a:extLst>
              <a:ext uri="{FF2B5EF4-FFF2-40B4-BE49-F238E27FC236}">
                <a16:creationId xmlns:a16="http://schemas.microsoft.com/office/drawing/2014/main" id="{B78DDB0A-6890-4531-AA62-0912A1F7226E}"/>
              </a:ext>
            </a:extLst>
          </p:cNvPr>
          <p:cNvSpPr txBox="1"/>
          <p:nvPr/>
        </p:nvSpPr>
        <p:spPr>
          <a:xfrm>
            <a:off x="6383045" y="3302493"/>
            <a:ext cx="1429304"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2000" dirty="0"/>
              <a:t>Node-Red</a:t>
            </a:r>
          </a:p>
        </p:txBody>
      </p:sp>
      <p:sp>
        <p:nvSpPr>
          <p:cNvPr id="3" name="TextBox 2">
            <a:extLst>
              <a:ext uri="{FF2B5EF4-FFF2-40B4-BE49-F238E27FC236}">
                <a16:creationId xmlns:a16="http://schemas.microsoft.com/office/drawing/2014/main" id="{22D176E7-5F5C-4C89-8B3C-FE2B0BA58BC1}"/>
              </a:ext>
            </a:extLst>
          </p:cNvPr>
          <p:cNvSpPr txBox="1"/>
          <p:nvPr/>
        </p:nvSpPr>
        <p:spPr>
          <a:xfrm>
            <a:off x="1526796" y="1238203"/>
            <a:ext cx="1921079" cy="369332"/>
          </a:xfrm>
          <a:prstGeom prst="rect">
            <a:avLst/>
          </a:prstGeom>
          <a:noFill/>
        </p:spPr>
        <p:txBody>
          <a:bodyPr wrap="square" rtlCol="0">
            <a:spAutoFit/>
          </a:bodyPr>
          <a:lstStyle/>
          <a:p>
            <a:r>
              <a:rPr lang="en-IN" b="1" dirty="0"/>
              <a:t>Block Diagram:</a:t>
            </a:r>
          </a:p>
        </p:txBody>
      </p:sp>
    </p:spTree>
    <p:extLst>
      <p:ext uri="{BB962C8B-B14F-4D97-AF65-F5344CB8AC3E}">
        <p14:creationId xmlns:p14="http://schemas.microsoft.com/office/powerpoint/2010/main" val="165649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307E8C-D5BC-480B-850E-5E8A8601C4A5}"/>
              </a:ext>
            </a:extLst>
          </p:cNvPr>
          <p:cNvSpPr>
            <a:spLocks noGrp="1"/>
          </p:cNvSpPr>
          <p:nvPr>
            <p:ph type="subTitle" idx="1"/>
          </p:nvPr>
        </p:nvSpPr>
        <p:spPr>
          <a:xfrm>
            <a:off x="1524000" y="444617"/>
            <a:ext cx="5271083" cy="5461233"/>
          </a:xfrm>
        </p:spPr>
        <p:txBody>
          <a:bodyPr>
            <a:normAutofit/>
          </a:bodyPr>
          <a:lstStyle/>
          <a:p>
            <a:pPr algn="just"/>
            <a:r>
              <a:rPr lang="en-IN" sz="2400" dirty="0">
                <a:solidFill>
                  <a:schemeClr val="tx1"/>
                </a:solidFill>
              </a:rPr>
              <a:t>Overview </a:t>
            </a:r>
          </a:p>
          <a:p>
            <a:pPr algn="just"/>
            <a:r>
              <a:rPr lang="en-GB" dirty="0">
                <a:solidFill>
                  <a:schemeClr val="tx1"/>
                </a:solidFill>
              </a:rPr>
              <a:t>The world population is increasing at a daunting pace.  However, due to the increasing population, the old and traditional farming methods are proving insufficient for providing food in bulk quantities.</a:t>
            </a:r>
            <a:r>
              <a:rPr lang="en-IN" dirty="0">
                <a:solidFill>
                  <a:schemeClr val="tx1"/>
                </a:solidFill>
              </a:rPr>
              <a:t> </a:t>
            </a:r>
            <a:r>
              <a:rPr lang="en-GB" dirty="0">
                <a:solidFill>
                  <a:schemeClr val="tx1"/>
                </a:solidFill>
              </a:rPr>
              <a:t>Farmers working in the farm lands are solely dependent on the rains and bore wells for irrigation of their land. </a:t>
            </a:r>
          </a:p>
          <a:p>
            <a:pPr algn="just"/>
            <a:r>
              <a:rPr lang="en-GB" dirty="0">
                <a:solidFill>
                  <a:schemeClr val="tx1"/>
                </a:solidFill>
              </a:rPr>
              <a:t>This project involves building a smart IOT based agriculture system to monitor the weather conditions and soil conditions and help the farmer to gain better yield. It also helps farmer to avoid the problem of over irrigation and under irrigation.</a:t>
            </a:r>
          </a:p>
          <a:p>
            <a:pPr algn="just"/>
            <a:r>
              <a:rPr lang="en-GB" dirty="0">
                <a:solidFill>
                  <a:schemeClr val="tx1"/>
                </a:solidFill>
              </a:rPr>
              <a:t>With the help to this, the productivity of crops can be maximized at minimal cost.</a:t>
            </a:r>
            <a:endParaRPr lang="en-IN" b="1" dirty="0">
              <a:solidFill>
                <a:schemeClr val="tx1"/>
              </a:solidFill>
            </a:endParaRPr>
          </a:p>
        </p:txBody>
      </p:sp>
      <p:pic>
        <p:nvPicPr>
          <p:cNvPr id="5" name="Picture 4">
            <a:extLst>
              <a:ext uri="{FF2B5EF4-FFF2-40B4-BE49-F238E27FC236}">
                <a16:creationId xmlns:a16="http://schemas.microsoft.com/office/drawing/2014/main" id="{7A86E4E0-B60B-4185-92DC-98AC15412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030" y="1757055"/>
            <a:ext cx="4780327" cy="3058661"/>
          </a:xfrm>
          <a:prstGeom prst="rect">
            <a:avLst/>
          </a:prstGeom>
        </p:spPr>
      </p:pic>
    </p:spTree>
    <p:extLst>
      <p:ext uri="{BB962C8B-B14F-4D97-AF65-F5344CB8AC3E}">
        <p14:creationId xmlns:p14="http://schemas.microsoft.com/office/powerpoint/2010/main" val="418855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F885-828C-4E0E-A605-F068B6377B59}"/>
              </a:ext>
            </a:extLst>
          </p:cNvPr>
          <p:cNvSpPr>
            <a:spLocks noGrp="1"/>
          </p:cNvSpPr>
          <p:nvPr>
            <p:ph type="title"/>
          </p:nvPr>
        </p:nvSpPr>
        <p:spPr/>
        <p:txBody>
          <a:bodyPr/>
          <a:lstStyle/>
          <a:p>
            <a:r>
              <a:rPr lang="en-IN" dirty="0"/>
              <a:t>Smart Internz Dashboard</a:t>
            </a:r>
          </a:p>
        </p:txBody>
      </p:sp>
      <p:sp>
        <p:nvSpPr>
          <p:cNvPr id="3" name="Content Placeholder 2">
            <a:extLst>
              <a:ext uri="{FF2B5EF4-FFF2-40B4-BE49-F238E27FC236}">
                <a16:creationId xmlns:a16="http://schemas.microsoft.com/office/drawing/2014/main" id="{045394B2-8F0D-4734-85DE-22D46C4AF896}"/>
              </a:ext>
            </a:extLst>
          </p:cNvPr>
          <p:cNvSpPr>
            <a:spLocks noGrp="1"/>
          </p:cNvSpPr>
          <p:nvPr>
            <p:ph idx="1"/>
          </p:nvPr>
        </p:nvSpPr>
        <p:spPr>
          <a:xfrm>
            <a:off x="2303987" y="1714150"/>
            <a:ext cx="8915400" cy="3777622"/>
          </a:xfrm>
        </p:spPr>
        <p:txBody>
          <a:bodyPr>
            <a:normAutofit lnSpcReduction="10000"/>
          </a:bodyPr>
          <a:lstStyle/>
          <a:p>
            <a:pPr algn="just"/>
            <a:r>
              <a:rPr lang="en-IN" dirty="0">
                <a:solidFill>
                  <a:schemeClr val="tx1"/>
                </a:solidFill>
              </a:rPr>
              <a:t>Very helpful tool to track the progress of your intern. </a:t>
            </a:r>
          </a:p>
          <a:p>
            <a:pPr algn="just"/>
            <a:r>
              <a:rPr lang="en-IN" dirty="0">
                <a:solidFill>
                  <a:schemeClr val="tx1"/>
                </a:solidFill>
              </a:rPr>
              <a:t>Here you can see your project details with some milestones in </a:t>
            </a:r>
            <a:r>
              <a:rPr lang="en-IN" b="1" dirty="0">
                <a:solidFill>
                  <a:schemeClr val="tx1"/>
                </a:solidFill>
              </a:rPr>
              <a:t>Project Details </a:t>
            </a:r>
            <a:r>
              <a:rPr lang="en-IN" dirty="0">
                <a:solidFill>
                  <a:schemeClr val="tx1"/>
                </a:solidFill>
              </a:rPr>
              <a:t>tab. These milestones provide details about tasks which you have to complete.</a:t>
            </a:r>
          </a:p>
          <a:p>
            <a:pPr algn="just"/>
            <a:r>
              <a:rPr lang="en-IN" dirty="0">
                <a:solidFill>
                  <a:schemeClr val="tx1"/>
                </a:solidFill>
              </a:rPr>
              <a:t>You can track your task progress and move the tiles into </a:t>
            </a:r>
            <a:r>
              <a:rPr lang="en-IN" b="1" dirty="0">
                <a:solidFill>
                  <a:schemeClr val="tx1"/>
                </a:solidFill>
              </a:rPr>
              <a:t>review</a:t>
            </a:r>
            <a:r>
              <a:rPr lang="en-IN" dirty="0">
                <a:solidFill>
                  <a:schemeClr val="tx1"/>
                </a:solidFill>
              </a:rPr>
              <a:t> tab once they were completed. They moved into </a:t>
            </a:r>
            <a:r>
              <a:rPr lang="en-IN" b="1" dirty="0">
                <a:solidFill>
                  <a:schemeClr val="tx1"/>
                </a:solidFill>
              </a:rPr>
              <a:t>complete</a:t>
            </a:r>
            <a:r>
              <a:rPr lang="en-IN" dirty="0">
                <a:solidFill>
                  <a:schemeClr val="tx1"/>
                </a:solidFill>
              </a:rPr>
              <a:t> tab when reviewed by mentor.</a:t>
            </a:r>
          </a:p>
          <a:p>
            <a:pPr algn="just"/>
            <a:r>
              <a:rPr lang="en-IN" dirty="0">
                <a:solidFill>
                  <a:schemeClr val="tx1"/>
                </a:solidFill>
              </a:rPr>
              <a:t>In Mentor Review tab, tasks are placed which has been reviewed by mentor.</a:t>
            </a:r>
          </a:p>
          <a:p>
            <a:pPr algn="just"/>
            <a:r>
              <a:rPr lang="en-IN" dirty="0">
                <a:solidFill>
                  <a:schemeClr val="tx1"/>
                </a:solidFill>
              </a:rPr>
              <a:t>Also there are links of Git repository, </a:t>
            </a:r>
            <a:r>
              <a:rPr lang="en-IN" dirty="0" err="1">
                <a:solidFill>
                  <a:schemeClr val="tx1"/>
                </a:solidFill>
              </a:rPr>
              <a:t>Zoho</a:t>
            </a:r>
            <a:r>
              <a:rPr lang="en-IN" dirty="0">
                <a:solidFill>
                  <a:schemeClr val="tx1"/>
                </a:solidFill>
              </a:rPr>
              <a:t> Writer in which you can prepare your report and there is link for Slack channel through which you can interact and solve your doubts with mentor or other team members.</a:t>
            </a:r>
          </a:p>
          <a:p>
            <a:pPr algn="just"/>
            <a:endParaRPr lang="en-IN" dirty="0"/>
          </a:p>
          <a:p>
            <a:pPr algn="just"/>
            <a:endParaRPr lang="en-IN" dirty="0"/>
          </a:p>
          <a:p>
            <a:pPr marL="0" indent="0">
              <a:buNone/>
            </a:pPr>
            <a:endParaRPr lang="en-IN" dirty="0"/>
          </a:p>
        </p:txBody>
      </p:sp>
    </p:spTree>
    <p:extLst>
      <p:ext uri="{BB962C8B-B14F-4D97-AF65-F5344CB8AC3E}">
        <p14:creationId xmlns:p14="http://schemas.microsoft.com/office/powerpoint/2010/main" val="237264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1068-9355-4DAA-A19D-A7106E3C3455}"/>
              </a:ext>
            </a:extLst>
          </p:cNvPr>
          <p:cNvSpPr>
            <a:spLocks noGrp="1"/>
          </p:cNvSpPr>
          <p:nvPr>
            <p:ph type="title"/>
          </p:nvPr>
        </p:nvSpPr>
        <p:spPr>
          <a:xfrm>
            <a:off x="1552691" y="431164"/>
            <a:ext cx="8911687" cy="1280890"/>
          </a:xfrm>
        </p:spPr>
        <p:txBody>
          <a:bodyPr/>
          <a:lstStyle/>
          <a:p>
            <a:pPr algn="ctr"/>
            <a:r>
              <a:rPr lang="en-IN" dirty="0"/>
              <a:t>IBM Cloud and Node-red</a:t>
            </a:r>
          </a:p>
        </p:txBody>
      </p:sp>
      <p:sp>
        <p:nvSpPr>
          <p:cNvPr id="3" name="Content Placeholder 2">
            <a:extLst>
              <a:ext uri="{FF2B5EF4-FFF2-40B4-BE49-F238E27FC236}">
                <a16:creationId xmlns:a16="http://schemas.microsoft.com/office/drawing/2014/main" id="{BCE0D5EB-9402-4D93-ACB3-D061A0DFDCF6}"/>
              </a:ext>
            </a:extLst>
          </p:cNvPr>
          <p:cNvSpPr>
            <a:spLocks noGrp="1"/>
          </p:cNvSpPr>
          <p:nvPr>
            <p:ph idx="1"/>
          </p:nvPr>
        </p:nvSpPr>
        <p:spPr>
          <a:xfrm>
            <a:off x="1414753" y="1392573"/>
            <a:ext cx="8915400" cy="4597166"/>
          </a:xfrm>
        </p:spPr>
        <p:txBody>
          <a:bodyPr/>
          <a:lstStyle/>
          <a:p>
            <a:pPr marL="0" indent="0">
              <a:buNone/>
            </a:pPr>
            <a:r>
              <a:rPr lang="en-GB" b="1" dirty="0"/>
              <a:t>IBM Cloud</a:t>
            </a:r>
            <a:r>
              <a:rPr lang="en-GB" dirty="0"/>
              <a:t> is a set of cloud computing services for business offered by the information technology company IBM. </a:t>
            </a:r>
          </a:p>
          <a:p>
            <a:r>
              <a:rPr lang="en-GB" dirty="0"/>
              <a:t>We used IBM cloud for online IOT platform which provide temperature, humidity and object temperature through IOT sensor and also processes the data.</a:t>
            </a:r>
          </a:p>
          <a:p>
            <a:r>
              <a:rPr lang="en-GB" dirty="0"/>
              <a:t>Also we use cloud with python programming control the motors.</a:t>
            </a:r>
          </a:p>
          <a:p>
            <a:r>
              <a:rPr lang="en-GB" dirty="0"/>
              <a:t>We can make devices on cloud, make API keys to use them in third party platforms, add team members, assign them roles, control their accessibility, track data in real time with help of boards and cards.</a:t>
            </a:r>
          </a:p>
          <a:p>
            <a:pPr marL="0" indent="0">
              <a:buNone/>
            </a:pPr>
            <a:r>
              <a:rPr lang="en-GB" b="1" dirty="0"/>
              <a:t>Node-RED</a:t>
            </a:r>
            <a:r>
              <a:rPr lang="en-GB" dirty="0"/>
              <a:t> is a programming tool for wiring together hardware devices, APIs and online services in new and interesting ways. </a:t>
            </a:r>
          </a:p>
          <a:p>
            <a:r>
              <a:rPr lang="en-GB" dirty="0"/>
              <a:t>It is used to create web apps and user interfaces through which users can interact with the Cloud and regulate the motors.</a:t>
            </a:r>
            <a:endParaRPr lang="en-IN" dirty="0"/>
          </a:p>
        </p:txBody>
      </p:sp>
    </p:spTree>
    <p:extLst>
      <p:ext uri="{BB962C8B-B14F-4D97-AF65-F5344CB8AC3E}">
        <p14:creationId xmlns:p14="http://schemas.microsoft.com/office/powerpoint/2010/main" val="41845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8DE3E06-AEF2-4C55-8164-9207F1D35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4" y="196091"/>
            <a:ext cx="5830348" cy="3405307"/>
          </a:xfrm>
          <a:prstGeom prst="rect">
            <a:avLst/>
          </a:prstGeom>
        </p:spPr>
      </p:pic>
      <p:pic>
        <p:nvPicPr>
          <p:cNvPr id="11" name="Picture 10">
            <a:extLst>
              <a:ext uri="{FF2B5EF4-FFF2-40B4-BE49-F238E27FC236}">
                <a16:creationId xmlns:a16="http://schemas.microsoft.com/office/drawing/2014/main" id="{D6371E32-C0ED-4FFC-809C-20A8F6DF2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314" y="2904790"/>
            <a:ext cx="5900257" cy="3754491"/>
          </a:xfrm>
          <a:prstGeom prst="rect">
            <a:avLst/>
          </a:prstGeom>
        </p:spPr>
      </p:pic>
      <p:sp>
        <p:nvSpPr>
          <p:cNvPr id="12" name="Speech Bubble: Oval 11">
            <a:extLst>
              <a:ext uri="{FF2B5EF4-FFF2-40B4-BE49-F238E27FC236}">
                <a16:creationId xmlns:a16="http://schemas.microsoft.com/office/drawing/2014/main" id="{85E381AF-DCDE-4F5B-BDC3-08C3E05E273C}"/>
              </a:ext>
            </a:extLst>
          </p:cNvPr>
          <p:cNvSpPr/>
          <p:nvPr/>
        </p:nvSpPr>
        <p:spPr>
          <a:xfrm>
            <a:off x="8724552" y="1266737"/>
            <a:ext cx="2701254" cy="1442906"/>
          </a:xfrm>
          <a:prstGeom prst="wedgeEllipseCallou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Tab showing the region, weather forecast, and upcoming forecast on Node-red UI</a:t>
            </a:r>
          </a:p>
        </p:txBody>
      </p:sp>
      <p:sp>
        <p:nvSpPr>
          <p:cNvPr id="13" name="Speech Bubble: Oval 12">
            <a:extLst>
              <a:ext uri="{FF2B5EF4-FFF2-40B4-BE49-F238E27FC236}">
                <a16:creationId xmlns:a16="http://schemas.microsoft.com/office/drawing/2014/main" id="{F108D9AC-9899-4225-9012-D2004384EAE4}"/>
              </a:ext>
            </a:extLst>
          </p:cNvPr>
          <p:cNvSpPr/>
          <p:nvPr/>
        </p:nvSpPr>
        <p:spPr>
          <a:xfrm>
            <a:off x="439023" y="3678474"/>
            <a:ext cx="3252132" cy="1641092"/>
          </a:xfrm>
          <a:prstGeom prst="wedgeEllipseCallou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IN" sz="1200" dirty="0">
                <a:solidFill>
                  <a:schemeClr val="tx1"/>
                </a:solidFill>
              </a:rPr>
              <a:t>Tab showing Home page in which temperature, humidity, soil temperature and motor controls are given.</a:t>
            </a:r>
          </a:p>
        </p:txBody>
      </p:sp>
    </p:spTree>
    <p:extLst>
      <p:ext uri="{BB962C8B-B14F-4D97-AF65-F5344CB8AC3E}">
        <p14:creationId xmlns:p14="http://schemas.microsoft.com/office/powerpoint/2010/main" val="33554743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668</TotalTime>
  <Words>446</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Smart Agriculture System based on IoT</vt:lpstr>
      <vt:lpstr>PowerPoint Presentation</vt:lpstr>
      <vt:lpstr>Smart Internz Dashboard</vt:lpstr>
      <vt:lpstr>IBM Cloud and Node-red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katiyar</dc:creator>
  <cp:lastModifiedBy>sachin katiyar</cp:lastModifiedBy>
  <cp:revision>26</cp:revision>
  <dcterms:created xsi:type="dcterms:W3CDTF">2020-06-11T05:41:27Z</dcterms:created>
  <dcterms:modified xsi:type="dcterms:W3CDTF">2020-06-12T10:47:38Z</dcterms:modified>
</cp:coreProperties>
</file>