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63975" y="223800"/>
            <a:ext cx="5937000" cy="295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3800"/>
              <a:t>SMART AGRICULTURE SYSTEM USING IOT</a:t>
            </a:r>
            <a:endParaRPr b="1" sz="3800"/>
          </a:p>
        </p:txBody>
      </p:sp>
      <p:sp>
        <p:nvSpPr>
          <p:cNvPr id="135" name="Google Shape;135;p13"/>
          <p:cNvSpPr txBox="1"/>
          <p:nvPr>
            <p:ph idx="1" type="subTitle"/>
          </p:nvPr>
        </p:nvSpPr>
        <p:spPr>
          <a:xfrm>
            <a:off x="4759125" y="3547875"/>
            <a:ext cx="4173000" cy="15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2000"/>
              <a:t>Submitted by:</a:t>
            </a:r>
            <a:endParaRPr sz="2000"/>
          </a:p>
          <a:p>
            <a:pPr indent="0" lvl="0" marL="0" rtl="0" algn="l">
              <a:lnSpc>
                <a:spcPct val="100000"/>
              </a:lnSpc>
              <a:spcBef>
                <a:spcPts val="0"/>
              </a:spcBef>
              <a:spcAft>
                <a:spcPts val="0"/>
              </a:spcAft>
              <a:buSzPts val="1600"/>
              <a:buNone/>
            </a:pPr>
            <a:r>
              <a:rPr lang="en" sz="2000"/>
              <a:t>Pallavi Sai Pendurthi</a:t>
            </a:r>
            <a:endParaRPr sz="2000"/>
          </a:p>
          <a:p>
            <a:pPr indent="0" lvl="0" marL="0" rtl="0" algn="l">
              <a:lnSpc>
                <a:spcPct val="100000"/>
              </a:lnSpc>
              <a:spcBef>
                <a:spcPts val="0"/>
              </a:spcBef>
              <a:spcAft>
                <a:spcPts val="0"/>
              </a:spcAft>
              <a:buSzPts val="1600"/>
              <a:buNone/>
            </a:pPr>
            <a:r>
              <a:rPr lang="en" sz="2000"/>
              <a:t>Mail id: </a:t>
            </a:r>
            <a:endParaRPr sz="2000"/>
          </a:p>
          <a:p>
            <a:pPr indent="0" lvl="0" marL="0" rtl="0" algn="l">
              <a:lnSpc>
                <a:spcPct val="100000"/>
              </a:lnSpc>
              <a:spcBef>
                <a:spcPts val="0"/>
              </a:spcBef>
              <a:spcAft>
                <a:spcPts val="0"/>
              </a:spcAft>
              <a:buSzPts val="1600"/>
              <a:buNone/>
            </a:pPr>
            <a:r>
              <a:rPr lang="en" sz="2000"/>
              <a:t>pallavileo3@gmail.com</a:t>
            </a:r>
            <a:endParaRPr sz="2000"/>
          </a:p>
          <a:p>
            <a:pPr indent="0" lvl="0" marL="0" rtl="0" algn="l">
              <a:lnSpc>
                <a:spcPct val="100000"/>
              </a:lnSpc>
              <a:spcBef>
                <a:spcPts val="0"/>
              </a:spcBef>
              <a:spcAft>
                <a:spcPts val="0"/>
              </a:spcAft>
              <a:buSzPts val="1600"/>
              <a:buNone/>
            </a:pPr>
            <a:r>
              <a:t/>
            </a:r>
            <a:endParaRPr sz="2000"/>
          </a:p>
          <a:p>
            <a:pPr indent="0" lvl="0" marL="0" rtl="0" algn="l">
              <a:lnSpc>
                <a:spcPct val="100000"/>
              </a:lnSpc>
              <a:spcBef>
                <a:spcPts val="0"/>
              </a:spcBef>
              <a:spcAft>
                <a:spcPts val="0"/>
              </a:spcAft>
              <a:buSzPts val="1600"/>
              <a:buNone/>
            </a:pPr>
            <a:r>
              <a:t/>
            </a:r>
            <a:endParaRPr>
              <a:solidFill>
                <a:srgbClr val="000000"/>
              </a:solidFill>
            </a:endParaRPr>
          </a:p>
        </p:txBody>
      </p:sp>
      <p:pic>
        <p:nvPicPr>
          <p:cNvPr id="136" name="Google Shape;136;p13"/>
          <p:cNvPicPr preferRelativeResize="0"/>
          <p:nvPr/>
        </p:nvPicPr>
        <p:blipFill rotWithShape="1">
          <a:blip r:embed="rId3">
            <a:alphaModFix/>
          </a:blip>
          <a:srcRect b="0" l="7740" r="-7739" t="0"/>
          <a:stretch/>
        </p:blipFill>
        <p:spPr>
          <a:xfrm>
            <a:off x="614500" y="2953550"/>
            <a:ext cx="2640375" cy="1847850"/>
          </a:xfrm>
          <a:prstGeom prst="rect">
            <a:avLst/>
          </a:prstGeom>
          <a:noFill/>
          <a:ln>
            <a:noFill/>
          </a:ln>
        </p:spPr>
      </p:pic>
      <p:pic>
        <p:nvPicPr>
          <p:cNvPr id="137" name="Google Shape;137;p13"/>
          <p:cNvPicPr preferRelativeResize="0"/>
          <p:nvPr/>
        </p:nvPicPr>
        <p:blipFill>
          <a:blip r:embed="rId4">
            <a:alphaModFix/>
          </a:blip>
          <a:stretch>
            <a:fillRect/>
          </a:stretch>
        </p:blipFill>
        <p:spPr>
          <a:xfrm>
            <a:off x="7792850" y="141325"/>
            <a:ext cx="1053075" cy="93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165325" y="190875"/>
            <a:ext cx="7168800" cy="64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500"/>
              <a:t>AIM </a:t>
            </a:r>
            <a:endParaRPr sz="2500"/>
          </a:p>
        </p:txBody>
      </p:sp>
      <p:sp>
        <p:nvSpPr>
          <p:cNvPr id="143" name="Google Shape;143;p14"/>
          <p:cNvSpPr txBox="1"/>
          <p:nvPr>
            <p:ph idx="1" type="body"/>
          </p:nvPr>
        </p:nvSpPr>
        <p:spPr>
          <a:xfrm>
            <a:off x="1115100" y="753450"/>
            <a:ext cx="7219200" cy="43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The aim of the project is to provide farmers an access to continuous monitoring of the weather and soil conditions through a web app which would benefit the farmers in several ways.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sz="2500">
                <a:latin typeface="Montserrat"/>
                <a:ea typeface="Montserrat"/>
                <a:cs typeface="Montserrat"/>
                <a:sym typeface="Montserrat"/>
              </a:rPr>
              <a:t>DEVELOPMENT:</a:t>
            </a:r>
            <a:endParaRPr sz="2500">
              <a:latin typeface="Montserrat"/>
              <a:ea typeface="Montserrat"/>
              <a:cs typeface="Montserrat"/>
              <a:sym typeface="Montserrat"/>
            </a:endParaRPr>
          </a:p>
          <a:p>
            <a:pPr indent="0" lvl="0" marL="0" rtl="0" algn="l">
              <a:lnSpc>
                <a:spcPct val="115000"/>
              </a:lnSpc>
              <a:spcBef>
                <a:spcPts val="1600"/>
              </a:spcBef>
              <a:spcAft>
                <a:spcPts val="1600"/>
              </a:spcAft>
              <a:buSzPts val="1300"/>
              <a:buNone/>
            </a:pPr>
            <a:r>
              <a:rPr lang="en"/>
              <a:t>          </a:t>
            </a:r>
            <a:r>
              <a:rPr lang="en"/>
              <a:t>This project is developed using the watson IoT platform and node red softwares. The data is retrieved from the watson IoT simulator to node red and is displayed in a UI. </a:t>
            </a:r>
            <a:endParaRPr/>
          </a:p>
        </p:txBody>
      </p:sp>
      <p:pic>
        <p:nvPicPr>
          <p:cNvPr id="144" name="Google Shape;144;p14"/>
          <p:cNvPicPr preferRelativeResize="0"/>
          <p:nvPr/>
        </p:nvPicPr>
        <p:blipFill rotWithShape="1">
          <a:blip r:embed="rId3">
            <a:alphaModFix/>
          </a:blip>
          <a:srcRect b="0" l="0" r="0" t="0"/>
          <a:stretch/>
        </p:blipFill>
        <p:spPr>
          <a:xfrm>
            <a:off x="2342050" y="2794475"/>
            <a:ext cx="4098625" cy="2229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175375" y="311425"/>
            <a:ext cx="7121400" cy="76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500"/>
              <a:t>WORKING</a:t>
            </a:r>
            <a:endParaRPr sz="2500"/>
          </a:p>
        </p:txBody>
      </p:sp>
      <p:sp>
        <p:nvSpPr>
          <p:cNvPr id="150" name="Google Shape;150;p15"/>
          <p:cNvSpPr txBox="1"/>
          <p:nvPr>
            <p:ph idx="1" type="body"/>
          </p:nvPr>
        </p:nvSpPr>
        <p:spPr>
          <a:xfrm>
            <a:off x="1266400" y="918700"/>
            <a:ext cx="7030500" cy="2541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t>Firstly, two devices are created in the watson IoT platform. One is an arduino for temperature, humidity and soil moisture sensor connections and the other is a motor for creating buttons to on and off the motor.</a:t>
            </a:r>
            <a:endParaRPr sz="1600"/>
          </a:p>
          <a:p>
            <a:pPr indent="-330200" lvl="0" marL="457200" rtl="0" algn="l">
              <a:lnSpc>
                <a:spcPct val="115000"/>
              </a:lnSpc>
              <a:spcBef>
                <a:spcPts val="0"/>
              </a:spcBef>
              <a:spcAft>
                <a:spcPts val="0"/>
              </a:spcAft>
              <a:buSzPts val="1600"/>
              <a:buAutoNum type="arabicPeriod"/>
            </a:pPr>
            <a:r>
              <a:rPr lang="en" sz="1600"/>
              <a:t>Watson IoT sensor simulator is connected to the platform to display the sensor data.</a:t>
            </a:r>
            <a:endParaRPr sz="1600"/>
          </a:p>
          <a:p>
            <a:pPr indent="0" lvl="0" marL="457200" rtl="0" algn="l">
              <a:lnSpc>
                <a:spcPct val="115000"/>
              </a:lnSpc>
              <a:spcBef>
                <a:spcPts val="1600"/>
              </a:spcBef>
              <a:spcAft>
                <a:spcPts val="0"/>
              </a:spcAft>
              <a:buSzPts val="1300"/>
              <a:buNone/>
            </a:pPr>
            <a:r>
              <a:t/>
            </a:r>
            <a:endParaRPr sz="1600"/>
          </a:p>
          <a:p>
            <a:pPr indent="0" lvl="0" marL="457200" rtl="0" algn="l">
              <a:lnSpc>
                <a:spcPct val="115000"/>
              </a:lnSpc>
              <a:spcBef>
                <a:spcPts val="1600"/>
              </a:spcBef>
              <a:spcAft>
                <a:spcPts val="1600"/>
              </a:spcAft>
              <a:buSzPts val="1300"/>
              <a:buNone/>
            </a:pPr>
            <a:r>
              <a:t/>
            </a:r>
            <a:endParaRPr sz="1600"/>
          </a:p>
        </p:txBody>
      </p:sp>
      <p:pic>
        <p:nvPicPr>
          <p:cNvPr id="151" name="Google Shape;151;p15"/>
          <p:cNvPicPr preferRelativeResize="0"/>
          <p:nvPr/>
        </p:nvPicPr>
        <p:blipFill rotWithShape="1">
          <a:blip r:embed="rId3">
            <a:alphaModFix/>
          </a:blip>
          <a:srcRect b="0" l="0" r="0" t="0"/>
          <a:stretch/>
        </p:blipFill>
        <p:spPr>
          <a:xfrm>
            <a:off x="1792950" y="2803000"/>
            <a:ext cx="1620475" cy="2243976"/>
          </a:xfrm>
          <a:prstGeom prst="rect">
            <a:avLst/>
          </a:prstGeom>
          <a:noFill/>
          <a:ln>
            <a:noFill/>
          </a:ln>
        </p:spPr>
      </p:pic>
      <p:pic>
        <p:nvPicPr>
          <p:cNvPr id="152" name="Google Shape;152;p15"/>
          <p:cNvPicPr preferRelativeResize="0"/>
          <p:nvPr/>
        </p:nvPicPr>
        <p:blipFill rotWithShape="1">
          <a:blip r:embed="rId4">
            <a:alphaModFix/>
          </a:blip>
          <a:srcRect b="0" l="0" r="0" t="0"/>
          <a:stretch/>
        </p:blipFill>
        <p:spPr>
          <a:xfrm>
            <a:off x="4003899" y="2760175"/>
            <a:ext cx="1725775" cy="2329625"/>
          </a:xfrm>
          <a:prstGeom prst="rect">
            <a:avLst/>
          </a:prstGeom>
          <a:noFill/>
          <a:ln>
            <a:noFill/>
          </a:ln>
        </p:spPr>
      </p:pic>
      <p:pic>
        <p:nvPicPr>
          <p:cNvPr id="153" name="Google Shape;153;p15"/>
          <p:cNvPicPr preferRelativeResize="0"/>
          <p:nvPr/>
        </p:nvPicPr>
        <p:blipFill rotWithShape="1">
          <a:blip r:embed="rId5">
            <a:alphaModFix/>
          </a:blip>
          <a:srcRect b="0" l="0" r="0" t="0"/>
          <a:stretch/>
        </p:blipFill>
        <p:spPr>
          <a:xfrm>
            <a:off x="6219150" y="2751138"/>
            <a:ext cx="1725774" cy="23477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494925" y="75350"/>
            <a:ext cx="5631000" cy="3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00"/>
              <a:t>.</a:t>
            </a:r>
            <a:endParaRPr sz="100"/>
          </a:p>
        </p:txBody>
      </p:sp>
      <p:sp>
        <p:nvSpPr>
          <p:cNvPr id="159" name="Google Shape;159;p16"/>
          <p:cNvSpPr txBox="1"/>
          <p:nvPr>
            <p:ph idx="1" type="body"/>
          </p:nvPr>
        </p:nvSpPr>
        <p:spPr>
          <a:xfrm>
            <a:off x="1253975" y="564450"/>
            <a:ext cx="7030500" cy="40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t>3. An API is generated from the website openweathermaps.org to receive the current weather conditions of a particular place which is selected.</a:t>
            </a:r>
            <a:endParaRPr sz="1600"/>
          </a:p>
          <a:p>
            <a:pPr indent="0" lvl="0" marL="0" rtl="0" algn="l">
              <a:lnSpc>
                <a:spcPct val="115000"/>
              </a:lnSpc>
              <a:spcBef>
                <a:spcPts val="1600"/>
              </a:spcBef>
              <a:spcAft>
                <a:spcPts val="0"/>
              </a:spcAft>
              <a:buSzPts val="1300"/>
              <a:buNone/>
            </a:pPr>
            <a:r>
              <a:rPr lang="en" sz="1600"/>
              <a:t>4. In the node-red, nodes are connected accordingly to receive the data from the watson iot sensor and display it in ui using gauges. </a:t>
            </a:r>
            <a:endParaRPr sz="1600"/>
          </a:p>
          <a:p>
            <a:pPr indent="0" lvl="0" marL="0" rtl="0" algn="l">
              <a:lnSpc>
                <a:spcPct val="115000"/>
              </a:lnSpc>
              <a:spcBef>
                <a:spcPts val="1600"/>
              </a:spcBef>
              <a:spcAft>
                <a:spcPts val="0"/>
              </a:spcAft>
              <a:buSzPts val="1300"/>
              <a:buNone/>
            </a:pPr>
            <a:r>
              <a:rPr lang="en" sz="1600"/>
              <a:t>5. A python code is written for the connecting the motor device. Using the motor device two buttons are generated for the on and off of the motor.</a:t>
            </a:r>
            <a:endParaRPr sz="1600"/>
          </a:p>
          <a:p>
            <a:pPr indent="0" lvl="0" marL="0" rtl="0" algn="l">
              <a:lnSpc>
                <a:spcPct val="115000"/>
              </a:lnSpc>
              <a:spcBef>
                <a:spcPts val="1600"/>
              </a:spcBef>
              <a:spcAft>
                <a:spcPts val="1600"/>
              </a:spcAft>
              <a:buSzPts val="1300"/>
              <a:buNone/>
            </a:pPr>
            <a:r>
              <a:rPr lang="en" sz="1600"/>
              <a:t>5. Nodes are also connected to display the weather conditions using the http request node and the generated api key. Finally the generated ui consists of the arduino simulated data, buttons to control the motor and the weather conditions from the open weather API in the form of gauges.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idx="1" type="body"/>
          </p:nvPr>
        </p:nvSpPr>
        <p:spPr>
          <a:xfrm>
            <a:off x="1064875" y="133850"/>
            <a:ext cx="72693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000">
                <a:latin typeface="Montserrat"/>
                <a:ea typeface="Montserrat"/>
                <a:cs typeface="Montserrat"/>
                <a:sym typeface="Montserrat"/>
              </a:rPr>
              <a:t>PYTHON CODE FOR MOTOR AND RESULT:</a:t>
            </a:r>
            <a:endParaRPr sz="20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2000">
              <a:latin typeface="Montserrat"/>
              <a:ea typeface="Montserrat"/>
              <a:cs typeface="Montserrat"/>
              <a:sym typeface="Montserrat"/>
            </a:endParaRPr>
          </a:p>
          <a:p>
            <a:pPr indent="0" lvl="0" marL="0" rtl="0" algn="l">
              <a:lnSpc>
                <a:spcPct val="115000"/>
              </a:lnSpc>
              <a:spcBef>
                <a:spcPts val="1600"/>
              </a:spcBef>
              <a:spcAft>
                <a:spcPts val="1600"/>
              </a:spcAft>
              <a:buSzPts val="1300"/>
              <a:buNone/>
            </a:pPr>
            <a:r>
              <a:t/>
            </a:r>
            <a:endParaRPr sz="2000">
              <a:latin typeface="Montserrat"/>
              <a:ea typeface="Montserrat"/>
              <a:cs typeface="Montserrat"/>
              <a:sym typeface="Montserrat"/>
            </a:endParaRPr>
          </a:p>
        </p:txBody>
      </p:sp>
      <p:pic>
        <p:nvPicPr>
          <p:cNvPr id="165" name="Google Shape;165;p17"/>
          <p:cNvPicPr preferRelativeResize="0"/>
          <p:nvPr/>
        </p:nvPicPr>
        <p:blipFill>
          <a:blip r:embed="rId3">
            <a:alphaModFix/>
          </a:blip>
          <a:stretch>
            <a:fillRect/>
          </a:stretch>
        </p:blipFill>
        <p:spPr>
          <a:xfrm>
            <a:off x="1441075" y="698375"/>
            <a:ext cx="6939274" cy="4167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flipH="1" rot="10800000">
            <a:off x="3288850" y="74625"/>
            <a:ext cx="5157600" cy="3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00"/>
              <a:t>.</a:t>
            </a:r>
            <a:endParaRPr sz="100"/>
          </a:p>
        </p:txBody>
      </p:sp>
      <p:sp>
        <p:nvSpPr>
          <p:cNvPr id="171" name="Google Shape;171;p18"/>
          <p:cNvSpPr txBox="1"/>
          <p:nvPr>
            <p:ph idx="1" type="body"/>
          </p:nvPr>
        </p:nvSpPr>
        <p:spPr>
          <a:xfrm>
            <a:off x="1165325" y="269225"/>
            <a:ext cx="7194000" cy="441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200">
                <a:latin typeface="Montserrat"/>
                <a:ea typeface="Montserrat"/>
                <a:cs typeface="Montserrat"/>
                <a:sym typeface="Montserrat"/>
              </a:rPr>
              <a:t>FINAL NODE RED FLOW:</a:t>
            </a:r>
            <a:endParaRPr sz="2200">
              <a:latin typeface="Montserrat"/>
              <a:ea typeface="Montserrat"/>
              <a:cs typeface="Montserrat"/>
              <a:sym typeface="Montserrat"/>
            </a:endParaRPr>
          </a:p>
          <a:p>
            <a:pPr indent="0" lvl="0" marL="0" rtl="0" algn="l">
              <a:lnSpc>
                <a:spcPct val="115000"/>
              </a:lnSpc>
              <a:spcBef>
                <a:spcPts val="1600"/>
              </a:spcBef>
              <a:spcAft>
                <a:spcPts val="1600"/>
              </a:spcAft>
              <a:buSzPts val="1300"/>
              <a:buNone/>
            </a:pPr>
            <a:r>
              <a:t/>
            </a:r>
            <a:endParaRPr sz="1900">
              <a:latin typeface="Montserrat"/>
              <a:ea typeface="Montserrat"/>
              <a:cs typeface="Montserrat"/>
              <a:sym typeface="Montserrat"/>
            </a:endParaRPr>
          </a:p>
        </p:txBody>
      </p:sp>
      <p:pic>
        <p:nvPicPr>
          <p:cNvPr id="172" name="Google Shape;172;p18"/>
          <p:cNvPicPr preferRelativeResize="0"/>
          <p:nvPr/>
        </p:nvPicPr>
        <p:blipFill rotWithShape="1">
          <a:blip r:embed="rId3">
            <a:alphaModFix/>
          </a:blip>
          <a:srcRect b="0" l="0" r="0" t="0"/>
          <a:stretch/>
        </p:blipFill>
        <p:spPr>
          <a:xfrm>
            <a:off x="1408300" y="899900"/>
            <a:ext cx="6838751" cy="400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idx="1" type="body"/>
          </p:nvPr>
        </p:nvSpPr>
        <p:spPr>
          <a:xfrm>
            <a:off x="1303800" y="311550"/>
            <a:ext cx="7030500" cy="42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200">
                <a:latin typeface="Montserrat"/>
                <a:ea typeface="Montserrat"/>
                <a:cs typeface="Montserrat"/>
                <a:sym typeface="Montserrat"/>
              </a:rPr>
              <a:t>FINAL WEB UI:</a:t>
            </a:r>
            <a:endParaRPr sz="2200">
              <a:latin typeface="Montserrat"/>
              <a:ea typeface="Montserrat"/>
              <a:cs typeface="Montserrat"/>
              <a:sym typeface="Montserrat"/>
            </a:endParaRPr>
          </a:p>
          <a:p>
            <a:pPr indent="0" lvl="0" marL="0" rtl="0" algn="l">
              <a:lnSpc>
                <a:spcPct val="115000"/>
              </a:lnSpc>
              <a:spcBef>
                <a:spcPts val="1600"/>
              </a:spcBef>
              <a:spcAft>
                <a:spcPts val="1600"/>
              </a:spcAft>
              <a:buSzPts val="1300"/>
              <a:buNone/>
            </a:pPr>
            <a:r>
              <a:t/>
            </a:r>
            <a:endParaRPr sz="1600"/>
          </a:p>
        </p:txBody>
      </p:sp>
      <p:pic>
        <p:nvPicPr>
          <p:cNvPr id="178" name="Google Shape;178;p19"/>
          <p:cNvPicPr preferRelativeResize="0"/>
          <p:nvPr/>
        </p:nvPicPr>
        <p:blipFill rotWithShape="1">
          <a:blip r:embed="rId3">
            <a:alphaModFix/>
          </a:blip>
          <a:srcRect b="0" l="0" r="0" t="0"/>
          <a:stretch/>
        </p:blipFill>
        <p:spPr>
          <a:xfrm>
            <a:off x="1303800" y="904125"/>
            <a:ext cx="6943249" cy="3808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