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71" r:id="rId3"/>
    <p:sldId id="261" r:id="rId4"/>
    <p:sldId id="268" r:id="rId5"/>
    <p:sldId id="270" r:id="rId6"/>
    <p:sldId id="269" r:id="rId7"/>
    <p:sldId id="282" r:id="rId8"/>
    <p:sldId id="272" r:id="rId9"/>
    <p:sldId id="273" r:id="rId10"/>
    <p:sldId id="283" r:id="rId11"/>
    <p:sldId id="284" r:id="rId12"/>
    <p:sldId id="285" r:id="rId13"/>
    <p:sldId id="286" r:id="rId14"/>
    <p:sldId id="287" r:id="rId15"/>
    <p:sldId id="288" r:id="rId16"/>
    <p:sldId id="280" r:id="rId17"/>
    <p:sldId id="275" r:id="rId18"/>
    <p:sldId id="277" r:id="rId19"/>
    <p:sldId id="278" r:id="rId20"/>
    <p:sldId id="291" r:id="rId21"/>
    <p:sldId id="262" r:id="rId22"/>
    <p:sldId id="292"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94660"/>
  </p:normalViewPr>
  <p:slideViewPr>
    <p:cSldViewPr snapToGrid="0">
      <p:cViewPr varScale="1">
        <p:scale>
          <a:sx n="86" d="100"/>
          <a:sy n="86" d="100"/>
        </p:scale>
        <p:origin x="63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4/28/2020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69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74587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4444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88842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76105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33185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4/28/2020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29265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2A279-0833-481D-8C56-F67FD0AC6C50}" type="datetime1">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235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87DA83-5663-4C9C-B9AA-0B40A3DAFF81}" type="datetime1">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17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158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424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430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292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197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153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779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4/28/2020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886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4/28/2020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632602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E46A-F172-448E-AB5C-468AAEC6F597}"/>
              </a:ext>
            </a:extLst>
          </p:cNvPr>
          <p:cNvSpPr>
            <a:spLocks noGrp="1"/>
          </p:cNvSpPr>
          <p:nvPr>
            <p:ph type="ctrTitle"/>
          </p:nvPr>
        </p:nvSpPr>
        <p:spPr>
          <a:xfrm>
            <a:off x="921629" y="1004552"/>
            <a:ext cx="6110236" cy="1880316"/>
          </a:xfrm>
        </p:spPr>
        <p:txBody>
          <a:bodyPr>
            <a:normAutofit fontScale="90000"/>
          </a:bodyPr>
          <a:lstStyle/>
          <a:p>
            <a:r>
              <a:rPr lang="en-IN" sz="6200" b="1" dirty="0">
                <a:latin typeface="Adobe Song Std L" panose="02020300000000000000" pitchFamily="18" charset="-128"/>
                <a:ea typeface="Adobe Song Std L" panose="02020300000000000000" pitchFamily="18" charset="-128"/>
                <a:cs typeface="Calibri" panose="020F0502020204030204" pitchFamily="34" charset="0"/>
              </a:rPr>
              <a:t>Predictive Analytics for Retail Banking</a:t>
            </a:r>
            <a:endParaRPr lang="en-IN" sz="6200" dirty="0">
              <a:latin typeface="Adobe Song Std L" panose="02020300000000000000" pitchFamily="18" charset="-128"/>
              <a:ea typeface="Adobe Song Std L" panose="02020300000000000000" pitchFamily="18" charset="-128"/>
            </a:endParaRPr>
          </a:p>
        </p:txBody>
      </p:sp>
      <p:pic>
        <p:nvPicPr>
          <p:cNvPr id="1026" name="Picture 2" descr="Image result for bank png">
            <a:extLst>
              <a:ext uri="{FF2B5EF4-FFF2-40B4-BE49-F238E27FC236}">
                <a16:creationId xmlns:a16="http://schemas.microsoft.com/office/drawing/2014/main" id="{7ECEE0FE-04B4-4A0A-B091-B3597808E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47" y="1846490"/>
            <a:ext cx="69246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75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562740-EE6C-447C-BDD0-CDC34DABB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074" y="699519"/>
            <a:ext cx="9196420" cy="5300227"/>
          </a:xfrm>
          <a:prstGeom prst="rect">
            <a:avLst/>
          </a:prstGeom>
        </p:spPr>
      </p:pic>
    </p:spTree>
    <p:extLst>
      <p:ext uri="{BB962C8B-B14F-4D97-AF65-F5344CB8AC3E}">
        <p14:creationId xmlns:p14="http://schemas.microsoft.com/office/powerpoint/2010/main" val="46370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38E8B8-ED16-43A3-8E86-E16F32543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079" y="745958"/>
            <a:ext cx="8288071" cy="5030002"/>
          </a:xfrm>
          <a:prstGeom prst="rect">
            <a:avLst/>
          </a:prstGeom>
        </p:spPr>
      </p:pic>
    </p:spTree>
    <p:extLst>
      <p:ext uri="{BB962C8B-B14F-4D97-AF65-F5344CB8AC3E}">
        <p14:creationId xmlns:p14="http://schemas.microsoft.com/office/powerpoint/2010/main" val="267384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AE481C-7C78-488C-8649-5240DA556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63" y="704750"/>
            <a:ext cx="8498907" cy="5105901"/>
          </a:xfrm>
          <a:prstGeom prst="rect">
            <a:avLst/>
          </a:prstGeom>
        </p:spPr>
      </p:pic>
      <p:sp>
        <p:nvSpPr>
          <p:cNvPr id="2" name="TextBox 1">
            <a:extLst>
              <a:ext uri="{FF2B5EF4-FFF2-40B4-BE49-F238E27FC236}">
                <a16:creationId xmlns:a16="http://schemas.microsoft.com/office/drawing/2014/main" id="{DE96CA7C-5EAD-4DA3-A321-DDFE860EEC86}"/>
              </a:ext>
            </a:extLst>
          </p:cNvPr>
          <p:cNvSpPr txBox="1"/>
          <p:nvPr/>
        </p:nvSpPr>
        <p:spPr>
          <a:xfrm>
            <a:off x="7459579" y="1684421"/>
            <a:ext cx="1163053" cy="738664"/>
          </a:xfrm>
          <a:prstGeom prst="rect">
            <a:avLst/>
          </a:prstGeom>
          <a:noFill/>
        </p:spPr>
        <p:txBody>
          <a:bodyPr wrap="square" rtlCol="0">
            <a:spAutoFit/>
          </a:bodyPr>
          <a:lstStyle/>
          <a:p>
            <a:r>
              <a:rPr lang="en-IN" sz="1400" dirty="0"/>
              <a:t>0</a:t>
            </a:r>
            <a:r>
              <a:rPr lang="en-IN" sz="1400" dirty="0">
                <a:sym typeface="Wingdings" panose="05000000000000000000" pitchFamily="2" charset="2"/>
              </a:rPr>
              <a:t>divorced</a:t>
            </a:r>
          </a:p>
          <a:p>
            <a:r>
              <a:rPr lang="en-IN" sz="1400" dirty="0">
                <a:sym typeface="Wingdings" panose="05000000000000000000" pitchFamily="2" charset="2"/>
              </a:rPr>
              <a:t>1married</a:t>
            </a:r>
          </a:p>
          <a:p>
            <a:r>
              <a:rPr lang="en-IN" sz="1400" dirty="0">
                <a:sym typeface="Wingdings" panose="05000000000000000000" pitchFamily="2" charset="2"/>
              </a:rPr>
              <a:t>2single</a:t>
            </a:r>
            <a:endParaRPr lang="en-IN" sz="1400" dirty="0"/>
          </a:p>
        </p:txBody>
      </p:sp>
    </p:spTree>
    <p:extLst>
      <p:ext uri="{BB962C8B-B14F-4D97-AF65-F5344CB8AC3E}">
        <p14:creationId xmlns:p14="http://schemas.microsoft.com/office/powerpoint/2010/main" val="311370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9CEAE1-81A1-497D-87FE-892F4687F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059180"/>
            <a:ext cx="10934700" cy="4739640"/>
          </a:xfrm>
          <a:prstGeom prst="rect">
            <a:avLst/>
          </a:prstGeom>
        </p:spPr>
      </p:pic>
    </p:spTree>
    <p:extLst>
      <p:ext uri="{BB962C8B-B14F-4D97-AF65-F5344CB8AC3E}">
        <p14:creationId xmlns:p14="http://schemas.microsoft.com/office/powerpoint/2010/main" val="3843446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372D0A-22BF-4400-A4DE-6EA89EB8A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270" y="1059180"/>
            <a:ext cx="7871460" cy="4739640"/>
          </a:xfrm>
          <a:prstGeom prst="rect">
            <a:avLst/>
          </a:prstGeom>
        </p:spPr>
      </p:pic>
    </p:spTree>
    <p:extLst>
      <p:ext uri="{BB962C8B-B14F-4D97-AF65-F5344CB8AC3E}">
        <p14:creationId xmlns:p14="http://schemas.microsoft.com/office/powerpoint/2010/main" val="1106071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62F3D6-94BB-4BFB-B329-3BEA477E5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447" y="641684"/>
            <a:ext cx="8495853" cy="5179996"/>
          </a:xfrm>
          <a:prstGeom prst="rect">
            <a:avLst/>
          </a:prstGeom>
        </p:spPr>
      </p:pic>
    </p:spTree>
    <p:extLst>
      <p:ext uri="{BB962C8B-B14F-4D97-AF65-F5344CB8AC3E}">
        <p14:creationId xmlns:p14="http://schemas.microsoft.com/office/powerpoint/2010/main" val="203569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5613BF-97FB-4D1B-9AAD-B64E53D36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21" y="319237"/>
            <a:ext cx="5182830" cy="3549453"/>
          </a:xfrm>
          <a:prstGeom prst="rect">
            <a:avLst/>
          </a:prstGeom>
        </p:spPr>
      </p:pic>
      <p:pic>
        <p:nvPicPr>
          <p:cNvPr id="7" name="Picture 6">
            <a:extLst>
              <a:ext uri="{FF2B5EF4-FFF2-40B4-BE49-F238E27FC236}">
                <a16:creationId xmlns:a16="http://schemas.microsoft.com/office/drawing/2014/main" id="{7E132B44-658A-4698-8260-7E6159044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988" y="2420216"/>
            <a:ext cx="5776521" cy="3956521"/>
          </a:xfrm>
          <a:prstGeom prst="rect">
            <a:avLst/>
          </a:prstGeom>
        </p:spPr>
      </p:pic>
    </p:spTree>
    <p:extLst>
      <p:ext uri="{BB962C8B-B14F-4D97-AF65-F5344CB8AC3E}">
        <p14:creationId xmlns:p14="http://schemas.microsoft.com/office/powerpoint/2010/main" val="562263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C415-ABE6-4907-86F6-3AE5A49312F4}"/>
              </a:ext>
            </a:extLst>
          </p:cNvPr>
          <p:cNvSpPr>
            <a:spLocks noGrp="1"/>
          </p:cNvSpPr>
          <p:nvPr>
            <p:ph type="title"/>
          </p:nvPr>
        </p:nvSpPr>
        <p:spPr/>
        <p:txBody>
          <a:bodyPr/>
          <a:lstStyle/>
          <a:p>
            <a:r>
              <a:rPr lang="en-IN" dirty="0"/>
              <a:t>Model Selection</a:t>
            </a:r>
          </a:p>
        </p:txBody>
      </p:sp>
    </p:spTree>
    <p:extLst>
      <p:ext uri="{BB962C8B-B14F-4D97-AF65-F5344CB8AC3E}">
        <p14:creationId xmlns:p14="http://schemas.microsoft.com/office/powerpoint/2010/main" val="2114557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42BE-7317-4E72-A476-3B82EAB87E2E}"/>
              </a:ext>
            </a:extLst>
          </p:cNvPr>
          <p:cNvSpPr>
            <a:spLocks noGrp="1"/>
          </p:cNvSpPr>
          <p:nvPr>
            <p:ph type="title"/>
          </p:nvPr>
        </p:nvSpPr>
        <p:spPr/>
        <p:txBody>
          <a:bodyPr/>
          <a:lstStyle/>
          <a:p>
            <a:r>
              <a:rPr lang="en-IN" dirty="0"/>
              <a:t>Why Min Max Scaler?</a:t>
            </a:r>
          </a:p>
        </p:txBody>
      </p:sp>
      <p:sp>
        <p:nvSpPr>
          <p:cNvPr id="3" name="Content Placeholder 2">
            <a:extLst>
              <a:ext uri="{FF2B5EF4-FFF2-40B4-BE49-F238E27FC236}">
                <a16:creationId xmlns:a16="http://schemas.microsoft.com/office/drawing/2014/main" id="{20CE41C4-49F9-4672-AECF-E16A269072A0}"/>
              </a:ext>
            </a:extLst>
          </p:cNvPr>
          <p:cNvSpPr>
            <a:spLocks noGrp="1"/>
          </p:cNvSpPr>
          <p:nvPr>
            <p:ph idx="1"/>
          </p:nvPr>
        </p:nvSpPr>
        <p:spPr>
          <a:xfrm>
            <a:off x="1316220" y="2629988"/>
            <a:ext cx="5164183" cy="2908178"/>
          </a:xfrm>
        </p:spPr>
        <p:txBody>
          <a:bodyPr>
            <a:normAutofit/>
          </a:bodyPr>
          <a:lstStyle/>
          <a:p>
            <a:pPr algn="just"/>
            <a:r>
              <a:rPr lang="en-IN" sz="3200" dirty="0">
                <a:latin typeface="Times New Roman" panose="02020603050405020304" pitchFamily="18" charset="0"/>
                <a:cs typeface="Times New Roman" panose="02020603050405020304" pitchFamily="18" charset="0"/>
              </a:rPr>
              <a:t>Since the output variable is in 0’s and 1’s form, We need to scale down our feature variables to the range of 0 and 1</a:t>
            </a:r>
          </a:p>
        </p:txBody>
      </p:sp>
      <p:pic>
        <p:nvPicPr>
          <p:cNvPr id="4098" name="Picture 2" descr="Image result for min max">
            <a:extLst>
              <a:ext uri="{FF2B5EF4-FFF2-40B4-BE49-F238E27FC236}">
                <a16:creationId xmlns:a16="http://schemas.microsoft.com/office/drawing/2014/main" id="{F7B1BF87-46D3-4225-85BD-36BBE15784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 r="369" b="-640"/>
          <a:stretch/>
        </p:blipFill>
        <p:spPr bwMode="auto">
          <a:xfrm>
            <a:off x="6620394" y="2629988"/>
            <a:ext cx="5116921" cy="290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845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C1CD-7B2F-4C3A-87F2-52990841C21A}"/>
              </a:ext>
            </a:extLst>
          </p:cNvPr>
          <p:cNvSpPr>
            <a:spLocks noGrp="1"/>
          </p:cNvSpPr>
          <p:nvPr>
            <p:ph type="title"/>
          </p:nvPr>
        </p:nvSpPr>
        <p:spPr/>
        <p:txBody>
          <a:bodyPr/>
          <a:lstStyle/>
          <a:p>
            <a:r>
              <a:rPr lang="en-IN" dirty="0"/>
              <a:t>TEST SIZE </a:t>
            </a:r>
          </a:p>
        </p:txBody>
      </p:sp>
      <p:sp>
        <p:nvSpPr>
          <p:cNvPr id="4" name="Rectangle 3">
            <a:extLst>
              <a:ext uri="{FF2B5EF4-FFF2-40B4-BE49-F238E27FC236}">
                <a16:creationId xmlns:a16="http://schemas.microsoft.com/office/drawing/2014/main" id="{C5300943-3F85-4B36-905B-836E30E63992}"/>
              </a:ext>
            </a:extLst>
          </p:cNvPr>
          <p:cNvSpPr/>
          <p:nvPr/>
        </p:nvSpPr>
        <p:spPr>
          <a:xfrm>
            <a:off x="3087986" y="2886613"/>
            <a:ext cx="4615543" cy="1569660"/>
          </a:xfrm>
          <a:prstGeom prst="rect">
            <a:avLst/>
          </a:prstGeom>
          <a:noFill/>
        </p:spPr>
        <p:txBody>
          <a:bodyPr wrap="square" lIns="91440" tIns="45720" rIns="91440" bIns="45720">
            <a:spAutoFit/>
          </a:bodyPr>
          <a:lstStyle/>
          <a:p>
            <a:pPr algn="ctr"/>
            <a:r>
              <a:rPr lang="en-US" sz="9600" dirty="0">
                <a:ln w="0"/>
                <a:solidFill>
                  <a:schemeClr val="accent1"/>
                </a:solidFill>
                <a:effectLst>
                  <a:outerShdw blurRad="38100" dist="25400" dir="5400000" algn="ctr" rotWithShape="0">
                    <a:srgbClr val="6E747A">
                      <a:alpha val="43000"/>
                    </a:srgbClr>
                  </a:outerShdw>
                </a:effectLst>
              </a:rPr>
              <a:t>90-10</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88889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C8F6-461B-4AF5-9E52-E8F3A0550FF9}"/>
              </a:ext>
            </a:extLst>
          </p:cNvPr>
          <p:cNvSpPr>
            <a:spLocks noGrp="1"/>
          </p:cNvSpPr>
          <p:nvPr>
            <p:ph type="title"/>
          </p:nvPr>
        </p:nvSpPr>
        <p:spPr/>
        <p:txBody>
          <a:bodyPr/>
          <a:lstStyle/>
          <a:p>
            <a:r>
              <a:rPr lang="en-IN" dirty="0"/>
              <a:t>RETAIL BANKING ??!</a:t>
            </a:r>
          </a:p>
        </p:txBody>
      </p:sp>
      <p:sp>
        <p:nvSpPr>
          <p:cNvPr id="7" name="Content Placeholder 6">
            <a:extLst>
              <a:ext uri="{FF2B5EF4-FFF2-40B4-BE49-F238E27FC236}">
                <a16:creationId xmlns:a16="http://schemas.microsoft.com/office/drawing/2014/main" id="{DAAADE2E-C6A0-4783-835E-36CC060C84EA}"/>
              </a:ext>
            </a:extLst>
          </p:cNvPr>
          <p:cNvSpPr>
            <a:spLocks noGrp="1"/>
          </p:cNvSpPr>
          <p:nvPr>
            <p:ph idx="1"/>
          </p:nvPr>
        </p:nvSpPr>
        <p:spPr>
          <a:xfrm>
            <a:off x="1154954" y="2603500"/>
            <a:ext cx="8825659" cy="3037446"/>
          </a:xfrm>
        </p:spPr>
        <p:txBody>
          <a:bodyPr>
            <a:normAutofit fontScale="92500"/>
          </a:bodyPr>
          <a:lstStyle/>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Typical mass-market banking in which individual customers use local branches of larger commercial banks. Services offered include savings and checking accounts, mortgages, personal loans, debit/credit cards. The focus is on the customer.</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The main challenges this sector are : </a:t>
            </a:r>
          </a:p>
          <a:p>
            <a:pPr lvl="1"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Risk Assessment ?</a:t>
            </a:r>
          </a:p>
          <a:p>
            <a:pPr lvl="1"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What is the best time to market the product ?</a:t>
            </a:r>
          </a:p>
          <a:p>
            <a:pPr lvl="1"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Finding new profit opportunities ?</a:t>
            </a:r>
          </a:p>
          <a:p>
            <a:pPr lvl="1"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Decision making support ?</a:t>
            </a:r>
          </a:p>
        </p:txBody>
      </p:sp>
    </p:spTree>
    <p:extLst>
      <p:ext uri="{BB962C8B-B14F-4D97-AF65-F5344CB8AC3E}">
        <p14:creationId xmlns:p14="http://schemas.microsoft.com/office/powerpoint/2010/main" val="38007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C8A0-2C5E-45B6-9CD1-6C162E03E621}"/>
              </a:ext>
            </a:extLst>
          </p:cNvPr>
          <p:cNvSpPr>
            <a:spLocks noGrp="1"/>
          </p:cNvSpPr>
          <p:nvPr>
            <p:ph type="title"/>
          </p:nvPr>
        </p:nvSpPr>
        <p:spPr/>
        <p:txBody>
          <a:bodyPr/>
          <a:lstStyle/>
          <a:p>
            <a:r>
              <a:rPr lang="en-IN" dirty="0"/>
              <a:t>Accuracies compared … </a:t>
            </a:r>
          </a:p>
        </p:txBody>
      </p:sp>
      <p:sp>
        <p:nvSpPr>
          <p:cNvPr id="3" name="TextBox 2">
            <a:extLst>
              <a:ext uri="{FF2B5EF4-FFF2-40B4-BE49-F238E27FC236}">
                <a16:creationId xmlns:a16="http://schemas.microsoft.com/office/drawing/2014/main" id="{D3E15173-5496-4282-A9AA-2CFE591A9B72}"/>
              </a:ext>
            </a:extLst>
          </p:cNvPr>
          <p:cNvSpPr txBox="1"/>
          <p:nvPr/>
        </p:nvSpPr>
        <p:spPr>
          <a:xfrm>
            <a:off x="1352282" y="3022806"/>
            <a:ext cx="8919750" cy="2554545"/>
          </a:xfrm>
          <a:prstGeom prst="rect">
            <a:avLst/>
          </a:prstGeom>
          <a:noFill/>
        </p:spPr>
        <p:txBody>
          <a:bodyPr wrap="square" rtlCol="0">
            <a:spAutoFit/>
          </a:bodyPr>
          <a:lstStyle/>
          <a:p>
            <a:pPr marL="457200" indent="-457200">
              <a:buFont typeface="Arial" panose="020B0604020202020204" pitchFamily="34" charset="0"/>
              <a:buChar char="•"/>
            </a:pPr>
            <a:r>
              <a:rPr lang="en-IN" sz="3200" dirty="0"/>
              <a:t>K-nearest Neighbour: 		73.7%</a:t>
            </a:r>
          </a:p>
          <a:p>
            <a:pPr marL="457200" indent="-457200">
              <a:buFont typeface="Arial" panose="020B0604020202020204" pitchFamily="34" charset="0"/>
              <a:buChar char="•"/>
            </a:pPr>
            <a:r>
              <a:rPr lang="en-IN" sz="3200" dirty="0"/>
              <a:t>Logistic Regression:			75.8%</a:t>
            </a:r>
          </a:p>
          <a:p>
            <a:pPr marL="457200" indent="-457200">
              <a:buFont typeface="Arial" panose="020B0604020202020204" pitchFamily="34" charset="0"/>
              <a:buChar char="•"/>
            </a:pPr>
            <a:r>
              <a:rPr lang="en-IN" sz="3200" dirty="0"/>
              <a:t>Decision Tree:						75.6%</a:t>
            </a:r>
          </a:p>
          <a:p>
            <a:pPr marL="457200" indent="-457200">
              <a:buFont typeface="Arial" panose="020B0604020202020204" pitchFamily="34" charset="0"/>
              <a:buChar char="•"/>
            </a:pPr>
            <a:r>
              <a:rPr lang="en-IN" sz="3200" dirty="0"/>
              <a:t>Random Forest Classifier:  84.6%</a:t>
            </a:r>
          </a:p>
          <a:p>
            <a:pPr marL="457200" indent="-457200">
              <a:buFont typeface="Arial" panose="020B0604020202020204" pitchFamily="34" charset="0"/>
              <a:buChar char="•"/>
            </a:pPr>
            <a:r>
              <a:rPr lang="en-IN" sz="3200" dirty="0"/>
              <a:t>Support vector Machine:  73.5%</a:t>
            </a:r>
          </a:p>
        </p:txBody>
      </p:sp>
    </p:spTree>
    <p:extLst>
      <p:ext uri="{BB962C8B-B14F-4D97-AF65-F5344CB8AC3E}">
        <p14:creationId xmlns:p14="http://schemas.microsoft.com/office/powerpoint/2010/main" val="139743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E911-3207-4285-B768-8228F3BEE7DC}"/>
              </a:ext>
            </a:extLst>
          </p:cNvPr>
          <p:cNvSpPr>
            <a:spLocks noGrp="1"/>
          </p:cNvSpPr>
          <p:nvPr>
            <p:ph type="title"/>
          </p:nvPr>
        </p:nvSpPr>
        <p:spPr/>
        <p:txBody>
          <a:bodyPr/>
          <a:lstStyle/>
          <a:p>
            <a:r>
              <a:rPr lang="en-IN" dirty="0"/>
              <a:t>WE CHOOSE</a:t>
            </a:r>
          </a:p>
        </p:txBody>
      </p:sp>
      <p:sp>
        <p:nvSpPr>
          <p:cNvPr id="4" name="Rectangle 3">
            <a:extLst>
              <a:ext uri="{FF2B5EF4-FFF2-40B4-BE49-F238E27FC236}">
                <a16:creationId xmlns:a16="http://schemas.microsoft.com/office/drawing/2014/main" id="{C1593FFA-D843-45A3-8B55-8240F4D88853}"/>
              </a:ext>
            </a:extLst>
          </p:cNvPr>
          <p:cNvSpPr/>
          <p:nvPr/>
        </p:nvSpPr>
        <p:spPr>
          <a:xfrm>
            <a:off x="1739683" y="2967335"/>
            <a:ext cx="8712643" cy="1323439"/>
          </a:xfrm>
          <a:prstGeom prst="rect">
            <a:avLst/>
          </a:prstGeom>
          <a:noFill/>
        </p:spPr>
        <p:txBody>
          <a:bodyPr wrap="none" lIns="91440" tIns="45720" rIns="91440" bIns="45720">
            <a:spAutoFit/>
          </a:bodyPr>
          <a:lstStyle/>
          <a:p>
            <a:pPr algn="ctr"/>
            <a:r>
              <a:rPr lang="en-US" sz="8000" dirty="0">
                <a:ln w="0"/>
                <a:solidFill>
                  <a:schemeClr val="accent1"/>
                </a:solidFill>
                <a:effectLst>
                  <a:outerShdw blurRad="38100" dist="25400" dir="5400000" algn="ctr" rotWithShape="0">
                    <a:srgbClr val="6E747A">
                      <a:alpha val="43000"/>
                    </a:srgbClr>
                  </a:outerShdw>
                </a:effectLst>
              </a:rPr>
              <a:t>RANDOM FOREST</a:t>
            </a:r>
            <a:endParaRPr lang="en-US" sz="80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a:extLst>
              <a:ext uri="{FF2B5EF4-FFF2-40B4-BE49-F238E27FC236}">
                <a16:creationId xmlns:a16="http://schemas.microsoft.com/office/drawing/2014/main" id="{2771DE55-CA0F-4C9D-BE68-04E385BCF35B}"/>
              </a:ext>
            </a:extLst>
          </p:cNvPr>
          <p:cNvSpPr txBox="1"/>
          <p:nvPr/>
        </p:nvSpPr>
        <p:spPr>
          <a:xfrm>
            <a:off x="3649580" y="4796771"/>
            <a:ext cx="4760324" cy="584775"/>
          </a:xfrm>
          <a:prstGeom prst="rect">
            <a:avLst/>
          </a:prstGeom>
          <a:noFill/>
        </p:spPr>
        <p:txBody>
          <a:bodyPr wrap="square" rtlCol="0">
            <a:spAutoFit/>
          </a:bodyPr>
          <a:lstStyle/>
          <a:p>
            <a:pPr algn="ctr"/>
            <a:r>
              <a:rPr lang="en-IN" sz="3200" b="1" dirty="0"/>
              <a:t>Accuracy = 84.6% </a:t>
            </a:r>
          </a:p>
        </p:txBody>
      </p:sp>
    </p:spTree>
    <p:extLst>
      <p:ext uri="{BB962C8B-B14F-4D97-AF65-F5344CB8AC3E}">
        <p14:creationId xmlns:p14="http://schemas.microsoft.com/office/powerpoint/2010/main" val="260493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17E0ED-94FD-4BEA-A759-A0A456FAC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8373"/>
            <a:ext cx="12038120" cy="6019060"/>
          </a:xfrm>
          <a:prstGeom prst="rect">
            <a:avLst/>
          </a:prstGeom>
        </p:spPr>
      </p:pic>
    </p:spTree>
    <p:extLst>
      <p:ext uri="{BB962C8B-B14F-4D97-AF65-F5344CB8AC3E}">
        <p14:creationId xmlns:p14="http://schemas.microsoft.com/office/powerpoint/2010/main" val="1781855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1A4A-E280-4B2A-8099-D0404EF2C3A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0DDC626-E3D2-43E0-AD66-311E0B8D43BA}"/>
              </a:ext>
            </a:extLst>
          </p:cNvPr>
          <p:cNvSpPr>
            <a:spLocks noGrp="1"/>
          </p:cNvSpPr>
          <p:nvPr>
            <p:ph idx="1"/>
          </p:nvPr>
        </p:nvSpPr>
        <p:spPr>
          <a:xfrm>
            <a:off x="1541320" y="2333043"/>
            <a:ext cx="8825659" cy="3416300"/>
          </a:xfrm>
        </p:spPr>
        <p:txBody>
          <a:bodyPr>
            <a:noAutofit/>
          </a:bodyPr>
          <a:lstStyle/>
          <a:p>
            <a:pPr>
              <a:buFont typeface="Wingdings" panose="05000000000000000000" pitchFamily="2" charset="2"/>
              <a:buChar char="Ø"/>
            </a:pPr>
            <a:r>
              <a:rPr lang="en-US" dirty="0"/>
              <a:t>Most classification problems in the real world are imbalanced. Also, almost always data sets have missing values. In this post, we covered strategies to deal with both missing values and imbalanced data sets. We also explored different ways of building ensembles in sklearn. Below are some takeaway points:</a:t>
            </a:r>
          </a:p>
          <a:p>
            <a:pPr>
              <a:buFont typeface="Wingdings" panose="05000000000000000000" pitchFamily="2" charset="2"/>
              <a:buChar char="Ø"/>
            </a:pPr>
            <a:r>
              <a:rPr lang="en-US" dirty="0"/>
              <a:t>Sometimes we may be willing to give up some improvement to the model if that would increase the complexity much more than the percentage change in the improvement to the evaluation metrics.</a:t>
            </a:r>
          </a:p>
          <a:p>
            <a:pPr>
              <a:buFont typeface="Wingdings" panose="05000000000000000000" pitchFamily="2" charset="2"/>
              <a:buChar char="Ø"/>
            </a:pPr>
            <a:r>
              <a:rPr lang="en-US" dirty="0"/>
              <a:t>When building ensemble models, try to use good models that are as different as possible to reduce correlation between the base learners. We could’ve enhanced our stacked ensemble model by adding </a:t>
            </a:r>
            <a:r>
              <a:rPr lang="en-US" i="1" dirty="0"/>
              <a:t>Dense Neural Network</a:t>
            </a:r>
            <a:r>
              <a:rPr lang="en-US" dirty="0"/>
              <a:t> and some other kind of base learners as well as adding more layers to the stacked model.</a:t>
            </a:r>
          </a:p>
          <a:p>
            <a:pPr>
              <a:buFont typeface="Wingdings" panose="05000000000000000000" pitchFamily="2" charset="2"/>
              <a:buChar char="Ø"/>
            </a:pPr>
            <a:r>
              <a:rPr lang="en-US" dirty="0"/>
              <a:t>Easy Ensemble usually performs better than any other resampling methods.</a:t>
            </a:r>
          </a:p>
        </p:txBody>
      </p:sp>
    </p:spTree>
    <p:extLst>
      <p:ext uri="{BB962C8B-B14F-4D97-AF65-F5344CB8AC3E}">
        <p14:creationId xmlns:p14="http://schemas.microsoft.com/office/powerpoint/2010/main" val="422319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FC83-7B41-4249-AA33-D73C00CE4A75}"/>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CE888FE-6880-4753-82BB-0746A8AB966C}"/>
              </a:ext>
            </a:extLst>
          </p:cNvPr>
          <p:cNvSpPr>
            <a:spLocks noGrp="1"/>
          </p:cNvSpPr>
          <p:nvPr>
            <p:ph idx="1"/>
          </p:nvPr>
        </p:nvSpPr>
        <p:spPr>
          <a:xfrm>
            <a:off x="1154954" y="2603500"/>
            <a:ext cx="8825659" cy="1994258"/>
          </a:xfrm>
        </p:spPr>
        <p:txBody>
          <a:bodyPr>
            <a:normAutofit/>
          </a:bodyPr>
          <a:lstStyle/>
          <a:p>
            <a:pPr algn="just"/>
            <a:r>
              <a:rPr lang="en-IN" sz="2000" dirty="0">
                <a:latin typeface="Times New Roman" panose="02020603050405020304" pitchFamily="18" charset="0"/>
                <a:cs typeface="Times New Roman" panose="02020603050405020304" pitchFamily="18" charset="0"/>
              </a:rPr>
              <a:t>In this problem, the data is related with direct marketing campaigns of a banking institution. The marketing campaigns were based on phone calls. Often, more than one contact to the same client was required, in order to access if the product (bank term deposit) would be ('yes') or not ('no’) subscribed. The goal is to </a:t>
            </a:r>
            <a:r>
              <a:rPr lang="en-IN" sz="2000" b="1" dirty="0">
                <a:latin typeface="Times New Roman" panose="02020603050405020304" pitchFamily="18" charset="0"/>
                <a:cs typeface="Times New Roman" panose="02020603050405020304" pitchFamily="18" charset="0"/>
              </a:rPr>
              <a:t>predict if the client will subscribe a term deposit.</a:t>
            </a:r>
          </a:p>
        </p:txBody>
      </p:sp>
    </p:spTree>
    <p:extLst>
      <p:ext uri="{BB962C8B-B14F-4D97-AF65-F5344CB8AC3E}">
        <p14:creationId xmlns:p14="http://schemas.microsoft.com/office/powerpoint/2010/main" val="1045240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C1DD7-6B2B-43B3-BAD3-1C88FBE137A5}"/>
              </a:ext>
            </a:extLst>
          </p:cNvPr>
          <p:cNvSpPr>
            <a:spLocks noGrp="1"/>
          </p:cNvSpPr>
          <p:nvPr>
            <p:ph type="title"/>
          </p:nvPr>
        </p:nvSpPr>
        <p:spPr/>
        <p:txBody>
          <a:bodyPr/>
          <a:lstStyle/>
          <a:p>
            <a:r>
              <a:rPr lang="en-IN" dirty="0"/>
              <a:t>ABOUT DATASET</a:t>
            </a:r>
          </a:p>
        </p:txBody>
      </p:sp>
      <p:sp>
        <p:nvSpPr>
          <p:cNvPr id="3" name="Content Placeholder 2">
            <a:extLst>
              <a:ext uri="{FF2B5EF4-FFF2-40B4-BE49-F238E27FC236}">
                <a16:creationId xmlns:a16="http://schemas.microsoft.com/office/drawing/2014/main" id="{C08B73F7-8D3A-4B6E-B18A-1ACEBB52A631}"/>
              </a:ext>
            </a:extLst>
          </p:cNvPr>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This is the classic marketing bank dataset uploaded originally in the UCI Machine Learning Repository. The dataset gives you information about a marketing campaign of a financial institution in which you will have to analyse in order to find ways to look for future strategies in order to improve future marketing campaigns for the bank.</a:t>
            </a:r>
          </a:p>
        </p:txBody>
      </p:sp>
    </p:spTree>
    <p:extLst>
      <p:ext uri="{BB962C8B-B14F-4D97-AF65-F5344CB8AC3E}">
        <p14:creationId xmlns:p14="http://schemas.microsoft.com/office/powerpoint/2010/main" val="143060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3F6C3C-D2CF-4BEF-AF14-4523155C9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25" y="952500"/>
            <a:ext cx="11569705" cy="4884420"/>
          </a:xfrm>
          <a:prstGeom prst="rect">
            <a:avLst/>
          </a:prstGeom>
        </p:spPr>
      </p:pic>
    </p:spTree>
    <p:extLst>
      <p:ext uri="{BB962C8B-B14F-4D97-AF65-F5344CB8AC3E}">
        <p14:creationId xmlns:p14="http://schemas.microsoft.com/office/powerpoint/2010/main" val="267383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68872C-EE81-4B71-B2CE-770E6937FAB9}"/>
              </a:ext>
            </a:extLst>
          </p:cNvPr>
          <p:cNvSpPr>
            <a:spLocks noGrp="1"/>
          </p:cNvSpPr>
          <p:nvPr>
            <p:ph idx="4294967295"/>
          </p:nvPr>
        </p:nvSpPr>
        <p:spPr>
          <a:xfrm>
            <a:off x="901520" y="360608"/>
            <a:ext cx="10403067" cy="5962405"/>
          </a:xfrm>
        </p:spPr>
        <p:txBody>
          <a:bodyPr>
            <a:normAutofit fontScale="92500"/>
          </a:bodyPr>
          <a:lstStyle/>
          <a:p>
            <a:pPr marL="0" indent="0">
              <a:buNone/>
            </a:pPr>
            <a:r>
              <a:rPr lang="en-US" sz="3800" b="1" dirty="0"/>
              <a:t>Here are what the columns in the data set represent:</a:t>
            </a:r>
          </a:p>
          <a:p>
            <a:pPr fontAlgn="base">
              <a:buFont typeface="Wingdings" panose="05000000000000000000" pitchFamily="2" charset="2"/>
              <a:buChar char="v"/>
            </a:pPr>
            <a:r>
              <a:rPr lang="en-IN" b="1" dirty="0"/>
              <a:t>Age : </a:t>
            </a:r>
            <a:r>
              <a:rPr lang="en-IN" dirty="0"/>
              <a:t> Age of the client- (numeric)</a:t>
            </a:r>
            <a:endParaRPr lang="en-IN" b="1" dirty="0"/>
          </a:p>
          <a:p>
            <a:pPr fontAlgn="base">
              <a:buFont typeface="Wingdings" panose="05000000000000000000" pitchFamily="2" charset="2"/>
              <a:buChar char="v"/>
            </a:pPr>
            <a:r>
              <a:rPr lang="en-IN" b="1" dirty="0"/>
              <a:t>Job : </a:t>
            </a:r>
            <a:r>
              <a:rPr lang="en-IN" dirty="0"/>
              <a:t>Client’s occupation - (categorical) (admin, blue-collar, entrepreneur, housemaid, management, retired, self employed, services, student, technician, unemployed, unknown)</a:t>
            </a:r>
            <a:endParaRPr lang="en-IN" b="1" dirty="0"/>
          </a:p>
          <a:p>
            <a:pPr fontAlgn="base">
              <a:buFont typeface="Wingdings" panose="05000000000000000000" pitchFamily="2" charset="2"/>
              <a:buChar char="v"/>
            </a:pPr>
            <a:r>
              <a:rPr lang="en-IN" b="1" dirty="0"/>
              <a:t>Marital : </a:t>
            </a:r>
            <a:r>
              <a:rPr lang="en-IN" dirty="0"/>
              <a:t> Client’s marital status - (categorical) (divorced, married, single, unknown, note: divorced means divorced or widowed)</a:t>
            </a:r>
            <a:endParaRPr lang="en-IN" b="1" dirty="0"/>
          </a:p>
          <a:p>
            <a:pPr fontAlgn="base">
              <a:buFont typeface="Wingdings" panose="05000000000000000000" pitchFamily="2" charset="2"/>
              <a:buChar char="v"/>
            </a:pPr>
            <a:r>
              <a:rPr lang="en-IN" b="1" dirty="0"/>
              <a:t>Education :</a:t>
            </a:r>
            <a:r>
              <a:rPr lang="en-IN" dirty="0"/>
              <a:t> Client’s education level - (categorical)</a:t>
            </a:r>
            <a:endParaRPr lang="en-IN" b="1" dirty="0"/>
          </a:p>
          <a:p>
            <a:pPr fontAlgn="base">
              <a:buFont typeface="Wingdings" panose="05000000000000000000" pitchFamily="2" charset="2"/>
              <a:buChar char="v"/>
            </a:pPr>
            <a:r>
              <a:rPr lang="en-IN" b="1" dirty="0"/>
              <a:t>Default : </a:t>
            </a:r>
            <a:r>
              <a:rPr lang="en-IN" dirty="0"/>
              <a:t>Indicates if the client has credit in default - (categorical) (no, yes)</a:t>
            </a:r>
            <a:endParaRPr lang="en-IN" b="1" dirty="0"/>
          </a:p>
          <a:p>
            <a:pPr fontAlgn="base">
              <a:buFont typeface="Wingdings" panose="05000000000000000000" pitchFamily="2" charset="2"/>
              <a:buChar char="v"/>
            </a:pPr>
            <a:r>
              <a:rPr lang="en-IN" b="1" dirty="0"/>
              <a:t>Balance :</a:t>
            </a:r>
            <a:r>
              <a:rPr lang="en-IN" dirty="0"/>
              <a:t>average yearly balance, in euros (numeric).</a:t>
            </a:r>
            <a:endParaRPr lang="en-IN" b="1" dirty="0"/>
          </a:p>
          <a:p>
            <a:pPr fontAlgn="base">
              <a:buFont typeface="Wingdings" panose="05000000000000000000" pitchFamily="2" charset="2"/>
              <a:buChar char="v"/>
            </a:pPr>
            <a:r>
              <a:rPr lang="en-IN" b="1" dirty="0"/>
              <a:t>Housing : </a:t>
            </a:r>
            <a:r>
              <a:rPr lang="en-IN" dirty="0"/>
              <a:t>Does the client as a housing loan? - (categorical) (no, yes)</a:t>
            </a:r>
            <a:endParaRPr lang="en-IN" b="1" dirty="0"/>
          </a:p>
          <a:p>
            <a:pPr fontAlgn="base">
              <a:buFont typeface="Wingdings" panose="05000000000000000000" pitchFamily="2" charset="2"/>
              <a:buChar char="v"/>
            </a:pPr>
            <a:r>
              <a:rPr lang="en-IN" b="1" dirty="0"/>
              <a:t>Loan : </a:t>
            </a:r>
            <a:r>
              <a:rPr lang="en-IN" dirty="0"/>
              <a:t> Does the client as a personal loan? - (categorical) (no, yes)</a:t>
            </a:r>
            <a:endParaRPr lang="en-IN" b="1" dirty="0"/>
          </a:p>
          <a:p>
            <a:pPr fontAlgn="base">
              <a:buFont typeface="Wingdings" panose="05000000000000000000" pitchFamily="2" charset="2"/>
              <a:buChar char="v"/>
            </a:pPr>
            <a:r>
              <a:rPr lang="en-IN" b="1" dirty="0"/>
              <a:t>Contact : </a:t>
            </a:r>
            <a:r>
              <a:rPr lang="en-IN" dirty="0"/>
              <a:t>Type of communication contact - (categorical) (unknown, cellular, telephone)</a:t>
            </a:r>
            <a:endParaRPr lang="en-IN" b="1" dirty="0"/>
          </a:p>
          <a:p>
            <a:pPr fontAlgn="base">
              <a:buFont typeface="Wingdings" panose="05000000000000000000" pitchFamily="2" charset="2"/>
              <a:buChar char="v"/>
            </a:pPr>
            <a:r>
              <a:rPr lang="en-IN" b="1" dirty="0"/>
              <a:t>Day : </a:t>
            </a:r>
            <a:r>
              <a:rPr lang="en-IN" dirty="0"/>
              <a:t>Day of last contact with client.</a:t>
            </a:r>
          </a:p>
          <a:p>
            <a:pPr fontAlgn="base">
              <a:buFont typeface="Wingdings" panose="05000000000000000000" pitchFamily="2" charset="2"/>
              <a:buChar char="v"/>
            </a:pPr>
            <a:r>
              <a:rPr lang="en-IN" b="1" dirty="0"/>
              <a:t>Month : </a:t>
            </a:r>
            <a:r>
              <a:rPr lang="en-IN" dirty="0"/>
              <a:t>Month of last contact with client - (categorical) (Jan - Dec)</a:t>
            </a:r>
            <a:endParaRPr lang="en-IN" b="1" dirty="0"/>
          </a:p>
        </p:txBody>
      </p:sp>
    </p:spTree>
    <p:extLst>
      <p:ext uri="{BB962C8B-B14F-4D97-AF65-F5344CB8AC3E}">
        <p14:creationId xmlns:p14="http://schemas.microsoft.com/office/powerpoint/2010/main" val="333207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67F435-1376-4D72-A0DE-231552FA27A2}"/>
              </a:ext>
            </a:extLst>
          </p:cNvPr>
          <p:cNvSpPr txBox="1">
            <a:spLocks/>
          </p:cNvSpPr>
          <p:nvPr/>
        </p:nvSpPr>
        <p:spPr>
          <a:xfrm>
            <a:off x="435429" y="0"/>
            <a:ext cx="11303725" cy="6322423"/>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IN" b="1" dirty="0"/>
          </a:p>
          <a:p>
            <a:endParaRPr lang="en-IN" dirty="0"/>
          </a:p>
        </p:txBody>
      </p:sp>
      <p:sp>
        <p:nvSpPr>
          <p:cNvPr id="5" name="Content Placeholder 2">
            <a:extLst>
              <a:ext uri="{FF2B5EF4-FFF2-40B4-BE49-F238E27FC236}">
                <a16:creationId xmlns:a16="http://schemas.microsoft.com/office/drawing/2014/main" id="{BE3AC6E7-E7ED-4A40-AFDB-8C4B523B9C2B}"/>
              </a:ext>
            </a:extLst>
          </p:cNvPr>
          <p:cNvSpPr txBox="1">
            <a:spLocks/>
          </p:cNvSpPr>
          <p:nvPr/>
        </p:nvSpPr>
        <p:spPr>
          <a:xfrm>
            <a:off x="587829" y="152400"/>
            <a:ext cx="11303725" cy="6322423"/>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6" name="Rectangle 5">
            <a:extLst>
              <a:ext uri="{FF2B5EF4-FFF2-40B4-BE49-F238E27FC236}">
                <a16:creationId xmlns:a16="http://schemas.microsoft.com/office/drawing/2014/main" id="{F2B27BBB-042C-4B52-9152-F2633551A77C}"/>
              </a:ext>
            </a:extLst>
          </p:cNvPr>
          <p:cNvSpPr/>
          <p:nvPr/>
        </p:nvSpPr>
        <p:spPr>
          <a:xfrm>
            <a:off x="976342" y="714387"/>
            <a:ext cx="8494295" cy="4016484"/>
          </a:xfrm>
          <a:prstGeom prst="rect">
            <a:avLst/>
          </a:prstGeom>
        </p:spPr>
        <p:txBody>
          <a:bodyPr wrap="square">
            <a:spAutoFit/>
          </a:bodyPr>
          <a:lstStyle/>
          <a:p>
            <a:pPr marL="285750" indent="-285750" fontAlgn="base">
              <a:buFont typeface="Wingdings" panose="05000000000000000000" pitchFamily="2" charset="2"/>
              <a:buChar char="v"/>
            </a:pPr>
            <a:r>
              <a:rPr lang="en-IN" sz="1700" b="1" dirty="0">
                <a:latin typeface="Times New Roman" panose="02020603050405020304" pitchFamily="18" charset="0"/>
                <a:cs typeface="Times New Roman" panose="02020603050405020304" pitchFamily="18" charset="0"/>
              </a:rPr>
              <a:t>Duration : </a:t>
            </a:r>
            <a:r>
              <a:rPr lang="en-IN" sz="1700" dirty="0">
                <a:latin typeface="Times New Roman" panose="02020603050405020304" pitchFamily="18" charset="0"/>
                <a:cs typeface="Times New Roman" panose="02020603050405020304" pitchFamily="18" charset="0"/>
              </a:rPr>
              <a:t>Duration of last contact with client, in seconds - (numeric)</a:t>
            </a:r>
            <a:br>
              <a:rPr lang="en-IN" sz="1700" dirty="0">
                <a:latin typeface="Times New Roman" panose="02020603050405020304" pitchFamily="18" charset="0"/>
                <a:cs typeface="Times New Roman" panose="02020603050405020304" pitchFamily="18" charset="0"/>
              </a:rPr>
            </a:br>
            <a:r>
              <a:rPr lang="en-IN" sz="1700" dirty="0">
                <a:latin typeface="Times New Roman" panose="02020603050405020304" pitchFamily="18" charset="0"/>
                <a:cs typeface="Times New Roman" panose="02020603050405020304" pitchFamily="18" charset="0"/>
              </a:rPr>
              <a:t>For benchmark purposes only, and not reliable for predictive modelling.</a:t>
            </a:r>
            <a:endParaRPr lang="en-IN" sz="1700" b="1"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IN" sz="1700" b="1" dirty="0">
                <a:solidFill>
                  <a:srgbClr val="47494D"/>
                </a:solidFill>
                <a:latin typeface="Times New Roman" panose="02020603050405020304" pitchFamily="18" charset="0"/>
                <a:cs typeface="Times New Roman" panose="02020603050405020304" pitchFamily="18" charset="0"/>
              </a:rPr>
              <a:t>Campaign : </a:t>
            </a:r>
            <a:r>
              <a:rPr lang="en-IN" sz="1700" dirty="0">
                <a:latin typeface="Times New Roman" panose="02020603050405020304" pitchFamily="18" charset="0"/>
                <a:cs typeface="Times New Roman" panose="02020603050405020304" pitchFamily="18" charset="0"/>
              </a:rPr>
              <a:t>number of contacts performed during this campaign and for this client (numeric, includes last contact) - (numeric)</a:t>
            </a:r>
            <a:br>
              <a:rPr lang="en-IN" sz="1700" dirty="0">
                <a:latin typeface="Times New Roman" panose="02020603050405020304" pitchFamily="18" charset="0"/>
                <a:cs typeface="Times New Roman" panose="02020603050405020304" pitchFamily="18" charset="0"/>
              </a:rPr>
            </a:br>
            <a:r>
              <a:rPr lang="en-IN" sz="1700" dirty="0">
                <a:latin typeface="Times New Roman" panose="02020603050405020304" pitchFamily="18" charset="0"/>
                <a:cs typeface="Times New Roman" panose="02020603050405020304" pitchFamily="18" charset="0"/>
              </a:rPr>
              <a:t>(includes last contact)</a:t>
            </a: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IN" sz="1700" b="1" dirty="0" err="1">
                <a:solidFill>
                  <a:srgbClr val="47494D"/>
                </a:solidFill>
                <a:latin typeface="Times New Roman" panose="02020603050405020304" pitchFamily="18" charset="0"/>
                <a:cs typeface="Times New Roman" panose="02020603050405020304" pitchFamily="18" charset="0"/>
              </a:rPr>
              <a:t>Pdays</a:t>
            </a:r>
            <a:r>
              <a:rPr lang="en-IN" sz="1700" b="1" dirty="0">
                <a:solidFill>
                  <a:srgbClr val="47494D"/>
                </a:solidFill>
                <a:latin typeface="Times New Roman" panose="02020603050405020304" pitchFamily="18" charset="0"/>
                <a:cs typeface="Times New Roman" panose="02020603050405020304" pitchFamily="18" charset="0"/>
              </a:rPr>
              <a:t> : </a:t>
            </a:r>
            <a:r>
              <a:rPr lang="en-IN" sz="1700" dirty="0">
                <a:latin typeface="Times New Roman" panose="02020603050405020304" pitchFamily="18" charset="0"/>
                <a:cs typeface="Times New Roman" panose="02020603050405020304" pitchFamily="18" charset="0"/>
              </a:rPr>
              <a:t>Number of days passed  client was last contacted - (numeric)</a:t>
            </a:r>
            <a:br>
              <a:rPr lang="en-IN" sz="1700" dirty="0">
                <a:latin typeface="Times New Roman" panose="02020603050405020304" pitchFamily="18" charset="0"/>
                <a:cs typeface="Times New Roman" panose="02020603050405020304" pitchFamily="18" charset="0"/>
              </a:rPr>
            </a:br>
            <a:r>
              <a:rPr lang="en-IN" sz="1700" dirty="0">
                <a:latin typeface="Times New Roman" panose="02020603050405020304" pitchFamily="18" charset="0"/>
                <a:cs typeface="Times New Roman" panose="02020603050405020304" pitchFamily="18" charset="0"/>
              </a:rPr>
              <a:t>(-1 means client was not previously contacted)</a:t>
            </a: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IN" sz="1700" b="1" dirty="0">
                <a:solidFill>
                  <a:srgbClr val="47494D"/>
                </a:solidFill>
                <a:latin typeface="Times New Roman" panose="02020603050405020304" pitchFamily="18" charset="0"/>
                <a:cs typeface="Times New Roman" panose="02020603050405020304" pitchFamily="18" charset="0"/>
              </a:rPr>
              <a:t>Previous : </a:t>
            </a:r>
            <a:r>
              <a:rPr lang="en-IN" sz="1700" dirty="0">
                <a:latin typeface="Times New Roman" panose="02020603050405020304" pitchFamily="18" charset="0"/>
                <a:cs typeface="Times New Roman" panose="02020603050405020304" pitchFamily="18" charset="0"/>
              </a:rPr>
              <a:t>Number of client contacts performed before this campaign - (numeric)</a:t>
            </a: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IN" sz="1700" b="1" dirty="0" err="1">
                <a:solidFill>
                  <a:srgbClr val="47494D"/>
                </a:solidFill>
                <a:latin typeface="Times New Roman" panose="02020603050405020304" pitchFamily="18" charset="0"/>
                <a:cs typeface="Times New Roman" panose="02020603050405020304" pitchFamily="18" charset="0"/>
              </a:rPr>
              <a:t>Poutcome</a:t>
            </a:r>
            <a:r>
              <a:rPr lang="en-IN" sz="1700" b="1" dirty="0">
                <a:solidFill>
                  <a:srgbClr val="47494D"/>
                </a:solidFill>
                <a:latin typeface="Times New Roman" panose="02020603050405020304" pitchFamily="18" charset="0"/>
                <a:cs typeface="Times New Roman" panose="02020603050405020304" pitchFamily="18" charset="0"/>
              </a:rPr>
              <a:t> : </a:t>
            </a:r>
            <a:r>
              <a:rPr lang="en-IN" sz="1700" dirty="0">
                <a:latin typeface="Times New Roman" panose="02020603050405020304" pitchFamily="18" charset="0"/>
                <a:cs typeface="Times New Roman" panose="02020603050405020304" pitchFamily="18" charset="0"/>
              </a:rPr>
              <a:t>Previous marketing campaign outcome - (categorical)</a:t>
            </a: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IN" sz="1700" b="1" dirty="0">
                <a:solidFill>
                  <a:srgbClr val="47494D"/>
                </a:solidFill>
                <a:latin typeface="Times New Roman" panose="02020603050405020304" pitchFamily="18" charset="0"/>
                <a:cs typeface="Times New Roman" panose="02020603050405020304" pitchFamily="18" charset="0"/>
              </a:rPr>
              <a:t>Deposit : </a:t>
            </a:r>
            <a:r>
              <a:rPr lang="en-IN" sz="1700" dirty="0">
                <a:latin typeface="Times New Roman" panose="02020603050405020304" pitchFamily="18" charset="0"/>
                <a:cs typeface="Times New Roman" panose="02020603050405020304" pitchFamily="18" charset="0"/>
              </a:rPr>
              <a:t>subscription verified. (output)</a:t>
            </a:r>
            <a:endParaRPr lang="en-IN" sz="1700" b="1" dirty="0">
              <a:solidFill>
                <a:srgbClr val="47494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36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2D3951-8D3B-4C7E-9E25-8CC2DC00C195}"/>
              </a:ext>
            </a:extLst>
          </p:cNvPr>
          <p:cNvSpPr>
            <a:spLocks noGrp="1"/>
          </p:cNvSpPr>
          <p:nvPr>
            <p:ph type="title"/>
          </p:nvPr>
        </p:nvSpPr>
        <p:spPr/>
        <p:txBody>
          <a:bodyPr/>
          <a:lstStyle/>
          <a:p>
            <a:r>
              <a:rPr lang="en-IN" dirty="0"/>
              <a:t>EXPLORATORY DATA ANALYSIS(EDA)</a:t>
            </a:r>
          </a:p>
        </p:txBody>
      </p:sp>
      <p:pic>
        <p:nvPicPr>
          <p:cNvPr id="9" name="Picture 8">
            <a:extLst>
              <a:ext uri="{FF2B5EF4-FFF2-40B4-BE49-F238E27FC236}">
                <a16:creationId xmlns:a16="http://schemas.microsoft.com/office/drawing/2014/main" id="{F4216F55-1C6B-4890-A047-E5066A03B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080" y="2390938"/>
            <a:ext cx="6142697" cy="4049630"/>
          </a:xfrm>
          <a:prstGeom prst="rect">
            <a:avLst/>
          </a:prstGeom>
        </p:spPr>
      </p:pic>
    </p:spTree>
    <p:extLst>
      <p:ext uri="{BB962C8B-B14F-4D97-AF65-F5344CB8AC3E}">
        <p14:creationId xmlns:p14="http://schemas.microsoft.com/office/powerpoint/2010/main" val="2573220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02257E-3B10-4C73-BDB9-3264BC94A461}"/>
              </a:ext>
            </a:extLst>
          </p:cNvPr>
          <p:cNvSpPr/>
          <p:nvPr/>
        </p:nvSpPr>
        <p:spPr>
          <a:xfrm>
            <a:off x="7967926" y="1689463"/>
            <a:ext cx="4292030" cy="2123658"/>
          </a:xfrm>
          <a:prstGeom prst="rect">
            <a:avLst/>
          </a:prstGeom>
          <a:noFill/>
        </p:spPr>
        <p:txBody>
          <a:bodyPr wrap="square" lIns="91440" tIns="45720" rIns="91440" bIns="45720">
            <a:spAutoFit/>
          </a:bodyPr>
          <a:lstStyle/>
          <a:p>
            <a:pPr algn="ctr"/>
            <a:r>
              <a:rPr lang="en-US" sz="4400" dirty="0">
                <a:ln w="0"/>
                <a:solidFill>
                  <a:schemeClr val="tx1">
                    <a:lumMod val="85000"/>
                    <a:lumOff val="15000"/>
                  </a:schemeClr>
                </a:solidFill>
                <a:effectLst>
                  <a:outerShdw blurRad="38100" dist="25400" dir="5400000" algn="ctr" rotWithShape="0">
                    <a:srgbClr val="6E747A">
                      <a:alpha val="43000"/>
                    </a:srgbClr>
                  </a:outerShdw>
                </a:effectLst>
              </a:rPr>
              <a:t>CORRELATION</a:t>
            </a:r>
          </a:p>
          <a:p>
            <a:pPr algn="ctr"/>
            <a:r>
              <a:rPr lang="en-US" sz="4400" b="0" cap="none" spc="0" dirty="0">
                <a:ln w="0"/>
                <a:solidFill>
                  <a:schemeClr val="tx1">
                    <a:lumMod val="85000"/>
                    <a:lumOff val="15000"/>
                  </a:schemeClr>
                </a:solidFill>
                <a:effectLst>
                  <a:outerShdw blurRad="38100" dist="25400" dir="5400000" algn="ctr" rotWithShape="0">
                    <a:srgbClr val="6E747A">
                      <a:alpha val="43000"/>
                    </a:srgbClr>
                  </a:outerShdw>
                </a:effectLst>
              </a:rPr>
              <a:t>USIN</a:t>
            </a:r>
            <a:r>
              <a:rPr lang="en-US" sz="4400" dirty="0">
                <a:ln w="0"/>
                <a:solidFill>
                  <a:schemeClr val="tx1">
                    <a:lumMod val="85000"/>
                    <a:lumOff val="15000"/>
                  </a:schemeClr>
                </a:solidFill>
                <a:effectLst>
                  <a:outerShdw blurRad="38100" dist="25400" dir="5400000" algn="ctr" rotWithShape="0">
                    <a:srgbClr val="6E747A">
                      <a:alpha val="43000"/>
                    </a:srgbClr>
                  </a:outerShdw>
                </a:effectLst>
              </a:rPr>
              <a:t>G</a:t>
            </a:r>
          </a:p>
          <a:p>
            <a:pPr algn="ctr"/>
            <a:r>
              <a:rPr lang="en-US" sz="4400" b="0" cap="none" spc="0" dirty="0">
                <a:ln w="0"/>
                <a:solidFill>
                  <a:srgbClr val="FF0000"/>
                </a:solidFill>
                <a:effectLst>
                  <a:outerShdw blurRad="38100" dist="25400" dir="5400000" algn="ctr" rotWithShape="0">
                    <a:srgbClr val="6E747A">
                      <a:alpha val="43000"/>
                    </a:srgbClr>
                  </a:outerShdw>
                </a:effectLst>
              </a:rPr>
              <a:t>HEATMAP</a:t>
            </a:r>
          </a:p>
        </p:txBody>
      </p:sp>
      <p:pic>
        <p:nvPicPr>
          <p:cNvPr id="4" name="Picture 3">
            <a:extLst>
              <a:ext uri="{FF2B5EF4-FFF2-40B4-BE49-F238E27FC236}">
                <a16:creationId xmlns:a16="http://schemas.microsoft.com/office/drawing/2014/main" id="{9AC667F7-E374-4115-99E3-37E0F720A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77" y="796890"/>
            <a:ext cx="7707028" cy="5435467"/>
          </a:xfrm>
          <a:prstGeom prst="rect">
            <a:avLst/>
          </a:prstGeom>
        </p:spPr>
      </p:pic>
    </p:spTree>
    <p:extLst>
      <p:ext uri="{BB962C8B-B14F-4D97-AF65-F5344CB8AC3E}">
        <p14:creationId xmlns:p14="http://schemas.microsoft.com/office/powerpoint/2010/main" val="253230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1512</TotalTime>
  <Words>787</Words>
  <Application>Microsoft Office PowerPoint</Application>
  <PresentationFormat>Widescreen</PresentationFormat>
  <Paragraphs>61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Adobe Song Std L</vt:lpstr>
      <vt:lpstr>Arial</vt:lpstr>
      <vt:lpstr>Calibri</vt:lpstr>
      <vt:lpstr>Century Gothic</vt:lpstr>
      <vt:lpstr>Times New Roman</vt:lpstr>
      <vt:lpstr>Wingdings</vt:lpstr>
      <vt:lpstr>Wingdings 3</vt:lpstr>
      <vt:lpstr>Ion Boardroom</vt:lpstr>
      <vt:lpstr>Predictive Analytics for Retail Banking</vt:lpstr>
      <vt:lpstr>RETAIL BANKING ??!</vt:lpstr>
      <vt:lpstr>PROBLEM STATEMENT</vt:lpstr>
      <vt:lpstr>ABOUT DATASET</vt:lpstr>
      <vt:lpstr>PowerPoint Presentation</vt:lpstr>
      <vt:lpstr>PowerPoint Presentation</vt:lpstr>
      <vt:lpstr>PowerPoint Presentation</vt:lpstr>
      <vt:lpstr>EXPLORATORY DATA ANALYSIS(EDA)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Selection</vt:lpstr>
      <vt:lpstr>Why Min Max Scaler?</vt:lpstr>
      <vt:lpstr>TEST SIZE </vt:lpstr>
      <vt:lpstr>Accuracies compared … </vt:lpstr>
      <vt:lpstr>WE CHOOSE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RISKS PREDICTION BY S.M.A.G.S</dc:title>
  <dc:creator>Soma shivatej</dc:creator>
  <cp:lastModifiedBy>DELL</cp:lastModifiedBy>
  <cp:revision>61</cp:revision>
  <dcterms:created xsi:type="dcterms:W3CDTF">2019-06-21T06:45:19Z</dcterms:created>
  <dcterms:modified xsi:type="dcterms:W3CDTF">2020-04-28T06:23:44Z</dcterms:modified>
</cp:coreProperties>
</file>