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7" d="100"/>
          <a:sy n="107" d="100"/>
        </p:scale>
        <p:origin x="-173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B24CA30-6353-470A-BE1C-F23684729FFB}" type="datetimeFigureOut">
              <a:rPr lang="en-IN" smtClean="0"/>
              <a:t>19/06/2020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CEDC13-BFF3-49B9-A436-D9FFD0306B12}"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24CA30-6353-470A-BE1C-F23684729FFB}" type="datetimeFigureOut">
              <a:rPr lang="en-IN" smtClean="0"/>
              <a:t>19/06/2020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CEDC13-BFF3-49B9-A436-D9FFD0306B12}"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24CA30-6353-470A-BE1C-F23684729FFB}" type="datetimeFigureOut">
              <a:rPr lang="en-IN" smtClean="0"/>
              <a:t>19/06/2020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CEDC13-BFF3-49B9-A436-D9FFD0306B12}"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24CA30-6353-470A-BE1C-F23684729FFB}" type="datetimeFigureOut">
              <a:rPr lang="en-IN" smtClean="0"/>
              <a:t>19/06/2020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CEDC13-BFF3-49B9-A436-D9FFD0306B12}"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24CA30-6353-470A-BE1C-F23684729FFB}" type="datetimeFigureOut">
              <a:rPr lang="en-IN" smtClean="0"/>
              <a:t>19/06/2020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CEDC13-BFF3-49B9-A436-D9FFD0306B12}"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B24CA30-6353-470A-BE1C-F23684729FFB}" type="datetimeFigureOut">
              <a:rPr lang="en-IN" smtClean="0"/>
              <a:t>19/06/2020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CEDC13-BFF3-49B9-A436-D9FFD0306B12}"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B24CA30-6353-470A-BE1C-F23684729FFB}" type="datetimeFigureOut">
              <a:rPr lang="en-IN" smtClean="0"/>
              <a:t>19/06/2020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8CEDC13-BFF3-49B9-A436-D9FFD0306B12}"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B24CA30-6353-470A-BE1C-F23684729FFB}" type="datetimeFigureOut">
              <a:rPr lang="en-IN" smtClean="0"/>
              <a:t>19/06/2020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8CEDC13-BFF3-49B9-A436-D9FFD0306B12}"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24CA30-6353-470A-BE1C-F23684729FFB}" type="datetimeFigureOut">
              <a:rPr lang="en-IN" smtClean="0"/>
              <a:t>19/06/2020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8CEDC13-BFF3-49B9-A436-D9FFD0306B12}"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24CA30-6353-470A-BE1C-F23684729FFB}" type="datetimeFigureOut">
              <a:rPr lang="en-IN" smtClean="0"/>
              <a:t>19/06/2020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CEDC13-BFF3-49B9-A436-D9FFD0306B12}" type="slidenum">
              <a:rPr lang="en-IN" smtClean="0"/>
              <a:t>‹#›</a:t>
            </a:fld>
            <a:endParaRPr lang="en-IN"/>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8B24CA30-6353-470A-BE1C-F23684729FFB}" type="datetimeFigureOut">
              <a:rPr lang="en-IN" smtClean="0"/>
              <a:t>19/06/2020</a:t>
            </a:fld>
            <a:endParaRPr lang="en-IN"/>
          </a:p>
        </p:txBody>
      </p:sp>
      <p:sp>
        <p:nvSpPr>
          <p:cNvPr id="9" name="Slide Number Placeholder 8"/>
          <p:cNvSpPr>
            <a:spLocks noGrp="1"/>
          </p:cNvSpPr>
          <p:nvPr>
            <p:ph type="sldNum" sz="quarter" idx="11"/>
          </p:nvPr>
        </p:nvSpPr>
        <p:spPr/>
        <p:txBody>
          <a:bodyPr/>
          <a:lstStyle/>
          <a:p>
            <a:fld id="{C8CEDC13-BFF3-49B9-A436-D9FFD0306B12}" type="slidenum">
              <a:rPr lang="en-IN" smtClean="0"/>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C8CEDC13-BFF3-49B9-A436-D9FFD0306B12}" type="slidenum">
              <a:rPr lang="en-IN" smtClean="0"/>
              <a:t>‹#›</a:t>
            </a:fld>
            <a:endParaRPr lang="en-IN"/>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IN"/>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8B24CA30-6353-470A-BE1C-F23684729FFB}" type="datetimeFigureOut">
              <a:rPr lang="en-IN" smtClean="0"/>
              <a:t>19/06/2020</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908720"/>
            <a:ext cx="7772400" cy="1470025"/>
          </a:xfrm>
        </p:spPr>
        <p:txBody>
          <a:bodyPr>
            <a:normAutofit/>
          </a:bodyPr>
          <a:lstStyle/>
          <a:p>
            <a:r>
              <a:rPr lang="en-IN" sz="4000" dirty="0" smtClean="0"/>
              <a:t>            Smart Agriculture System</a:t>
            </a:r>
            <a:br>
              <a:rPr lang="en-IN" sz="4000" dirty="0" smtClean="0"/>
            </a:br>
            <a:r>
              <a:rPr lang="en-IN" sz="4000" dirty="0" smtClean="0"/>
              <a:t>                       based on IOT</a:t>
            </a:r>
            <a:endParaRPr lang="en-IN" sz="4000" dirty="0"/>
          </a:p>
        </p:txBody>
      </p:sp>
      <p:sp>
        <p:nvSpPr>
          <p:cNvPr id="3" name="Subtitle 2"/>
          <p:cNvSpPr>
            <a:spLocks noGrp="1"/>
          </p:cNvSpPr>
          <p:nvPr>
            <p:ph type="subTitle" idx="1"/>
          </p:nvPr>
        </p:nvSpPr>
        <p:spPr>
          <a:xfrm>
            <a:off x="755576" y="2276872"/>
            <a:ext cx="7776864" cy="4392488"/>
          </a:xfrm>
        </p:spPr>
        <p:txBody>
          <a:bodyPr/>
          <a:lstStyle/>
          <a:p>
            <a:r>
              <a:rPr lang="en-IN" sz="1600" dirty="0" smtClean="0">
                <a:solidFill>
                  <a:schemeClr val="tx1"/>
                </a:solidFill>
              </a:rPr>
              <a:t>                                                        Online internship at :</a:t>
            </a:r>
          </a:p>
          <a:p>
            <a:r>
              <a:rPr lang="en-IN" sz="2400" dirty="0" smtClean="0">
                <a:solidFill>
                  <a:schemeClr val="tx1"/>
                </a:solidFill>
              </a:rPr>
              <a:t>                                       </a:t>
            </a:r>
            <a:r>
              <a:rPr lang="en-IN" sz="2400" dirty="0" err="1" smtClean="0">
                <a:solidFill>
                  <a:schemeClr val="tx1"/>
                </a:solidFill>
              </a:rPr>
              <a:t>SmartBridge</a:t>
            </a:r>
            <a:endParaRPr lang="en-IN" sz="2400" dirty="0" smtClean="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smtClean="0">
              <a:solidFill>
                <a:schemeClr val="tx1"/>
              </a:solidFill>
            </a:endParaRPr>
          </a:p>
          <a:p>
            <a:r>
              <a:rPr lang="en-IN" dirty="0" smtClean="0">
                <a:solidFill>
                  <a:schemeClr val="tx1"/>
                </a:solidFill>
              </a:rPr>
              <a:t>                                           </a:t>
            </a:r>
          </a:p>
          <a:p>
            <a:endParaRPr lang="en-IN" dirty="0">
              <a:solidFill>
                <a:schemeClr val="tx1"/>
              </a:solidFill>
            </a:endParaRPr>
          </a:p>
          <a:p>
            <a:endParaRPr lang="en-IN" dirty="0" smtClean="0">
              <a:solidFill>
                <a:schemeClr val="tx1"/>
              </a:solidFill>
            </a:endParaRPr>
          </a:p>
          <a:p>
            <a:r>
              <a:rPr lang="en-IN" sz="1800" dirty="0">
                <a:solidFill>
                  <a:schemeClr val="tx1"/>
                </a:solidFill>
              </a:rPr>
              <a:t> </a:t>
            </a:r>
            <a:r>
              <a:rPr lang="en-IN" sz="1800" dirty="0" smtClean="0">
                <a:solidFill>
                  <a:schemeClr val="tx1"/>
                </a:solidFill>
              </a:rPr>
              <a:t>                                                              Developed by : K Mohammad </a:t>
            </a:r>
            <a:r>
              <a:rPr lang="en-IN" sz="1800" dirty="0" err="1" smtClean="0">
                <a:solidFill>
                  <a:schemeClr val="tx1"/>
                </a:solidFill>
              </a:rPr>
              <a:t>Habeeb</a:t>
            </a:r>
            <a:endParaRPr lang="en-IN" sz="1800" dirty="0" smtClean="0">
              <a:solidFill>
                <a:schemeClr val="tx1"/>
              </a:solidFill>
            </a:endParaRPr>
          </a:p>
          <a:p>
            <a:r>
              <a:rPr lang="en-IN" sz="1800" dirty="0" smtClean="0">
                <a:solidFill>
                  <a:schemeClr val="tx1"/>
                </a:solidFill>
              </a:rPr>
              <a:t>                                                                      Project ID : SPS_PR</a:t>
            </a:r>
            <a:r>
              <a:rPr lang="en-IN" sz="2000" dirty="0" smtClean="0">
                <a:solidFill>
                  <a:schemeClr val="tx1"/>
                </a:solidFill>
              </a:rPr>
              <a:t>O_101</a:t>
            </a:r>
            <a:endParaRPr lang="en-IN" sz="2000" dirty="0">
              <a:solidFill>
                <a:schemeClr val="tx1"/>
              </a:solidFill>
            </a:endParaRPr>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3203848" y="2622362"/>
            <a:ext cx="2242820" cy="1947153"/>
          </a:xfrm>
          <a:prstGeom prst="rect">
            <a:avLst/>
          </a:prstGeom>
          <a:noFill/>
        </p:spPr>
      </p:pic>
    </p:spTree>
    <p:extLst>
      <p:ext uri="{BB962C8B-B14F-4D97-AF65-F5344CB8AC3E}">
        <p14:creationId xmlns:p14="http://schemas.microsoft.com/office/powerpoint/2010/main" val="9802694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b="1" dirty="0" smtClean="0">
                <a:latin typeface="Times New Roman" panose="02020603050405020304" pitchFamily="18" charset="0"/>
                <a:cs typeface="Times New Roman" panose="02020603050405020304" pitchFamily="18" charset="0"/>
              </a:rPr>
              <a:t>Project Description :</a:t>
            </a:r>
            <a:endParaRPr lang="en-IN"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0" indent="-342900" defTabSz="457200">
              <a:spcBef>
                <a:spcPts val="0"/>
              </a:spcBef>
              <a:buClrTx/>
              <a:buFont typeface="Wingdings" panose="05000000000000000000" pitchFamily="2" charset="2"/>
              <a:buChar char="Ø"/>
            </a:pPr>
            <a:r>
              <a:rPr lang="en-US" sz="1800" dirty="0">
                <a:solidFill>
                  <a:prstClr val="black"/>
                </a:solidFill>
                <a:latin typeface="Times New Roman" panose="02020603050405020304" pitchFamily="18" charset="0"/>
                <a:cs typeface="Times New Roman" panose="02020603050405020304" pitchFamily="18" charset="0"/>
              </a:rPr>
              <a:t>Smart Agriculture System based on </a:t>
            </a:r>
            <a:r>
              <a:rPr lang="en-US" sz="1800" dirty="0" smtClean="0">
                <a:solidFill>
                  <a:prstClr val="black"/>
                </a:solidFill>
                <a:latin typeface="Times New Roman" panose="02020603050405020304" pitchFamily="18" charset="0"/>
                <a:cs typeface="Times New Roman" panose="02020603050405020304" pitchFamily="18" charset="0"/>
              </a:rPr>
              <a:t>IOT</a:t>
            </a:r>
            <a:r>
              <a:rPr lang="en-US" sz="1800" dirty="0">
                <a:solidFill>
                  <a:prstClr val="black"/>
                </a:solidFill>
                <a:latin typeface="Times New Roman" panose="02020603050405020304" pitchFamily="18" charset="0"/>
                <a:cs typeface="Times New Roman" panose="02020603050405020304" pitchFamily="18" charset="0"/>
              </a:rPr>
              <a:t> can monitor soil moisture and climatic conditions to grow and yield a good crop.</a:t>
            </a:r>
          </a:p>
          <a:p>
            <a:pPr lvl="0" indent="-342900" defTabSz="457200">
              <a:spcBef>
                <a:spcPts val="0"/>
              </a:spcBef>
              <a:buClrTx/>
              <a:buFont typeface="Wingdings" panose="05000000000000000000" pitchFamily="2" charset="2"/>
              <a:buChar char="Ø"/>
            </a:pPr>
            <a:r>
              <a:rPr lang="en-US" sz="1800" dirty="0">
                <a:solidFill>
                  <a:prstClr val="black"/>
                </a:solidFill>
                <a:latin typeface="Times New Roman" panose="02020603050405020304" pitchFamily="18" charset="0"/>
                <a:cs typeface="Times New Roman" panose="02020603050405020304" pitchFamily="18" charset="0"/>
              </a:rPr>
              <a:t>The farmer can also get the </a:t>
            </a:r>
            <a:r>
              <a:rPr lang="en-US" sz="1800" dirty="0" smtClean="0">
                <a:solidFill>
                  <a:prstClr val="black"/>
                </a:solidFill>
                <a:latin typeface="Times New Roman" panose="02020603050405020304" pitchFamily="18" charset="0"/>
                <a:cs typeface="Times New Roman" panose="02020603050405020304" pitchFamily="18" charset="0"/>
              </a:rPr>
              <a:t>real time </a:t>
            </a:r>
            <a:r>
              <a:rPr lang="en-US" sz="1800" dirty="0">
                <a:solidFill>
                  <a:prstClr val="black"/>
                </a:solidFill>
                <a:latin typeface="Times New Roman" panose="02020603050405020304" pitchFamily="18" charset="0"/>
                <a:cs typeface="Times New Roman" panose="02020603050405020304" pitchFamily="18" charset="0"/>
              </a:rPr>
              <a:t>weather forecasting data by using external platforms like Open Weather API.</a:t>
            </a:r>
          </a:p>
          <a:p>
            <a:pPr lvl="0" indent="-342900" defTabSz="457200">
              <a:spcBef>
                <a:spcPts val="0"/>
              </a:spcBef>
              <a:buClrTx/>
              <a:buFont typeface="Wingdings" panose="05000000000000000000" pitchFamily="2" charset="2"/>
              <a:buChar char="Ø"/>
            </a:pPr>
            <a:r>
              <a:rPr lang="en-US" sz="1800" dirty="0">
                <a:solidFill>
                  <a:prstClr val="black"/>
                </a:solidFill>
                <a:latin typeface="Times New Roman" panose="02020603050405020304" pitchFamily="18" charset="0"/>
                <a:cs typeface="Times New Roman" panose="02020603050405020304" pitchFamily="18" charset="0"/>
              </a:rPr>
              <a:t>Farmer is provided a mobile app using which he can monitor the temperature</a:t>
            </a:r>
            <a:r>
              <a:rPr lang="en-US" sz="1800" dirty="0" smtClean="0">
                <a:solidFill>
                  <a:prstClr val="black"/>
                </a:solidFill>
                <a:latin typeface="Times New Roman" panose="02020603050405020304" pitchFamily="18" charset="0"/>
                <a:cs typeface="Times New Roman" panose="02020603050405020304" pitchFamily="18" charset="0"/>
              </a:rPr>
              <a:t>, humidity </a:t>
            </a:r>
            <a:r>
              <a:rPr lang="en-US" sz="1800" dirty="0">
                <a:solidFill>
                  <a:prstClr val="black"/>
                </a:solidFill>
                <a:latin typeface="Times New Roman" panose="02020603050405020304" pitchFamily="18" charset="0"/>
                <a:cs typeface="Times New Roman" panose="02020603050405020304" pitchFamily="18" charset="0"/>
              </a:rPr>
              <a:t>and soil moisture parameters along with weather forecasting details.</a:t>
            </a:r>
          </a:p>
          <a:p>
            <a:pPr lvl="0" indent="-342900" defTabSz="457200">
              <a:spcBef>
                <a:spcPts val="0"/>
              </a:spcBef>
              <a:buClrTx/>
              <a:buFont typeface="Wingdings" panose="05000000000000000000" pitchFamily="2" charset="2"/>
              <a:buChar char="Ø"/>
            </a:pPr>
            <a:r>
              <a:rPr lang="en-US" sz="1800" dirty="0">
                <a:solidFill>
                  <a:prstClr val="black"/>
                </a:solidFill>
                <a:latin typeface="Times New Roman" panose="02020603050405020304" pitchFamily="18" charset="0"/>
                <a:cs typeface="Times New Roman" panose="02020603050405020304" pitchFamily="18" charset="0"/>
              </a:rPr>
              <a:t>Based on all the parameters he can water his crop by controlling the motors using the mobile application.</a:t>
            </a:r>
          </a:p>
          <a:p>
            <a:pPr lvl="0" indent="-342900" defTabSz="457200">
              <a:spcBef>
                <a:spcPts val="0"/>
              </a:spcBef>
              <a:buClrTx/>
              <a:buFont typeface="Wingdings" panose="05000000000000000000" pitchFamily="2" charset="2"/>
              <a:buChar char="Ø"/>
            </a:pPr>
            <a:r>
              <a:rPr lang="en-US" sz="1800" dirty="0">
                <a:solidFill>
                  <a:prstClr val="black"/>
                </a:solidFill>
                <a:latin typeface="Times New Roman" panose="02020603050405020304" pitchFamily="18" charset="0"/>
                <a:cs typeface="Times New Roman" panose="02020603050405020304" pitchFamily="18" charset="0"/>
              </a:rPr>
              <a:t>Even if the farmer is not present near his crop he can water his crop by controlling the motors using the mobile application from anywhere.</a:t>
            </a:r>
          </a:p>
          <a:p>
            <a:pPr lvl="0" indent="-342900" defTabSz="457200">
              <a:spcBef>
                <a:spcPts val="0"/>
              </a:spcBef>
              <a:buClrTx/>
              <a:buFont typeface="Wingdings" panose="05000000000000000000" pitchFamily="2" charset="2"/>
              <a:buChar char="Ø"/>
            </a:pPr>
            <a:r>
              <a:rPr lang="en-US" sz="1800" dirty="0">
                <a:solidFill>
                  <a:prstClr val="black"/>
                </a:solidFill>
                <a:latin typeface="Times New Roman" panose="02020603050405020304" pitchFamily="18" charset="0"/>
                <a:cs typeface="Times New Roman" panose="02020603050405020304" pitchFamily="18" charset="0"/>
              </a:rPr>
              <a:t>Here we are using the Online </a:t>
            </a:r>
            <a:r>
              <a:rPr lang="en-US" sz="1800" dirty="0" smtClean="0">
                <a:solidFill>
                  <a:prstClr val="black"/>
                </a:solidFill>
                <a:latin typeface="Times New Roman" panose="02020603050405020304" pitchFamily="18" charset="0"/>
                <a:cs typeface="Times New Roman" panose="02020603050405020304" pitchFamily="18" charset="0"/>
              </a:rPr>
              <a:t>IOT </a:t>
            </a:r>
            <a:r>
              <a:rPr lang="en-US" sz="1800" dirty="0">
                <a:solidFill>
                  <a:prstClr val="black"/>
                </a:solidFill>
                <a:latin typeface="Times New Roman" panose="02020603050405020304" pitchFamily="18" charset="0"/>
                <a:cs typeface="Times New Roman" panose="02020603050405020304" pitchFamily="18" charset="0"/>
              </a:rPr>
              <a:t>simulator </a:t>
            </a:r>
            <a:r>
              <a:rPr lang="en-US" sz="1800" dirty="0" smtClean="0">
                <a:solidFill>
                  <a:prstClr val="black"/>
                </a:solidFill>
                <a:latin typeface="Times New Roman" panose="02020603050405020304" pitchFamily="18" charset="0"/>
                <a:cs typeface="Times New Roman" panose="02020603050405020304" pitchFamily="18" charset="0"/>
              </a:rPr>
              <a:t>i.e.  Watson IOT </a:t>
            </a:r>
            <a:r>
              <a:rPr lang="en-US" sz="1800" dirty="0">
                <a:solidFill>
                  <a:prstClr val="black"/>
                </a:solidFill>
                <a:latin typeface="Times New Roman" panose="02020603050405020304" pitchFamily="18" charset="0"/>
                <a:cs typeface="Times New Roman" panose="02020603050405020304" pitchFamily="18" charset="0"/>
              </a:rPr>
              <a:t>Sensor Simulator for getting the T</a:t>
            </a:r>
            <a:r>
              <a:rPr lang="en-US" sz="1800" dirty="0" smtClean="0">
                <a:solidFill>
                  <a:prstClr val="black"/>
                </a:solidFill>
                <a:latin typeface="Times New Roman" panose="02020603050405020304" pitchFamily="18" charset="0"/>
                <a:cs typeface="Times New Roman" panose="02020603050405020304" pitchFamily="18" charset="0"/>
              </a:rPr>
              <a:t>emperature, Humidity </a:t>
            </a:r>
            <a:r>
              <a:rPr lang="en-US" sz="1800" dirty="0">
                <a:solidFill>
                  <a:prstClr val="black"/>
                </a:solidFill>
                <a:latin typeface="Times New Roman" panose="02020603050405020304" pitchFamily="18" charset="0"/>
                <a:cs typeface="Times New Roman" panose="02020603050405020304" pitchFamily="18" charset="0"/>
              </a:rPr>
              <a:t>and Soil Moisture values.</a:t>
            </a:r>
          </a:p>
          <a:p>
            <a:endParaRPr lang="en-IN" dirty="0"/>
          </a:p>
        </p:txBody>
      </p:sp>
    </p:spTree>
    <p:extLst>
      <p:ext uri="{BB962C8B-B14F-4D97-AF65-F5344CB8AC3E}">
        <p14:creationId xmlns:p14="http://schemas.microsoft.com/office/powerpoint/2010/main" val="4065423478"/>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b="1" dirty="0" smtClean="0">
                <a:latin typeface="Times New Roman" panose="02020603050405020304" pitchFamily="18" charset="0"/>
                <a:cs typeface="Times New Roman" panose="02020603050405020304" pitchFamily="18" charset="0"/>
              </a:rPr>
              <a:t>Software Used :</a:t>
            </a:r>
            <a:endParaRPr lang="en-IN"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384048" lvl="0" indent="-384048">
              <a:lnSpc>
                <a:spcPct val="94000"/>
              </a:lnSpc>
              <a:spcBef>
                <a:spcPts val="1000"/>
              </a:spcBef>
              <a:spcAft>
                <a:spcPts val="200"/>
              </a:spcAft>
              <a:buClrTx/>
              <a:buFont typeface="Franklin Gothic Book" panose="020B0503020102020204" pitchFamily="34" charset="0"/>
              <a:buChar char="■"/>
            </a:pPr>
            <a:r>
              <a:rPr lang="en-IN" sz="1800" dirty="0">
                <a:solidFill>
                  <a:srgbClr val="191B0E"/>
                </a:solidFill>
                <a:latin typeface="Times New Roman" panose="02020603050405020304" pitchFamily="18" charset="0"/>
                <a:cs typeface="Times New Roman" panose="02020603050405020304" pitchFamily="18" charset="0"/>
              </a:rPr>
              <a:t>IBM CLOUD</a:t>
            </a:r>
          </a:p>
          <a:p>
            <a:pPr marL="384048" lvl="0" indent="-384048">
              <a:lnSpc>
                <a:spcPct val="94000"/>
              </a:lnSpc>
              <a:spcBef>
                <a:spcPts val="1000"/>
              </a:spcBef>
              <a:spcAft>
                <a:spcPts val="200"/>
              </a:spcAft>
              <a:buClrTx/>
              <a:buFont typeface="Franklin Gothic Book" panose="020B0503020102020204" pitchFamily="34" charset="0"/>
              <a:buChar char="■"/>
            </a:pPr>
            <a:r>
              <a:rPr lang="en-IN" sz="1800" dirty="0">
                <a:solidFill>
                  <a:srgbClr val="191B0E"/>
                </a:solidFill>
                <a:latin typeface="Times New Roman" panose="02020603050405020304" pitchFamily="18" charset="0"/>
                <a:cs typeface="Times New Roman" panose="02020603050405020304" pitchFamily="18" charset="0"/>
              </a:rPr>
              <a:t>NODERED</a:t>
            </a:r>
          </a:p>
          <a:p>
            <a:pPr marL="384048" lvl="0" indent="-384048">
              <a:lnSpc>
                <a:spcPct val="94000"/>
              </a:lnSpc>
              <a:spcBef>
                <a:spcPts val="1000"/>
              </a:spcBef>
              <a:spcAft>
                <a:spcPts val="200"/>
              </a:spcAft>
              <a:buClrTx/>
              <a:buFont typeface="Franklin Gothic Book" panose="020B0503020102020204" pitchFamily="34" charset="0"/>
              <a:buChar char="■"/>
            </a:pPr>
            <a:r>
              <a:rPr lang="en-IN" sz="1800" dirty="0">
                <a:solidFill>
                  <a:srgbClr val="191B0E"/>
                </a:solidFill>
                <a:latin typeface="Times New Roman" panose="02020603050405020304" pitchFamily="18" charset="0"/>
                <a:cs typeface="Times New Roman" panose="02020603050405020304" pitchFamily="18" charset="0"/>
              </a:rPr>
              <a:t>IOT WATSON SIMULATOR</a:t>
            </a:r>
          </a:p>
          <a:p>
            <a:pPr marL="384048" lvl="0" indent="-384048">
              <a:lnSpc>
                <a:spcPct val="94000"/>
              </a:lnSpc>
              <a:spcBef>
                <a:spcPts val="1000"/>
              </a:spcBef>
              <a:spcAft>
                <a:spcPts val="200"/>
              </a:spcAft>
              <a:buClrTx/>
              <a:buFont typeface="Franklin Gothic Book" panose="020B0503020102020204" pitchFamily="34" charset="0"/>
              <a:buChar char="■"/>
            </a:pPr>
            <a:r>
              <a:rPr lang="en-IN" sz="1800" dirty="0">
                <a:solidFill>
                  <a:srgbClr val="191B0E"/>
                </a:solidFill>
                <a:latin typeface="Times New Roman" panose="02020603050405020304" pitchFamily="18" charset="0"/>
                <a:cs typeface="Times New Roman" panose="02020603050405020304" pitchFamily="18" charset="0"/>
              </a:rPr>
              <a:t>PYTHON</a:t>
            </a:r>
          </a:p>
          <a:p>
            <a:pPr marL="384048" lvl="0" indent="-384048">
              <a:lnSpc>
                <a:spcPct val="94000"/>
              </a:lnSpc>
              <a:spcBef>
                <a:spcPts val="1000"/>
              </a:spcBef>
              <a:spcAft>
                <a:spcPts val="200"/>
              </a:spcAft>
              <a:buClrTx/>
              <a:buFont typeface="Franklin Gothic Book" panose="020B0503020102020204" pitchFamily="34" charset="0"/>
              <a:buChar char="■"/>
            </a:pPr>
            <a:r>
              <a:rPr lang="en-IN" sz="1800" dirty="0">
                <a:solidFill>
                  <a:srgbClr val="191B0E"/>
                </a:solidFill>
                <a:latin typeface="Times New Roman" panose="02020603050405020304" pitchFamily="18" charset="0"/>
                <a:cs typeface="Times New Roman" panose="02020603050405020304" pitchFamily="18" charset="0"/>
              </a:rPr>
              <a:t>OPEN WEATHER API</a:t>
            </a:r>
          </a:p>
          <a:p>
            <a:pPr marL="384048" lvl="0" indent="-384048">
              <a:lnSpc>
                <a:spcPct val="94000"/>
              </a:lnSpc>
              <a:spcBef>
                <a:spcPts val="1000"/>
              </a:spcBef>
              <a:spcAft>
                <a:spcPts val="200"/>
              </a:spcAft>
              <a:buClrTx/>
              <a:buFont typeface="Franklin Gothic Book" panose="020B0503020102020204" pitchFamily="34" charset="0"/>
              <a:buChar char="■"/>
            </a:pPr>
            <a:r>
              <a:rPr lang="en-IN" sz="1800" dirty="0">
                <a:solidFill>
                  <a:srgbClr val="191B0E"/>
                </a:solidFill>
                <a:latin typeface="Times New Roman" panose="02020603050405020304" pitchFamily="18" charset="0"/>
                <a:cs typeface="Times New Roman" panose="02020603050405020304" pitchFamily="18" charset="0"/>
              </a:rPr>
              <a:t>IBM IOT PLATFORM</a:t>
            </a:r>
          </a:p>
          <a:p>
            <a:endParaRPr lang="en-IN" dirty="0"/>
          </a:p>
        </p:txBody>
      </p:sp>
    </p:spTree>
    <p:extLst>
      <p:ext uri="{BB962C8B-B14F-4D97-AF65-F5344CB8AC3E}">
        <p14:creationId xmlns:p14="http://schemas.microsoft.com/office/powerpoint/2010/main" val="2205647298"/>
      </p:ext>
    </p:extLst>
  </p:cSld>
  <p:clrMapOvr>
    <a:masterClrMapping/>
  </p:clrMapOvr>
  <p:transition spd="slow">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b="1" dirty="0">
                <a:latin typeface="Times New Roman" panose="02020603050405020304" pitchFamily="18" charset="0"/>
                <a:cs typeface="Times New Roman" panose="02020603050405020304" pitchFamily="18" charset="0"/>
              </a:rPr>
              <a:t>Technical Specifications:</a:t>
            </a:r>
            <a:endParaRPr lang="en-IN"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384048" lvl="0" indent="-384048">
              <a:lnSpc>
                <a:spcPct val="94000"/>
              </a:lnSpc>
              <a:spcBef>
                <a:spcPts val="1000"/>
              </a:spcBef>
              <a:spcAft>
                <a:spcPts val="200"/>
              </a:spcAft>
              <a:buClrTx/>
              <a:buFont typeface="Franklin Gothic Book" panose="020B0503020102020204" pitchFamily="34" charset="0"/>
              <a:buChar char="■"/>
            </a:pPr>
            <a:r>
              <a:rPr lang="en-IN" sz="2000" dirty="0">
                <a:solidFill>
                  <a:srgbClr val="191B0E"/>
                </a:solidFill>
                <a:latin typeface="Times New Roman" panose="02020603050405020304" pitchFamily="18" charset="0"/>
                <a:cs typeface="Times New Roman" panose="02020603050405020304" pitchFamily="18" charset="0"/>
              </a:rPr>
              <a:t>IBM CLOUD</a:t>
            </a:r>
          </a:p>
          <a:p>
            <a:pPr marL="0" lvl="0" indent="0">
              <a:lnSpc>
                <a:spcPct val="94000"/>
              </a:lnSpc>
              <a:spcBef>
                <a:spcPts val="1000"/>
              </a:spcBef>
              <a:spcAft>
                <a:spcPts val="200"/>
              </a:spcAft>
              <a:buClrTx/>
              <a:buNone/>
            </a:pPr>
            <a:r>
              <a:rPr lang="en-US" sz="1800" dirty="0">
                <a:solidFill>
                  <a:srgbClr val="191B0E"/>
                </a:solidFill>
                <a:latin typeface="Times New Roman" panose="02020603050405020304" pitchFamily="18" charset="0"/>
                <a:cs typeface="Times New Roman" panose="02020603050405020304" pitchFamily="18" charset="0"/>
              </a:rPr>
              <a:t>The platform is built to support your needs. You can deploy cloud-native apps while also ensuring workload portability. The IBM® cloud platform combines platform as a service (PaaS) with infrastructure as a service (IaaS) to provide an integrated experience.</a:t>
            </a:r>
            <a:endParaRPr lang="en-IN" sz="1800" dirty="0">
              <a:solidFill>
                <a:srgbClr val="191B0E"/>
              </a:solidFill>
              <a:latin typeface="Times New Roman" panose="02020603050405020304" pitchFamily="18" charset="0"/>
              <a:cs typeface="Times New Roman" panose="02020603050405020304" pitchFamily="18" charset="0"/>
            </a:endParaRPr>
          </a:p>
          <a:p>
            <a:pPr marL="384048" lvl="0" indent="-384048">
              <a:lnSpc>
                <a:spcPct val="94000"/>
              </a:lnSpc>
              <a:spcBef>
                <a:spcPts val="1000"/>
              </a:spcBef>
              <a:spcAft>
                <a:spcPts val="200"/>
              </a:spcAft>
              <a:buClrTx/>
              <a:buFont typeface="Franklin Gothic Book" panose="020B0503020102020204" pitchFamily="34" charset="0"/>
              <a:buChar char="■"/>
            </a:pPr>
            <a:r>
              <a:rPr lang="en-IN" sz="2000" dirty="0">
                <a:solidFill>
                  <a:srgbClr val="191B0E"/>
                </a:solidFill>
                <a:latin typeface="Times New Roman" panose="02020603050405020304" pitchFamily="18" charset="0"/>
                <a:cs typeface="Times New Roman" panose="02020603050405020304" pitchFamily="18" charset="0"/>
              </a:rPr>
              <a:t>NODERED</a:t>
            </a:r>
          </a:p>
          <a:p>
            <a:pPr marL="0" lvl="0" indent="0">
              <a:lnSpc>
                <a:spcPct val="94000"/>
              </a:lnSpc>
              <a:spcBef>
                <a:spcPts val="1000"/>
              </a:spcBef>
              <a:spcAft>
                <a:spcPts val="200"/>
              </a:spcAft>
              <a:buClrTx/>
              <a:buNone/>
            </a:pPr>
            <a:r>
              <a:rPr lang="en-US" sz="1800" dirty="0">
                <a:solidFill>
                  <a:srgbClr val="191B0E"/>
                </a:solidFill>
                <a:latin typeface="Times New Roman" panose="02020603050405020304" pitchFamily="18" charset="0"/>
                <a:cs typeface="Times New Roman" panose="02020603050405020304" pitchFamily="18" charset="0"/>
              </a:rPr>
              <a:t>Node-RED is built on Node.js, taking full advantage of its event-driven, non-blocking model. This makes it ideal to run at the edge of the network on low-cost hardware such as the Raspberry Pi as well as in the cloud.</a:t>
            </a:r>
          </a:p>
          <a:p>
            <a:pPr marL="384048" lvl="0" indent="-384048">
              <a:lnSpc>
                <a:spcPct val="94000"/>
              </a:lnSpc>
              <a:spcBef>
                <a:spcPts val="1000"/>
              </a:spcBef>
              <a:spcAft>
                <a:spcPts val="200"/>
              </a:spcAft>
              <a:buClrTx/>
              <a:buFont typeface="Franklin Gothic Book" panose="020B0503020102020204" pitchFamily="34" charset="0"/>
              <a:buChar char="■"/>
            </a:pPr>
            <a:r>
              <a:rPr lang="en-IN" sz="2000" dirty="0">
                <a:solidFill>
                  <a:srgbClr val="191B0E"/>
                </a:solidFill>
                <a:latin typeface="Times New Roman" panose="02020603050405020304" pitchFamily="18" charset="0"/>
                <a:cs typeface="Times New Roman" panose="02020603050405020304" pitchFamily="18" charset="0"/>
              </a:rPr>
              <a:t>OPEN WEATHER API</a:t>
            </a:r>
          </a:p>
          <a:p>
            <a:pPr marL="0" lvl="0" indent="0">
              <a:lnSpc>
                <a:spcPct val="94000"/>
              </a:lnSpc>
              <a:spcBef>
                <a:spcPts val="1000"/>
              </a:spcBef>
              <a:spcAft>
                <a:spcPts val="200"/>
              </a:spcAft>
              <a:buClrTx/>
              <a:buNone/>
            </a:pPr>
            <a:r>
              <a:rPr lang="en-US" sz="1800" dirty="0">
                <a:solidFill>
                  <a:srgbClr val="191B0E"/>
                </a:solidFill>
                <a:latin typeface="Times New Roman" panose="02020603050405020304" pitchFamily="18" charset="0"/>
                <a:cs typeface="Times New Roman" panose="02020603050405020304" pitchFamily="18" charset="0"/>
              </a:rPr>
              <a:t>Open </a:t>
            </a:r>
            <a:r>
              <a:rPr lang="en-US" sz="1800" dirty="0" smtClean="0">
                <a:solidFill>
                  <a:srgbClr val="191B0E"/>
                </a:solidFill>
                <a:latin typeface="Times New Roman" panose="02020603050405020304" pitchFamily="18" charset="0"/>
                <a:cs typeface="Times New Roman" panose="02020603050405020304" pitchFamily="18" charset="0"/>
              </a:rPr>
              <a:t>Weather Map </a:t>
            </a:r>
            <a:r>
              <a:rPr lang="en-US" sz="1800" dirty="0">
                <a:solidFill>
                  <a:srgbClr val="191B0E"/>
                </a:solidFill>
                <a:latin typeface="Times New Roman" panose="02020603050405020304" pitchFamily="18" charset="0"/>
                <a:cs typeface="Times New Roman" panose="02020603050405020304" pitchFamily="18" charset="0"/>
              </a:rPr>
              <a:t>is an online service that provides weather data.  It provides current weather data, forecasts and historical data to more than 2 million customer.</a:t>
            </a:r>
            <a:endParaRPr lang="en-IN" sz="1800" dirty="0">
              <a:solidFill>
                <a:srgbClr val="191B0E"/>
              </a:solidFill>
              <a:latin typeface="Times New Roman" panose="02020603050405020304" pitchFamily="18" charset="0"/>
              <a:cs typeface="Times New Roman" panose="02020603050405020304" pitchFamily="18" charset="0"/>
            </a:endParaRPr>
          </a:p>
          <a:p>
            <a:pPr marL="0" lvl="0" indent="0">
              <a:lnSpc>
                <a:spcPct val="94000"/>
              </a:lnSpc>
              <a:spcBef>
                <a:spcPts val="1000"/>
              </a:spcBef>
              <a:spcAft>
                <a:spcPts val="200"/>
              </a:spcAft>
              <a:buClrTx/>
              <a:buNone/>
            </a:pPr>
            <a:endParaRPr lang="en-IN" sz="2800" dirty="0">
              <a:solidFill>
                <a:srgbClr val="191B0E"/>
              </a:solidFill>
              <a:latin typeface="Franklin Gothic Book"/>
            </a:endParaRPr>
          </a:p>
          <a:p>
            <a:endParaRPr lang="en-IN" dirty="0"/>
          </a:p>
        </p:txBody>
      </p:sp>
    </p:spTree>
    <p:extLst>
      <p:ext uri="{BB962C8B-B14F-4D97-AF65-F5344CB8AC3E}">
        <p14:creationId xmlns:p14="http://schemas.microsoft.com/office/powerpoint/2010/main" val="1565296076"/>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b="1" dirty="0" smtClean="0">
                <a:latin typeface="Times New Roman" panose="02020603050405020304" pitchFamily="18" charset="0"/>
                <a:cs typeface="Times New Roman" panose="02020603050405020304" pitchFamily="18" charset="0"/>
              </a:rPr>
              <a:t>Future scope :</a:t>
            </a:r>
            <a:endParaRPr lang="en-IN"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600200"/>
            <a:ext cx="7620000" cy="3556992"/>
          </a:xfrm>
        </p:spPr>
        <p:txBody>
          <a:bodyPr>
            <a:normAutofit/>
          </a:bodyPr>
          <a:lstStyle/>
          <a:p>
            <a:pPr lvl="0" indent="-342900" algn="just" defTabSz="457200">
              <a:lnSpc>
                <a:spcPct val="150000"/>
              </a:lnSpc>
              <a:spcBef>
                <a:spcPts val="0"/>
              </a:spcBef>
              <a:buClrTx/>
              <a:buFont typeface="Wingdings" panose="05000000000000000000" pitchFamily="2" charset="2"/>
              <a:buChar char="Ø"/>
            </a:pPr>
            <a:r>
              <a:rPr lang="en-IN" sz="1600" dirty="0">
                <a:solidFill>
                  <a:prstClr val="black"/>
                </a:solidFill>
                <a:latin typeface="Times New Roman" panose="02020603050405020304" pitchFamily="18" charset="0"/>
                <a:cs typeface="Times New Roman" panose="02020603050405020304" pitchFamily="18" charset="0"/>
              </a:rPr>
              <a:t>The smart agriculture system can help farmers to save electricity and water consumption as it allows farmers to control their water motor through their web app.</a:t>
            </a:r>
          </a:p>
          <a:p>
            <a:pPr lvl="0" indent="-342900" algn="just" defTabSz="457200">
              <a:lnSpc>
                <a:spcPct val="150000"/>
              </a:lnSpc>
              <a:spcBef>
                <a:spcPts val="0"/>
              </a:spcBef>
              <a:buClrTx/>
              <a:buFont typeface="Wingdings" panose="05000000000000000000" pitchFamily="2" charset="2"/>
              <a:buChar char="Ø"/>
            </a:pPr>
            <a:r>
              <a:rPr lang="en-IN" sz="1600" dirty="0">
                <a:solidFill>
                  <a:prstClr val="black"/>
                </a:solidFill>
                <a:latin typeface="Times New Roman" panose="02020603050405020304" pitchFamily="18" charset="0"/>
                <a:cs typeface="Times New Roman" panose="02020603050405020304" pitchFamily="18" charset="0"/>
              </a:rPr>
              <a:t>If they get accurate weather conditions of their field , they can critically analyse the needs of their crop and accordingly fulfil it, leading to increased crop yield hence increasing their profit.</a:t>
            </a:r>
          </a:p>
          <a:p>
            <a:pPr lvl="0" indent="-342900" algn="just" defTabSz="457200">
              <a:lnSpc>
                <a:spcPct val="150000"/>
              </a:lnSpc>
              <a:spcBef>
                <a:spcPts val="0"/>
              </a:spcBef>
              <a:buClrTx/>
              <a:buFont typeface="Wingdings" panose="05000000000000000000" pitchFamily="2" charset="2"/>
              <a:buChar char="Ø"/>
            </a:pPr>
            <a:r>
              <a:rPr lang="en-US" sz="1600" smtClean="0">
                <a:solidFill>
                  <a:prstClr val="black"/>
                </a:solidFill>
                <a:latin typeface="Times New Roman" panose="02020603050405020304" pitchFamily="18" charset="0"/>
                <a:cs typeface="Times New Roman" panose="02020603050405020304" pitchFamily="18" charset="0"/>
              </a:rPr>
              <a:t>IOT</a:t>
            </a:r>
            <a:r>
              <a:rPr lang="en-US" sz="1600" dirty="0">
                <a:solidFill>
                  <a:prstClr val="black"/>
                </a:solidFill>
                <a:latin typeface="Times New Roman" panose="02020603050405020304" pitchFamily="18" charset="0"/>
                <a:cs typeface="Times New Roman" panose="02020603050405020304" pitchFamily="18" charset="0"/>
              </a:rPr>
              <a:t> sensors are capable of providing farmers with information about crop yields, rainfall, pest infestation, and soil nutrition are invaluable to production and offer precise data which can be used to improve farming techniques over time.</a:t>
            </a:r>
            <a:endParaRPr lang="en-IN" sz="1600" dirty="0">
              <a:solidFill>
                <a:prstClr val="black"/>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725358883"/>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41</TotalTime>
  <Words>225</Words>
  <Application>Microsoft Office PowerPoint</Application>
  <PresentationFormat>On-screen Show (4:3)</PresentationFormat>
  <Paragraphs>37</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Adjacency</vt:lpstr>
      <vt:lpstr>            Smart Agriculture System                        based on IOT</vt:lpstr>
      <vt:lpstr>Project Description :</vt:lpstr>
      <vt:lpstr>Software Used :</vt:lpstr>
      <vt:lpstr>Technical Specifications:</vt:lpstr>
      <vt:lpstr>Future scope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Agriculture System based on IOT</dc:title>
  <dc:creator>Habeeb K</dc:creator>
  <cp:lastModifiedBy>Habeeb K</cp:lastModifiedBy>
  <cp:revision>16</cp:revision>
  <dcterms:created xsi:type="dcterms:W3CDTF">2020-06-19T09:10:42Z</dcterms:created>
  <dcterms:modified xsi:type="dcterms:W3CDTF">2020-06-19T09:54:36Z</dcterms:modified>
</cp:coreProperties>
</file>