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FA22-F632-4AAB-BED2-1C2BF7C69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30614A-5E01-4B23-8F3A-3E415DBD5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ED278C-F391-4325-8E6C-D46F468DDBEE}"/>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5" name="Footer Placeholder 4">
            <a:extLst>
              <a:ext uri="{FF2B5EF4-FFF2-40B4-BE49-F238E27FC236}">
                <a16:creationId xmlns:a16="http://schemas.microsoft.com/office/drawing/2014/main" id="{D9A4F026-B5F9-471C-94D5-EE786C0FB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68DA2-7DE5-4B9A-9F61-08338B9F0519}"/>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243823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ACDF-ABD1-4F57-8A82-E7ED22848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19F66-1BB7-4F20-8AA6-7E11244DF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B7CBD-F387-4F22-B2B1-2D3B3EDD511C}"/>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5" name="Footer Placeholder 4">
            <a:extLst>
              <a:ext uri="{FF2B5EF4-FFF2-40B4-BE49-F238E27FC236}">
                <a16:creationId xmlns:a16="http://schemas.microsoft.com/office/drawing/2014/main" id="{68717158-959F-42CF-BD46-6B372AECF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78253-3DE8-4D19-A7E0-5E0D5CDB4F09}"/>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82498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7E60E-0B6B-4F20-B67B-6E867D27F6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63C871-53C4-4C03-A245-0F92D27D7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7CD63D-3358-40C2-8B44-2ECEA66EFB95}"/>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5" name="Footer Placeholder 4">
            <a:extLst>
              <a:ext uri="{FF2B5EF4-FFF2-40B4-BE49-F238E27FC236}">
                <a16:creationId xmlns:a16="http://schemas.microsoft.com/office/drawing/2014/main" id="{F4A19E12-5A08-4143-9EDB-2B04E291C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3C647-CEF4-47D9-BFFA-0E475704FB59}"/>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1790650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34213-9C88-4531-9355-1DA2978D0220}" type="datetimeFigureOut">
              <a:rPr lang="en-IN" smtClean="0"/>
              <a:t>16-06-2020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278815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D27F-9C67-46A1-B70D-3B961C716F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38AB3-7CAE-4AB0-BF02-50638E818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583B0-7F77-4676-9E75-EECAD23D7508}"/>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5" name="Footer Placeholder 4">
            <a:extLst>
              <a:ext uri="{FF2B5EF4-FFF2-40B4-BE49-F238E27FC236}">
                <a16:creationId xmlns:a16="http://schemas.microsoft.com/office/drawing/2014/main" id="{9921A572-2D94-4F75-8EDA-45B50091F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A199A-D9B1-4A09-8FD6-CFDE7E606031}"/>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13253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F68F-297F-4604-9C99-60CC3F3B94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2347D1-6E4B-40AB-B895-940DF71D7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68AEC-2CFA-4E82-8D0B-C4E1AC79F2A2}"/>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5" name="Footer Placeholder 4">
            <a:extLst>
              <a:ext uri="{FF2B5EF4-FFF2-40B4-BE49-F238E27FC236}">
                <a16:creationId xmlns:a16="http://schemas.microsoft.com/office/drawing/2014/main" id="{D4CC3FDF-3E6B-4E9E-8CA3-0E946A58A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02EAD-137A-4812-8A46-76987B26E085}"/>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249702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3BE0-7F26-486A-B684-42479DF81C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2AA14-E361-4CDE-8E3F-F2E54EAFC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3D2AA8-1EB3-447D-B0D5-0320DDA50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993902-B287-4B3D-A935-4B954A00191F}"/>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6" name="Footer Placeholder 5">
            <a:extLst>
              <a:ext uri="{FF2B5EF4-FFF2-40B4-BE49-F238E27FC236}">
                <a16:creationId xmlns:a16="http://schemas.microsoft.com/office/drawing/2014/main" id="{FCB1C24E-33B4-4639-B81B-8ED326E52D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12EFCB-95EE-490C-B384-2D8AF425146F}"/>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88683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83AB-7E9D-4481-9E2D-130637B3CF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8E2924-69BE-4906-BAF2-6352CEA87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BC351-99FE-4627-A2E5-72EBEFC26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704B62-3A09-4363-B06E-DAAF3678C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B16E5-D2B2-4E28-9B5E-5C42FDC921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C5B393-B59C-4FBD-8C7E-C482822AC0E0}"/>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8" name="Footer Placeholder 7">
            <a:extLst>
              <a:ext uri="{FF2B5EF4-FFF2-40B4-BE49-F238E27FC236}">
                <a16:creationId xmlns:a16="http://schemas.microsoft.com/office/drawing/2014/main" id="{63B9A968-84CD-42DC-93EC-7BB00DB937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D8C001-595E-44F7-965E-9D317E8EFC01}"/>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74302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670F-8C2F-4F1D-A6C5-420B6D8264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8041B1-2240-4D3C-9AB2-B6B639123637}"/>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4" name="Footer Placeholder 3">
            <a:extLst>
              <a:ext uri="{FF2B5EF4-FFF2-40B4-BE49-F238E27FC236}">
                <a16:creationId xmlns:a16="http://schemas.microsoft.com/office/drawing/2014/main" id="{3D6466B0-D034-4D65-BAE8-24DBBC1E71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17F8E0-CA09-484D-8268-48071305CD7A}"/>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219218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B1AFB-D03D-458B-B3D8-36C462ABFAFF}"/>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3" name="Footer Placeholder 2">
            <a:extLst>
              <a:ext uri="{FF2B5EF4-FFF2-40B4-BE49-F238E27FC236}">
                <a16:creationId xmlns:a16="http://schemas.microsoft.com/office/drawing/2014/main" id="{4EDE4CBF-3FEF-4821-AFE5-81710A5732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B2C6BC-8C81-469B-B014-D4AFDEC7F824}"/>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88252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946A-A1D3-4CDD-BD94-86EB0B36A0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A0B8B5-8EA3-4677-93A5-18683979F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4F7C66-8312-4504-96AD-6D845D629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A49E9-4549-4C38-89D0-E909B0C2FEA8}"/>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6" name="Footer Placeholder 5">
            <a:extLst>
              <a:ext uri="{FF2B5EF4-FFF2-40B4-BE49-F238E27FC236}">
                <a16:creationId xmlns:a16="http://schemas.microsoft.com/office/drawing/2014/main" id="{64648C3D-6D39-4190-92D9-89467B9125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A68E52-D918-49F1-BCC2-B690F942348A}"/>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224170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7BA5-FC3F-4528-B7A3-C45C2684F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73440D-3D6C-4B5D-95C4-2E16648EB5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A5780A-A489-4E9A-B2CC-929ABF01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E2447-3433-4D74-A494-53663DB3984D}"/>
              </a:ext>
            </a:extLst>
          </p:cNvPr>
          <p:cNvSpPr>
            <a:spLocks noGrp="1"/>
          </p:cNvSpPr>
          <p:nvPr>
            <p:ph type="dt" sz="half" idx="10"/>
          </p:nvPr>
        </p:nvSpPr>
        <p:spPr/>
        <p:txBody>
          <a:bodyPr/>
          <a:lstStyle/>
          <a:p>
            <a:fld id="{D3B34213-9C88-4531-9355-1DA2978D0220}" type="datetimeFigureOut">
              <a:rPr lang="en-IN" smtClean="0"/>
              <a:t>16-06-2020</a:t>
            </a:fld>
            <a:endParaRPr lang="en-IN"/>
          </a:p>
        </p:txBody>
      </p:sp>
      <p:sp>
        <p:nvSpPr>
          <p:cNvPr id="6" name="Footer Placeholder 5">
            <a:extLst>
              <a:ext uri="{FF2B5EF4-FFF2-40B4-BE49-F238E27FC236}">
                <a16:creationId xmlns:a16="http://schemas.microsoft.com/office/drawing/2014/main" id="{F5529BB9-518B-48AC-B765-CE31D15D5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AE34D-549C-4C05-B8B1-350B6DA229D6}"/>
              </a:ext>
            </a:extLst>
          </p:cNvPr>
          <p:cNvSpPr>
            <a:spLocks noGrp="1"/>
          </p:cNvSpPr>
          <p:nvPr>
            <p:ph type="sldNum" sz="quarter" idx="12"/>
          </p:nvPr>
        </p:nvSpPr>
        <p:spPr/>
        <p:txBody>
          <a:bodyPr/>
          <a:lstStyle/>
          <a:p>
            <a:fld id="{D0A4B021-F6EC-4AAE-9554-731CEFE8CFDF}" type="slidenum">
              <a:rPr lang="en-IN" smtClean="0"/>
              <a:t>‹#›</a:t>
            </a:fld>
            <a:endParaRPr lang="en-IN"/>
          </a:p>
        </p:txBody>
      </p:sp>
    </p:spTree>
    <p:extLst>
      <p:ext uri="{BB962C8B-B14F-4D97-AF65-F5344CB8AC3E}">
        <p14:creationId xmlns:p14="http://schemas.microsoft.com/office/powerpoint/2010/main" val="275001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3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719403-C4FD-4924-827F-B67BB13700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DA8768-7097-49DA-8464-C2F691988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376F19-115F-4E86-93D6-8BFCEF629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34213-9C88-4531-9355-1DA2978D0220}" type="datetimeFigureOut">
              <a:rPr lang="en-IN" smtClean="0"/>
              <a:t>16-06-2020</a:t>
            </a:fld>
            <a:endParaRPr lang="en-IN"/>
          </a:p>
        </p:txBody>
      </p:sp>
      <p:sp>
        <p:nvSpPr>
          <p:cNvPr id="5" name="Footer Placeholder 4">
            <a:extLst>
              <a:ext uri="{FF2B5EF4-FFF2-40B4-BE49-F238E27FC236}">
                <a16:creationId xmlns:a16="http://schemas.microsoft.com/office/drawing/2014/main" id="{B209565D-CBBA-430F-9DCB-C76567CBF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BDD62A-EEF4-46D6-8958-DD1590C54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4B021-F6EC-4AAE-9554-731CEFE8CFDF}" type="slidenum">
              <a:rPr lang="en-IN" smtClean="0"/>
              <a:t>‹#›</a:t>
            </a:fld>
            <a:endParaRPr lang="en-IN"/>
          </a:p>
        </p:txBody>
      </p:sp>
    </p:spTree>
    <p:extLst>
      <p:ext uri="{BB962C8B-B14F-4D97-AF65-F5344CB8AC3E}">
        <p14:creationId xmlns:p14="http://schemas.microsoft.com/office/powerpoint/2010/main" val="24036593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computerweekly.com/news/2240239484/IoT-could-be-key-to-farming-says-Beecham-Resear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9172BB-639B-41B6-8899-6EB58562F2EE}"/>
              </a:ext>
            </a:extLst>
          </p:cNvPr>
          <p:cNvSpPr/>
          <p:nvPr/>
        </p:nvSpPr>
        <p:spPr>
          <a:xfrm>
            <a:off x="1799990" y="2674074"/>
            <a:ext cx="8917139" cy="1754326"/>
          </a:xfrm>
          <a:prstGeom prst="rect">
            <a:avLst/>
          </a:prstGeom>
          <a:noFill/>
        </p:spPr>
        <p:txBody>
          <a:bodyPr wrap="square" lIns="91440" tIns="45720" rIns="91440" bIns="45720">
            <a:spAutoFit/>
          </a:bodyPr>
          <a:lstStyle/>
          <a:p>
            <a:pPr algn="ctr"/>
            <a:r>
              <a:rPr lang="en-US" sz="3600" dirty="0" err="1">
                <a:ln w="0"/>
                <a:effectLst>
                  <a:outerShdw blurRad="38100" dist="19050" dir="2700000" algn="tl" rotWithShape="0">
                    <a:schemeClr val="dk1">
                      <a:alpha val="40000"/>
                    </a:schemeClr>
                  </a:outerShdw>
                </a:effectLst>
              </a:rPr>
              <a:t>Name:Shravani</a:t>
            </a:r>
            <a:r>
              <a:rPr lang="en-US" sz="3600" dirty="0">
                <a:ln w="0"/>
                <a:effectLst>
                  <a:outerShdw blurRad="38100" dist="19050" dir="2700000" algn="tl" rotWithShape="0">
                    <a:schemeClr val="dk1">
                      <a:alpha val="40000"/>
                    </a:schemeClr>
                  </a:outerShdw>
                </a:effectLst>
              </a:rPr>
              <a:t> </a:t>
            </a:r>
            <a:r>
              <a:rPr lang="en-US" sz="3600" dirty="0" err="1">
                <a:ln w="0"/>
                <a:effectLst>
                  <a:outerShdw blurRad="38100" dist="19050" dir="2700000" algn="tl" rotWithShape="0">
                    <a:schemeClr val="dk1">
                      <a:alpha val="40000"/>
                    </a:schemeClr>
                  </a:outerShdw>
                </a:effectLst>
              </a:rPr>
              <a:t>Jalli</a:t>
            </a:r>
            <a:endParaRPr lang="en-US" sz="3600" dirty="0">
              <a:ln w="0"/>
              <a:effectLst>
                <a:outerShdw blurRad="38100" dist="19050" dir="2700000" algn="tl" rotWithShape="0">
                  <a:schemeClr val="dk1">
                    <a:alpha val="40000"/>
                  </a:schemeClr>
                </a:outerShdw>
              </a:effectLst>
            </a:endParaRPr>
          </a:p>
          <a:p>
            <a:pPr algn="ctr"/>
            <a:r>
              <a:rPr lang="en-US" sz="3600" b="0" cap="none" spc="0" dirty="0" err="1">
                <a:ln w="0"/>
                <a:solidFill>
                  <a:schemeClr val="tx1"/>
                </a:solidFill>
                <a:effectLst>
                  <a:outerShdw blurRad="38100" dist="19050" dir="2700000" algn="tl" rotWithShape="0">
                    <a:schemeClr val="dk1">
                      <a:alpha val="40000"/>
                    </a:schemeClr>
                  </a:outerShdw>
                </a:effectLst>
              </a:rPr>
              <a:t>Email:shravanijalli@gmail.com</a:t>
            </a:r>
            <a:endParaRPr lang="en-US" sz="3600" b="0" cap="none" spc="0" dirty="0">
              <a:ln w="0"/>
              <a:solidFill>
                <a:schemeClr val="tx1"/>
              </a:solidFill>
              <a:effectLst>
                <a:outerShdw blurRad="38100" dist="19050" dir="2700000" algn="tl" rotWithShape="0">
                  <a:schemeClr val="dk1">
                    <a:alpha val="40000"/>
                  </a:schemeClr>
                </a:outerShdw>
              </a:effectLst>
            </a:endParaRPr>
          </a:p>
          <a:p>
            <a:pPr algn="ctr"/>
            <a:r>
              <a:rPr lang="en-US" sz="3600" dirty="0">
                <a:ln w="0"/>
                <a:effectLst>
                  <a:outerShdw blurRad="38100" dist="19050" dir="2700000" algn="tl" rotWithShape="0">
                    <a:schemeClr val="dk1">
                      <a:alpha val="40000"/>
                    </a:schemeClr>
                  </a:outerShdw>
                </a:effectLst>
              </a:rPr>
              <a:t>Project ID: SPS_PRO_101</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527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3389-2D2F-4ADB-95C1-44CFE6DACC00}"/>
              </a:ext>
            </a:extLst>
          </p:cNvPr>
          <p:cNvSpPr>
            <a:spLocks noGrp="1"/>
          </p:cNvSpPr>
          <p:nvPr>
            <p:ph type="title"/>
          </p:nvPr>
        </p:nvSpPr>
        <p:spPr>
          <a:xfrm>
            <a:off x="838200" y="365126"/>
            <a:ext cx="10515600" cy="901700"/>
          </a:xfrm>
        </p:spPr>
        <p:txBody>
          <a:bodyPr/>
          <a:lstStyle/>
          <a:p>
            <a:pPr algn="just"/>
            <a:r>
              <a:rPr lang="en-US" b="1" dirty="0">
                <a:solidFill>
                  <a:schemeClr val="accent5">
                    <a:lumMod val="50000"/>
                  </a:schemeClr>
                </a:solidFill>
              </a:rPr>
              <a:t>    Smart Agriculture System based on IOT</a:t>
            </a:r>
            <a:endParaRPr lang="en-IN" b="1" dirty="0">
              <a:solidFill>
                <a:schemeClr val="accent5">
                  <a:lumMod val="50000"/>
                </a:schemeClr>
              </a:solidFill>
            </a:endParaRPr>
          </a:p>
        </p:txBody>
      </p:sp>
      <p:sp>
        <p:nvSpPr>
          <p:cNvPr id="3" name="Content Placeholder 2">
            <a:extLst>
              <a:ext uri="{FF2B5EF4-FFF2-40B4-BE49-F238E27FC236}">
                <a16:creationId xmlns:a16="http://schemas.microsoft.com/office/drawing/2014/main" id="{071974C5-D64F-4EFC-B84A-219D0ECF52F4}"/>
              </a:ext>
            </a:extLst>
          </p:cNvPr>
          <p:cNvSpPr>
            <a:spLocks noGrp="1"/>
          </p:cNvSpPr>
          <p:nvPr>
            <p:ph idx="1"/>
          </p:nvPr>
        </p:nvSpPr>
        <p:spPr>
          <a:xfrm>
            <a:off x="838200" y="1266825"/>
            <a:ext cx="10515600" cy="4910137"/>
          </a:xfrm>
        </p:spPr>
        <p:txBody>
          <a:bodyPr>
            <a:normAutofit/>
          </a:bodyPr>
          <a:lstStyle/>
          <a:p>
            <a:pPr algn="just"/>
            <a:r>
              <a:rPr lang="en-US" sz="1900" dirty="0">
                <a:solidFill>
                  <a:srgbClr val="000000"/>
                </a:solidFill>
                <a:latin typeface="Arial Rounded MT Bold" panose="020F0704030504030204" pitchFamily="34" charset="0"/>
                <a:cs typeface="Times New Roman" panose="02020603050405020304" pitchFamily="18" charset="0"/>
              </a:rPr>
              <a:t>The global population is predicted to touch </a:t>
            </a:r>
            <a:r>
              <a:rPr lang="en-US" sz="1900" dirty="0">
                <a:solidFill>
                  <a:srgbClr val="000000"/>
                </a:solidFill>
                <a:latin typeface="Arial Rounded MT Bold" panose="020F07040305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9.6 billion by 2050</a:t>
            </a:r>
            <a:r>
              <a:rPr lang="en-US" sz="1900" dirty="0">
                <a:solidFill>
                  <a:srgbClr val="000000"/>
                </a:solidFill>
                <a:latin typeface="Arial Rounded MT Bold" panose="020F0704030504030204" pitchFamily="34" charset="0"/>
                <a:cs typeface="Times New Roman" panose="02020603050405020304" pitchFamily="18" charset="0"/>
              </a:rPr>
              <a:t> – this poses a big problem for the agriculture industry. </a:t>
            </a:r>
          </a:p>
          <a:p>
            <a:pPr algn="just"/>
            <a:r>
              <a:rPr lang="en-US" sz="1900" dirty="0">
                <a:solidFill>
                  <a:srgbClr val="000000"/>
                </a:solidFill>
                <a:latin typeface="Arial Rounded MT Bold" panose="020F0704030504030204" pitchFamily="34" charset="0"/>
                <a:cs typeface="Times New Roman" panose="02020603050405020304" pitchFamily="18" charset="0"/>
              </a:rPr>
              <a:t>Despite combating challenges like extreme weather conditions, rising climate change, and farming’s environmental impact, the demand for more food has to be met. </a:t>
            </a:r>
          </a:p>
          <a:p>
            <a:pPr algn="just"/>
            <a:r>
              <a:rPr lang="en-US" sz="1900" dirty="0">
                <a:solidFill>
                  <a:srgbClr val="000000"/>
                </a:solidFill>
                <a:latin typeface="Arial Rounded MT Bold" panose="020F0704030504030204" pitchFamily="34" charset="0"/>
                <a:cs typeface="Times New Roman" panose="02020603050405020304" pitchFamily="18" charset="0"/>
              </a:rPr>
              <a:t>To meet these increasing needs, agriculture has to turn to new technology. </a:t>
            </a:r>
          </a:p>
          <a:p>
            <a:pPr algn="just"/>
            <a:r>
              <a:rPr lang="en-US" sz="1900" dirty="0">
                <a:solidFill>
                  <a:srgbClr val="000000"/>
                </a:solidFill>
                <a:latin typeface="Arial Rounded MT Bold" panose="020F0704030504030204" pitchFamily="34" charset="0"/>
                <a:cs typeface="Times New Roman" panose="02020603050405020304" pitchFamily="18" charset="0"/>
              </a:rPr>
              <a:t>In IoT-based smart farming, a system is built for monitoring the crop field with the help of sensors (light, humidity, temperature, soil moisture, etc.) and automating the irrigation system.</a:t>
            </a:r>
          </a:p>
          <a:p>
            <a:pPr algn="just"/>
            <a:r>
              <a:rPr lang="en-US" sz="1900" dirty="0">
                <a:solidFill>
                  <a:srgbClr val="000000"/>
                </a:solidFill>
                <a:latin typeface="Arial Rounded MT Bold" panose="020F0704030504030204" pitchFamily="34" charset="0"/>
                <a:cs typeface="Times New Roman" panose="02020603050405020304" pitchFamily="18" charset="0"/>
              </a:rPr>
              <a:t> The farmers can monitor the field conditions from anywhere. IoT-based smart farming is highly efficient when compared with the conventional approach</a:t>
            </a:r>
            <a:r>
              <a:rPr lang="en-US" sz="1900" dirty="0">
                <a:solidFill>
                  <a:srgbClr val="000000"/>
                </a:solidFill>
                <a:latin typeface="Times New Roman" panose="02020603050405020304" pitchFamily="18" charset="0"/>
                <a:cs typeface="Times New Roman" panose="02020603050405020304" pitchFamily="18" charset="0"/>
              </a:rPr>
              <a:t>.</a:t>
            </a:r>
          </a:p>
          <a:p>
            <a:pPr algn="just"/>
            <a:r>
              <a:rPr lang="en-US" sz="1900" dirty="0">
                <a:solidFill>
                  <a:srgbClr val="000000"/>
                </a:solidFill>
                <a:latin typeface="Arial Rounded MT Bold" panose="020F0704030504030204" pitchFamily="34" charset="0"/>
              </a:rPr>
              <a:t>The applications of IoT-based smart farming not only target conventional, large farming operations, but could also be new levers to uplift other growing or common trends in agricultural like organic farming, family farming.</a:t>
            </a:r>
            <a:endParaRPr lang="en-US" sz="1900" dirty="0">
              <a:solidFill>
                <a:srgbClr val="000000"/>
              </a:solidFill>
              <a:latin typeface="Arial Rounded MT Bold" panose="020F07040305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50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E5F08D-4BF5-4A2D-A612-59FE66AD63C8}"/>
              </a:ext>
            </a:extLst>
          </p:cNvPr>
          <p:cNvSpPr>
            <a:spLocks noGrp="1"/>
          </p:cNvSpPr>
          <p:nvPr>
            <p:ph type="title"/>
          </p:nvPr>
        </p:nvSpPr>
        <p:spPr>
          <a:xfrm>
            <a:off x="839788" y="457200"/>
            <a:ext cx="3932237" cy="723900"/>
          </a:xfrm>
        </p:spPr>
        <p:txBody>
          <a:bodyPr>
            <a:normAutofit/>
          </a:bodyPr>
          <a:lstStyle/>
          <a:p>
            <a:r>
              <a:rPr lang="en-US" b="1" dirty="0">
                <a:latin typeface="Arial Rounded MT Bold" panose="020F0704030504030204" pitchFamily="34" charset="0"/>
              </a:rPr>
              <a:t>Block Diagram</a:t>
            </a:r>
            <a:endParaRPr lang="en-IN" b="1" dirty="0">
              <a:latin typeface="Arial Rounded MT Bold" panose="020F0704030504030204" pitchFamily="34" charset="0"/>
            </a:endParaRPr>
          </a:p>
        </p:txBody>
      </p:sp>
      <p:pic>
        <p:nvPicPr>
          <p:cNvPr id="8" name="Picture 7">
            <a:extLst>
              <a:ext uri="{FF2B5EF4-FFF2-40B4-BE49-F238E27FC236}">
                <a16:creationId xmlns:a16="http://schemas.microsoft.com/office/drawing/2014/main" id="{BDBA52FB-A438-4F29-B2DD-E61E5A8ADC00}"/>
              </a:ext>
            </a:extLst>
          </p:cNvPr>
          <p:cNvPicPr>
            <a:picLocks noChangeAspect="1"/>
          </p:cNvPicPr>
          <p:nvPr/>
        </p:nvPicPr>
        <p:blipFill>
          <a:blip r:embed="rId2"/>
          <a:stretch>
            <a:fillRect/>
          </a:stretch>
        </p:blipFill>
        <p:spPr>
          <a:xfrm>
            <a:off x="92322" y="1587500"/>
            <a:ext cx="5060703" cy="4656138"/>
          </a:xfrm>
          <a:prstGeom prst="rect">
            <a:avLst/>
          </a:prstGeom>
        </p:spPr>
      </p:pic>
      <p:sp>
        <p:nvSpPr>
          <p:cNvPr id="6" name="Text Placeholder 5">
            <a:extLst>
              <a:ext uri="{FF2B5EF4-FFF2-40B4-BE49-F238E27FC236}">
                <a16:creationId xmlns:a16="http://schemas.microsoft.com/office/drawing/2014/main" id="{78A03FC8-D252-4EBE-BC75-F23DC8A4FE3F}"/>
              </a:ext>
            </a:extLst>
          </p:cNvPr>
          <p:cNvSpPr>
            <a:spLocks noGrp="1"/>
          </p:cNvSpPr>
          <p:nvPr>
            <p:ph type="body" sz="half" idx="2"/>
          </p:nvPr>
        </p:nvSpPr>
        <p:spPr>
          <a:xfrm>
            <a:off x="5316538" y="1671637"/>
            <a:ext cx="3932237" cy="4487863"/>
          </a:xfrm>
        </p:spPr>
        <p:txBody>
          <a:bodyPr>
            <a:normAutofit/>
          </a:bodyPr>
          <a:lstStyle/>
          <a:p>
            <a:r>
              <a:rPr lang="en-US" sz="2400" dirty="0"/>
              <a:t>“Smart Agriculture System based on IOT is done with the cloud </a:t>
            </a:r>
            <a:r>
              <a:rPr lang="en-US" sz="2400" dirty="0" err="1"/>
              <a:t>platform.We</a:t>
            </a:r>
            <a:r>
              <a:rPr lang="en-US" sz="2400" dirty="0"/>
              <a:t> use IBM Watson </a:t>
            </a:r>
            <a:r>
              <a:rPr lang="en-US" sz="2400" dirty="0" err="1"/>
              <a:t>Iot</a:t>
            </a:r>
            <a:r>
              <a:rPr lang="en-US" sz="2400" dirty="0"/>
              <a:t> </a:t>
            </a:r>
            <a:r>
              <a:rPr lang="en-US" sz="2400" dirty="0" err="1"/>
              <a:t>platform,Open</a:t>
            </a:r>
            <a:r>
              <a:rPr lang="en-US" sz="2400" dirty="0"/>
              <a:t> weather API and Node-Red.”</a:t>
            </a:r>
            <a:endParaRPr lang="en-IN" sz="2400" dirty="0"/>
          </a:p>
        </p:txBody>
      </p:sp>
      <p:pic>
        <p:nvPicPr>
          <p:cNvPr id="1026" name="Picture 2" descr="OpenWeatherMap - Wikipedia">
            <a:extLst>
              <a:ext uri="{FF2B5EF4-FFF2-40B4-BE49-F238E27FC236}">
                <a16:creationId xmlns:a16="http://schemas.microsoft.com/office/drawing/2014/main" id="{17445BA9-0342-466B-A0D9-FC108C1E5D2E}"/>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14117" r="14117"/>
          <a:stretch>
            <a:fillRect/>
          </a:stretch>
        </p:blipFill>
        <p:spPr bwMode="auto">
          <a:xfrm>
            <a:off x="9553575" y="2546350"/>
            <a:ext cx="1720818" cy="1479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oT Security Issues - Learn to manage with IBM Watson IoT Platform ...">
            <a:extLst>
              <a:ext uri="{FF2B5EF4-FFF2-40B4-BE49-F238E27FC236}">
                <a16:creationId xmlns:a16="http://schemas.microsoft.com/office/drawing/2014/main" id="{AC6E485D-6F60-4F14-9914-F8BDED4B2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3575" y="547687"/>
            <a:ext cx="1720818" cy="1266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ources : Node-RED">
            <a:extLst>
              <a:ext uri="{FF2B5EF4-FFF2-40B4-BE49-F238E27FC236}">
                <a16:creationId xmlns:a16="http://schemas.microsoft.com/office/drawing/2014/main" id="{1E7D1525-CF01-492F-9641-B4ED0F11B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575" y="4757738"/>
            <a:ext cx="1720818" cy="1485900"/>
          </a:xfrm>
          <a:prstGeom prst="rect">
            <a:avLst/>
          </a:prstGeom>
          <a:noFill/>
          <a:extLst>
            <a:ext uri="{909E8E84-426E-40DD-AFC4-6F175D3DCCD1}">
              <a14:hiddenFill xmlns:a14="http://schemas.microsoft.com/office/drawing/2010/main">
                <a:solidFill>
                  <a:srgbClr val="FFFFFF"/>
                </a:solidFill>
              </a14:hiddenFill>
            </a:ext>
          </a:extLst>
        </p:spPr>
      </p:pic>
      <p:sp>
        <p:nvSpPr>
          <p:cNvPr id="7" name="Cross 6">
            <a:extLst>
              <a:ext uri="{FF2B5EF4-FFF2-40B4-BE49-F238E27FC236}">
                <a16:creationId xmlns:a16="http://schemas.microsoft.com/office/drawing/2014/main" id="{8111466E-94A1-4E05-8168-833FAA3B061C}"/>
              </a:ext>
            </a:extLst>
          </p:cNvPr>
          <p:cNvSpPr/>
          <p:nvPr/>
        </p:nvSpPr>
        <p:spPr>
          <a:xfrm>
            <a:off x="10296525" y="1990725"/>
            <a:ext cx="257175" cy="25717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0000"/>
              </a:solidFill>
            </a:endParaRPr>
          </a:p>
        </p:txBody>
      </p:sp>
      <p:sp>
        <p:nvSpPr>
          <p:cNvPr id="11" name="Cross 10">
            <a:extLst>
              <a:ext uri="{FF2B5EF4-FFF2-40B4-BE49-F238E27FC236}">
                <a16:creationId xmlns:a16="http://schemas.microsoft.com/office/drawing/2014/main" id="{13835B0E-4A79-4C64-AA4B-457880EAB7B2}"/>
              </a:ext>
            </a:extLst>
          </p:cNvPr>
          <p:cNvSpPr/>
          <p:nvPr/>
        </p:nvSpPr>
        <p:spPr>
          <a:xfrm>
            <a:off x="10320337" y="4253706"/>
            <a:ext cx="257175" cy="25717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883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71D8B3-BF69-40F6-9AE7-0B51F5E91033}"/>
              </a:ext>
            </a:extLst>
          </p:cNvPr>
          <p:cNvSpPr>
            <a:spLocks noGrp="1"/>
          </p:cNvSpPr>
          <p:nvPr>
            <p:ph type="title"/>
          </p:nvPr>
        </p:nvSpPr>
        <p:spPr>
          <a:xfrm>
            <a:off x="838200" y="365125"/>
            <a:ext cx="10515600" cy="796925"/>
          </a:xfrm>
        </p:spPr>
        <p:txBody>
          <a:bodyPr>
            <a:normAutofit/>
          </a:bodyPr>
          <a:lstStyle/>
          <a:p>
            <a:r>
              <a:rPr lang="en-US" dirty="0"/>
              <a:t>Future Scope:</a:t>
            </a:r>
            <a:endParaRPr lang="en-IN" dirty="0"/>
          </a:p>
        </p:txBody>
      </p:sp>
      <p:sp>
        <p:nvSpPr>
          <p:cNvPr id="6" name="Content Placeholder 5">
            <a:extLst>
              <a:ext uri="{FF2B5EF4-FFF2-40B4-BE49-F238E27FC236}">
                <a16:creationId xmlns:a16="http://schemas.microsoft.com/office/drawing/2014/main" id="{A8306AE1-B8D6-4543-8843-39925210213A}"/>
              </a:ext>
            </a:extLst>
          </p:cNvPr>
          <p:cNvSpPr>
            <a:spLocks noGrp="1"/>
          </p:cNvSpPr>
          <p:nvPr>
            <p:ph idx="1"/>
          </p:nvPr>
        </p:nvSpPr>
        <p:spPr>
          <a:xfrm>
            <a:off x="838200" y="1352550"/>
            <a:ext cx="10515600" cy="5286375"/>
          </a:xfrm>
        </p:spPr>
        <p:txBody>
          <a:bodyPr>
            <a:normAutofit lnSpcReduction="10000"/>
          </a:bodyPr>
          <a:lstStyle/>
          <a:p>
            <a:r>
              <a:rPr lang="en-US" sz="1900" dirty="0"/>
              <a:t> </a:t>
            </a:r>
            <a:r>
              <a:rPr lang="en-US" sz="2100" dirty="0">
                <a:latin typeface="Arial Rounded MT Bold" panose="020F0704030504030204" pitchFamily="34" charset="0"/>
              </a:rPr>
              <a:t>IoT in agriculture technologies comprise specialized equipment, wireless connectivity, software and IT services.</a:t>
            </a:r>
          </a:p>
          <a:p>
            <a:r>
              <a:rPr lang="en-US" sz="2100" dirty="0">
                <a:latin typeface="Arial Rounded MT Bold" panose="020F0704030504030204" pitchFamily="34" charset="0"/>
              </a:rPr>
              <a:t>BI Intelligence survey expects that the adoption of IoT devices in the agriculture industry will reach 75 million in 2020, growing 20% annually. At the same time, the global smart agriculture market size is expected to triple by 2025, reaching $15.3.</a:t>
            </a:r>
          </a:p>
          <a:p>
            <a:r>
              <a:rPr lang="en-US" sz="2100" dirty="0">
                <a:latin typeface="Arial Rounded MT Bold" panose="020F0704030504030204" pitchFamily="34" charset="0"/>
              </a:rPr>
              <a:t>Smart farming based on IoT technologies enables growers and farmers to reduce waste and enhance productivity ranging from the quantity of fertilizer utilized to the number of journeys the farm vehicles have made, and enabling efficient utilization of resources such as water, electricity, etc.</a:t>
            </a:r>
          </a:p>
          <a:p>
            <a:r>
              <a:rPr lang="en-US" sz="2100" dirty="0">
                <a:latin typeface="Arial Rounded MT Bold" panose="020F0704030504030204" pitchFamily="34" charset="0"/>
              </a:rPr>
              <a:t>Predictive analytics for smart farming Crop predication plays a key role, it helps the farmer to decide future plan regarding the production of the crop, its storage, marketing techniques and risk management.</a:t>
            </a:r>
          </a:p>
          <a:p>
            <a:r>
              <a:rPr lang="en-US" sz="2100" dirty="0">
                <a:latin typeface="Arial Rounded MT Bold" panose="020F0704030504030204" pitchFamily="34" charset="0"/>
              </a:rPr>
              <a:t>Farmers have started to realize that the IoT is a driving force for increasing agricultural production in a cost-effective way.</a:t>
            </a:r>
          </a:p>
          <a:p>
            <a:r>
              <a:rPr lang="en-US" sz="2100" dirty="0">
                <a:latin typeface="Arial Rounded MT Bold" panose="020F0704030504030204" pitchFamily="34" charset="0"/>
              </a:rPr>
              <a:t>Because the market is still developing, there is still ample opportunity for businesses willing to join in.</a:t>
            </a:r>
          </a:p>
          <a:p>
            <a:endParaRPr lang="en-US" sz="1900" dirty="0"/>
          </a:p>
          <a:p>
            <a:endParaRPr lang="en-IN" dirty="0"/>
          </a:p>
        </p:txBody>
      </p:sp>
    </p:spTree>
    <p:extLst>
      <p:ext uri="{BB962C8B-B14F-4D97-AF65-F5344CB8AC3E}">
        <p14:creationId xmlns:p14="http://schemas.microsoft.com/office/powerpoint/2010/main" val="253865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72A0-D2E2-4130-A21E-F9A8A47F76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35B12D-2E37-4490-8BBC-5F0F98CE3ABE}"/>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9F0F6262-4574-4A2D-8CB9-7FDDC06D76C2}"/>
              </a:ext>
            </a:extLst>
          </p:cNvPr>
          <p:cNvSpPr/>
          <p:nvPr/>
        </p:nvSpPr>
        <p:spPr>
          <a:xfrm>
            <a:off x="3707878" y="2729210"/>
            <a:ext cx="4776244"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rgbClr val="000000"/>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3924521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410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Calibri</vt:lpstr>
      <vt:lpstr>Calibri Light</vt:lpstr>
      <vt:lpstr>Times New Roman</vt:lpstr>
      <vt:lpstr>Office Theme</vt:lpstr>
      <vt:lpstr>PowerPoint Presentation</vt:lpstr>
      <vt:lpstr>    Smart Agriculture System based on IOT</vt:lpstr>
      <vt:lpstr>Block Diagram</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J S R</dc:creator>
  <cp:lastModifiedBy>Krishna J S R</cp:lastModifiedBy>
  <cp:revision>8</cp:revision>
  <dcterms:created xsi:type="dcterms:W3CDTF">2020-06-15T18:05:21Z</dcterms:created>
  <dcterms:modified xsi:type="dcterms:W3CDTF">2020-06-16T11:45:45Z</dcterms:modified>
</cp:coreProperties>
</file>