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37"/>
    <a:srgbClr val="33CC33"/>
    <a:srgbClr val="9900CC"/>
    <a:srgbClr val="FF0000"/>
    <a:srgbClr val="003399"/>
    <a:srgbClr val="000000"/>
    <a:srgbClr val="FF33CC"/>
    <a:srgbClr val="EC8D7A"/>
    <a:srgbClr val="B51BA3"/>
    <a:srgbClr val="A82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BAE25A-E75A-42BD-9A71-D70C1814124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364064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BAE25A-E75A-42BD-9A71-D70C1814124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60713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BAE25A-E75A-42BD-9A71-D70C1814124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208470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BAE25A-E75A-42BD-9A71-D70C1814124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92303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AE25A-E75A-42BD-9A71-D70C1814124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367039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BAE25A-E75A-42BD-9A71-D70C18141249}"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57996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BAE25A-E75A-42BD-9A71-D70C18141249}" type="datetimeFigureOut">
              <a:rPr lang="en-IN" smtClean="0"/>
              <a:t>16-06-2020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339760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BAE25A-E75A-42BD-9A71-D70C18141249}" type="datetimeFigureOut">
              <a:rPr lang="en-IN" smtClean="0"/>
              <a:t>16-06-2020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21012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AE25A-E75A-42BD-9A71-D70C18141249}" type="datetimeFigureOut">
              <a:rPr lang="en-IN" smtClean="0"/>
              <a:t>16-06-2020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346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AE25A-E75A-42BD-9A71-D70C18141249}"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7875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AE25A-E75A-42BD-9A71-D70C18141249}"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47742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AE25A-E75A-42BD-9A71-D70C18141249}" type="datetimeFigureOut">
              <a:rPr lang="en-IN" smtClean="0"/>
              <a:t>16-06-2020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705FF-0EAE-4531-87CF-3065C0A1BC3B}" type="slidenum">
              <a:rPr lang="en-IN" smtClean="0"/>
              <a:t>‹#›</a:t>
            </a:fld>
            <a:endParaRPr lang="en-IN"/>
          </a:p>
        </p:txBody>
      </p:sp>
    </p:spTree>
    <p:extLst>
      <p:ext uri="{BB962C8B-B14F-4D97-AF65-F5344CB8AC3E}">
        <p14:creationId xmlns:p14="http://schemas.microsoft.com/office/powerpoint/2010/main" val="2484608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solidFill>
                  <a:srgbClr val="00B050"/>
                </a:solidFill>
                <a:latin typeface="Cooper Black" panose="0208090404030B020404" pitchFamily="18" charset="0"/>
              </a:rPr>
              <a:t>               </a:t>
            </a:r>
            <a:r>
              <a:rPr lang="en-IN" sz="5400" b="1" dirty="0" smtClean="0">
                <a:solidFill>
                  <a:schemeClr val="accent2">
                    <a:lumMod val="75000"/>
                  </a:schemeClr>
                </a:solidFill>
                <a:latin typeface="Cooper Black" panose="0208090404030B020404" pitchFamily="18" charset="0"/>
              </a:rPr>
              <a:t>SMART INTERNZ</a:t>
            </a:r>
            <a:endParaRPr lang="en-IN" sz="5400" b="1" dirty="0">
              <a:solidFill>
                <a:schemeClr val="accent2">
                  <a:lumMod val="75000"/>
                </a:schemeClr>
              </a:solidFill>
              <a:latin typeface="Cooper Black" panose="0208090404030B020404" pitchFamily="18" charset="0"/>
            </a:endParaRPr>
          </a:p>
        </p:txBody>
      </p:sp>
      <p:sp>
        <p:nvSpPr>
          <p:cNvPr id="6" name="Content Placeholder 5"/>
          <p:cNvSpPr>
            <a:spLocks noGrp="1"/>
          </p:cNvSpPr>
          <p:nvPr>
            <p:ph sz="half" idx="2"/>
          </p:nvPr>
        </p:nvSpPr>
        <p:spPr>
          <a:xfrm>
            <a:off x="6172200" y="1409700"/>
            <a:ext cx="5181600" cy="4767263"/>
          </a:xfrm>
          <a:noFill/>
        </p:spPr>
        <p:txBody>
          <a:bodyPr/>
          <a:lstStyle/>
          <a:p>
            <a:r>
              <a:rPr lang="en-IN" dirty="0" smtClean="0">
                <a:solidFill>
                  <a:srgbClr val="B51BA3"/>
                </a:solidFill>
                <a:latin typeface="Bodoni MT Black" panose="02070A03080606020203" pitchFamily="18" charset="0"/>
              </a:rPr>
              <a:t>NAME</a:t>
            </a:r>
            <a:r>
              <a:rPr lang="en-IN" dirty="0" smtClean="0"/>
              <a:t>: </a:t>
            </a:r>
            <a:r>
              <a:rPr lang="en-IN" b="1" dirty="0" smtClean="0">
                <a:latin typeface="Bookman Old Style" panose="02050604050505020204" pitchFamily="18" charset="0"/>
              </a:rPr>
              <a:t>K N S </a:t>
            </a:r>
            <a:r>
              <a:rPr lang="en-IN" b="1" dirty="0" err="1" smtClean="0">
                <a:latin typeface="Bookman Old Style" panose="02050604050505020204" pitchFamily="18" charset="0"/>
              </a:rPr>
              <a:t>Harshita</a:t>
            </a:r>
            <a:endParaRPr lang="en-IN" b="1" dirty="0">
              <a:latin typeface="Bookman Old Style" panose="02050604050505020204" pitchFamily="18" charset="0"/>
            </a:endParaRPr>
          </a:p>
          <a:p>
            <a:r>
              <a:rPr lang="en-IN" dirty="0" smtClean="0">
                <a:solidFill>
                  <a:srgbClr val="B51BA3"/>
                </a:solidFill>
                <a:latin typeface="Bodoni MT Black" panose="02070A03080606020203" pitchFamily="18" charset="0"/>
              </a:rPr>
              <a:t>MAIL ID:</a:t>
            </a:r>
          </a:p>
          <a:p>
            <a:pPr marL="0" indent="0">
              <a:buNone/>
            </a:pPr>
            <a:r>
              <a:rPr lang="en-IN" sz="2000" b="1" dirty="0" smtClean="0">
                <a:latin typeface="Bahnschrift" panose="020B0502040204020203" pitchFamily="34" charset="0"/>
              </a:rPr>
              <a:t>                 nagasaiharshita.kaza@gmail.com</a:t>
            </a:r>
            <a:endParaRPr lang="en-IN" dirty="0" smtClean="0">
              <a:solidFill>
                <a:srgbClr val="B51BA3"/>
              </a:solidFill>
              <a:latin typeface="Bodoni MT Black" panose="02070A03080606020203" pitchFamily="18" charset="0"/>
            </a:endParaRPr>
          </a:p>
          <a:p>
            <a:r>
              <a:rPr lang="en-IN" dirty="0" smtClean="0">
                <a:solidFill>
                  <a:srgbClr val="B51BA3"/>
                </a:solidFill>
                <a:latin typeface="Bodoni MT Black" panose="02070A03080606020203" pitchFamily="18" charset="0"/>
              </a:rPr>
              <a:t>PROJECT ID:</a:t>
            </a:r>
          </a:p>
          <a:p>
            <a:pPr marL="0" indent="0">
              <a:buNone/>
            </a:pPr>
            <a:r>
              <a:rPr lang="en-IN" dirty="0" smtClean="0">
                <a:latin typeface="Bodoni MT Black" panose="02070A03080606020203" pitchFamily="18" charset="0"/>
              </a:rPr>
              <a:t>               </a:t>
            </a:r>
            <a:r>
              <a:rPr lang="en-IN" dirty="0" smtClean="0">
                <a:latin typeface="Arial Black" panose="020B0A04020102020204" pitchFamily="34" charset="0"/>
              </a:rPr>
              <a:t>SPS_PRO_101</a:t>
            </a:r>
            <a:endParaRPr lang="en-IN" dirty="0">
              <a:solidFill>
                <a:srgbClr val="B51BA3"/>
              </a:solidFill>
              <a:latin typeface="Arial Black" panose="020B0A04020102020204" pitchFamily="34" charset="0"/>
            </a:endParaRPr>
          </a:p>
          <a:p>
            <a:endParaRPr lang="en-IN" dirty="0">
              <a:solidFill>
                <a:srgbClr val="B51BA3"/>
              </a:solidFill>
              <a:latin typeface="Bodoni MT Black" panose="02070A03080606020203" pitchFamily="18" charset="0"/>
            </a:endParaRPr>
          </a:p>
        </p:txBody>
      </p:sp>
    </p:spTree>
    <p:extLst>
      <p:ext uri="{BB962C8B-B14F-4D97-AF65-F5344CB8AC3E}">
        <p14:creationId xmlns:p14="http://schemas.microsoft.com/office/powerpoint/2010/main" val="57451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5350" y="-144462"/>
            <a:ext cx="10515600" cy="2820988"/>
          </a:xfrm>
        </p:spPr>
        <p:txBody>
          <a:bodyPr>
            <a:normAutofit/>
          </a:bodyPr>
          <a:lstStyle/>
          <a:p>
            <a:r>
              <a:rPr lang="en-IN" sz="6000" b="1" dirty="0" smtClean="0">
                <a:solidFill>
                  <a:srgbClr val="FF0000"/>
                </a:solidFill>
                <a:latin typeface="Cambria Math" panose="02040503050406030204" pitchFamily="18" charset="0"/>
                <a:ea typeface="Cambria Math" panose="02040503050406030204" pitchFamily="18" charset="0"/>
              </a:rPr>
              <a:t>SMART AGRICULTURE SYSTEM</a:t>
            </a:r>
            <a:br>
              <a:rPr lang="en-IN" sz="6000" b="1" dirty="0" smtClean="0">
                <a:solidFill>
                  <a:srgbClr val="FF0000"/>
                </a:solidFill>
                <a:latin typeface="Cambria Math" panose="02040503050406030204" pitchFamily="18" charset="0"/>
                <a:ea typeface="Cambria Math" panose="02040503050406030204" pitchFamily="18" charset="0"/>
              </a:rPr>
            </a:br>
            <a:r>
              <a:rPr lang="en-IN" sz="6000" b="1" dirty="0" smtClean="0">
                <a:solidFill>
                  <a:srgbClr val="FF0000"/>
                </a:solidFill>
                <a:latin typeface="Cambria Math" panose="02040503050406030204" pitchFamily="18" charset="0"/>
                <a:ea typeface="Cambria Math" panose="02040503050406030204" pitchFamily="18" charset="0"/>
              </a:rPr>
              <a:t>                BASED ON IOT</a:t>
            </a:r>
            <a:endParaRPr lang="en-IN" sz="6000" b="1" dirty="0">
              <a:solidFill>
                <a:srgbClr val="FF0000"/>
              </a:solidFill>
              <a:latin typeface="Cambria Math" panose="02040503050406030204" pitchFamily="18" charset="0"/>
              <a:ea typeface="Cambria Math" panose="02040503050406030204" pitchFamily="18" charset="0"/>
            </a:endParaRPr>
          </a:p>
        </p:txBody>
      </p:sp>
      <p:sp>
        <p:nvSpPr>
          <p:cNvPr id="5" name="Content Placeholder 4"/>
          <p:cNvSpPr>
            <a:spLocks noGrp="1"/>
          </p:cNvSpPr>
          <p:nvPr>
            <p:ph idx="1"/>
          </p:nvPr>
        </p:nvSpPr>
        <p:spPr>
          <a:xfrm>
            <a:off x="561975" y="2867026"/>
            <a:ext cx="10515600" cy="3133724"/>
          </a:xfrm>
        </p:spPr>
        <p:txBody>
          <a:bodyPr/>
          <a:lstStyle/>
          <a:p>
            <a:r>
              <a:rPr lang="en-IN" dirty="0" smtClean="0">
                <a:solidFill>
                  <a:srgbClr val="000000"/>
                </a:solidFill>
                <a:latin typeface="Arial Black" panose="020B0A04020102020204" pitchFamily="34" charset="0"/>
              </a:rPr>
              <a:t>“Smart  Agriculture  System  based on IOT is done </a:t>
            </a:r>
          </a:p>
          <a:p>
            <a:pPr marL="0" indent="0">
              <a:buNone/>
            </a:pPr>
            <a:r>
              <a:rPr lang="en-IN" dirty="0" smtClean="0">
                <a:solidFill>
                  <a:srgbClr val="000000"/>
                </a:solidFill>
                <a:latin typeface="Arial Black" panose="020B0A04020102020204" pitchFamily="34" charset="0"/>
              </a:rPr>
              <a:t>with the cloud platform. We use IBM Watson  </a:t>
            </a:r>
            <a:r>
              <a:rPr lang="en-IN" dirty="0" err="1" smtClean="0">
                <a:solidFill>
                  <a:srgbClr val="000000"/>
                </a:solidFill>
                <a:latin typeface="Arial Black" panose="020B0A04020102020204" pitchFamily="34" charset="0"/>
              </a:rPr>
              <a:t>Iot</a:t>
            </a:r>
            <a:r>
              <a:rPr lang="en-IN" dirty="0" smtClean="0">
                <a:solidFill>
                  <a:srgbClr val="000000"/>
                </a:solidFill>
                <a:latin typeface="Arial Black" panose="020B0A04020102020204" pitchFamily="34" charset="0"/>
              </a:rPr>
              <a:t> </a:t>
            </a:r>
          </a:p>
          <a:p>
            <a:pPr marL="0" indent="0">
              <a:buNone/>
            </a:pPr>
            <a:r>
              <a:rPr lang="en-IN" dirty="0" smtClean="0">
                <a:solidFill>
                  <a:srgbClr val="000000"/>
                </a:solidFill>
                <a:latin typeface="Arial Black" panose="020B0A04020102020204" pitchFamily="34" charset="0"/>
              </a:rPr>
              <a:t>platform ,Open weather API and  Node-Red”</a:t>
            </a:r>
            <a:endParaRPr lang="en-IN" dirty="0">
              <a:solidFill>
                <a:srgbClr val="000000"/>
              </a:solidFill>
              <a:latin typeface="Arial Black" panose="020B0A04020102020204" pitchFamily="34" charset="0"/>
            </a:endParaRPr>
          </a:p>
        </p:txBody>
      </p:sp>
    </p:spTree>
    <p:extLst>
      <p:ext uri="{BB962C8B-B14F-4D97-AF65-F5344CB8AC3E}">
        <p14:creationId xmlns:p14="http://schemas.microsoft.com/office/powerpoint/2010/main" val="226873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9788" y="457200"/>
            <a:ext cx="5380037" cy="1076325"/>
          </a:xfrm>
        </p:spPr>
        <p:txBody>
          <a:bodyPr>
            <a:normAutofit/>
          </a:bodyPr>
          <a:lstStyle/>
          <a:p>
            <a:r>
              <a:rPr lang="en-IN" sz="3800" b="1" dirty="0" smtClean="0">
                <a:solidFill>
                  <a:srgbClr val="FF0000"/>
                </a:solidFill>
                <a:latin typeface="Berlin Sans FB Demi" panose="020E0802020502020306" pitchFamily="34" charset="0"/>
              </a:rPr>
              <a:t>BLOCK DIAGRAM:</a:t>
            </a:r>
            <a:endParaRPr lang="en-IN" sz="3800" b="1" dirty="0">
              <a:solidFill>
                <a:srgbClr val="FF0000"/>
              </a:solidFill>
              <a:latin typeface="Berlin Sans FB Demi" panose="020E0802020502020306" pitchFamily="34" charset="0"/>
            </a:endParaRPr>
          </a:p>
        </p:txBody>
      </p:sp>
      <p:sp>
        <p:nvSpPr>
          <p:cNvPr id="9" name="Text Placeholder 8"/>
          <p:cNvSpPr>
            <a:spLocks noGrp="1"/>
          </p:cNvSpPr>
          <p:nvPr>
            <p:ph type="body" sz="half" idx="2"/>
          </p:nvPr>
        </p:nvSpPr>
        <p:spPr>
          <a:xfrm>
            <a:off x="6924674" y="647701"/>
            <a:ext cx="4619625" cy="5686424"/>
          </a:xfrm>
        </p:spPr>
        <p:txBody>
          <a:bodyPr/>
          <a:lstStyle/>
          <a:p>
            <a:endParaRPr lang="en-IN" dirty="0" smtClean="0"/>
          </a:p>
          <a:p>
            <a:r>
              <a:rPr lang="en-IN" sz="3600" dirty="0" smtClean="0">
                <a:solidFill>
                  <a:srgbClr val="FF0000"/>
                </a:solidFill>
                <a:latin typeface="Berlin Sans FB Demi" panose="020E0802020502020306" pitchFamily="34" charset="0"/>
              </a:rPr>
              <a:t>     FLOW CHART:</a:t>
            </a:r>
          </a:p>
          <a:p>
            <a:endParaRPr lang="en-IN" sz="3600" dirty="0">
              <a:solidFill>
                <a:srgbClr val="FF0000"/>
              </a:solidFill>
              <a:latin typeface="Berlin Sans FB Demi" panose="020E0802020502020306" pitchFamily="34" charset="0"/>
            </a:endParaRPr>
          </a:p>
        </p:txBody>
      </p:sp>
      <p:pic>
        <p:nvPicPr>
          <p:cNvPr id="12" name="Picture Placeholder 11"/>
          <p:cNvPicPr>
            <a:picLocks noGrp="1" noChangeAspect="1"/>
          </p:cNvPicPr>
          <p:nvPr>
            <p:ph type="pic" idx="1"/>
          </p:nvPr>
        </p:nvPicPr>
        <p:blipFill>
          <a:blip r:embed="rId2">
            <a:extLst>
              <a:ext uri="{28A0092B-C50C-407E-A947-70E740481C1C}">
                <a14:useLocalDpi xmlns:a14="http://schemas.microsoft.com/office/drawing/2010/main" val="0"/>
              </a:ext>
            </a:extLst>
          </a:blip>
          <a:srcRect l="11794" r="11794"/>
          <a:stretch>
            <a:fillRect/>
          </a:stretch>
        </p:blipFill>
        <p:spPr>
          <a:xfrm>
            <a:off x="257175" y="1736724"/>
            <a:ext cx="5334000" cy="4740275"/>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4" y="1797050"/>
            <a:ext cx="4400549" cy="4619624"/>
          </a:xfrm>
          <a:prstGeom prst="rect">
            <a:avLst/>
          </a:prstGeom>
        </p:spPr>
      </p:pic>
    </p:spTree>
    <p:extLst>
      <p:ext uri="{BB962C8B-B14F-4D97-AF65-F5344CB8AC3E}">
        <p14:creationId xmlns:p14="http://schemas.microsoft.com/office/powerpoint/2010/main" val="323477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rgbClr val="9900CC"/>
                </a:solidFill>
                <a:latin typeface="Arial Black" panose="020B0A04020102020204" pitchFamily="34" charset="0"/>
              </a:rPr>
              <a:t>FUTURE SCOPE</a:t>
            </a:r>
            <a:r>
              <a:rPr lang="en-IN" dirty="0" smtClean="0"/>
              <a:t>:</a:t>
            </a:r>
            <a:endParaRPr lang="en-IN" dirty="0"/>
          </a:p>
        </p:txBody>
      </p:sp>
      <p:sp>
        <p:nvSpPr>
          <p:cNvPr id="5" name="Content Placeholder 4"/>
          <p:cNvSpPr>
            <a:spLocks noGrp="1"/>
          </p:cNvSpPr>
          <p:nvPr>
            <p:ph idx="1"/>
          </p:nvPr>
        </p:nvSpPr>
        <p:spPr>
          <a:xfrm>
            <a:off x="838200" y="1418602"/>
            <a:ext cx="10515600" cy="5118931"/>
          </a:xfrm>
        </p:spPr>
        <p:txBody>
          <a:bodyPr>
            <a:normAutofit lnSpcReduction="10000"/>
          </a:bodyPr>
          <a:lstStyle/>
          <a:p>
            <a:r>
              <a:rPr lang="en-US" sz="2100" dirty="0" err="1" smtClean="0">
                <a:latin typeface="Arial" panose="020B0604020202020204" pitchFamily="34" charset="0"/>
                <a:cs typeface="Arial" panose="020B0604020202020204" pitchFamily="34" charset="0"/>
              </a:rPr>
              <a:t>IoT</a:t>
            </a:r>
            <a:r>
              <a:rPr lang="en-US" sz="2100" dirty="0" smtClean="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in agriculture technologies comprise specialized equipment, wireless connectivity, software and IT services.</a:t>
            </a:r>
            <a:endParaRPr lang="en-US" sz="2100" dirty="0">
              <a:latin typeface="Arial" panose="020B0604020202020204" pitchFamily="34" charset="0"/>
              <a:cs typeface="Arial" panose="020B0604020202020204" pitchFamily="34" charset="0"/>
            </a:endParaRPr>
          </a:p>
          <a:p>
            <a:r>
              <a:rPr lang="en-US" sz="2100" dirty="0" smtClean="0">
                <a:latin typeface="Arial" panose="020B0604020202020204" pitchFamily="34" charset="0"/>
                <a:cs typeface="Arial" panose="020B0604020202020204" pitchFamily="34" charset="0"/>
              </a:rPr>
              <a:t>BI </a:t>
            </a:r>
            <a:r>
              <a:rPr lang="en-US" sz="2100" dirty="0">
                <a:latin typeface="Arial" panose="020B0604020202020204" pitchFamily="34" charset="0"/>
                <a:cs typeface="Arial" panose="020B0604020202020204" pitchFamily="34" charset="0"/>
              </a:rPr>
              <a:t>Intelligence survey expects that the adoption of </a:t>
            </a:r>
            <a:r>
              <a:rPr lang="en-US" sz="2100" dirty="0" err="1">
                <a:latin typeface="Arial" panose="020B0604020202020204" pitchFamily="34" charset="0"/>
                <a:cs typeface="Arial" panose="020B0604020202020204" pitchFamily="34" charset="0"/>
              </a:rPr>
              <a:t>IoT</a:t>
            </a:r>
            <a:r>
              <a:rPr lang="en-US" sz="2100" dirty="0">
                <a:latin typeface="Arial" panose="020B0604020202020204" pitchFamily="34" charset="0"/>
                <a:cs typeface="Arial" panose="020B0604020202020204" pitchFamily="34" charset="0"/>
              </a:rPr>
              <a:t> devices in the agriculture industry will reach 75 million in 2020, growing 20% annually. At the same time, the global smart agriculture market size is expected to triple by 2025, reaching $15.3.</a:t>
            </a:r>
            <a:endParaRPr lang="en-US" sz="2100" dirty="0">
              <a:latin typeface="Arial" panose="020B0604020202020204" pitchFamily="34" charset="0"/>
              <a:cs typeface="Arial" panose="020B0604020202020204" pitchFamily="34" charset="0"/>
            </a:endParaRPr>
          </a:p>
          <a:p>
            <a:r>
              <a:rPr lang="en-US" sz="2100" dirty="0" smtClean="0">
                <a:latin typeface="Arial" panose="020B0604020202020204" pitchFamily="34" charset="0"/>
                <a:cs typeface="Arial" panose="020B0604020202020204" pitchFamily="34" charset="0"/>
              </a:rPr>
              <a:t>Smart </a:t>
            </a:r>
            <a:r>
              <a:rPr lang="en-US" sz="2100" dirty="0">
                <a:latin typeface="Arial" panose="020B0604020202020204" pitchFamily="34" charset="0"/>
                <a:cs typeface="Arial" panose="020B0604020202020204" pitchFamily="34" charset="0"/>
              </a:rPr>
              <a:t>farming based on </a:t>
            </a:r>
            <a:r>
              <a:rPr lang="en-US" sz="2100" dirty="0" err="1">
                <a:latin typeface="Arial" panose="020B0604020202020204" pitchFamily="34" charset="0"/>
                <a:cs typeface="Arial" panose="020B0604020202020204" pitchFamily="34" charset="0"/>
              </a:rPr>
              <a:t>IoT</a:t>
            </a:r>
            <a:r>
              <a:rPr lang="en-US" sz="2100" dirty="0">
                <a:latin typeface="Arial" panose="020B0604020202020204" pitchFamily="34" charset="0"/>
                <a:cs typeface="Arial" panose="020B0604020202020204" pitchFamily="34" charset="0"/>
              </a:rPr>
              <a:t> technologies enables growers and farmers to reduce waste and enhance productivity ranging from the quantity of fertilizer utilized to the number of journeys the farm vehicles have made, and enabling efficient utilization of resources such as water, electricity, etc.</a:t>
            </a:r>
            <a:endParaRPr lang="en-US" sz="2100" dirty="0">
              <a:latin typeface="Arial" panose="020B0604020202020204" pitchFamily="34" charset="0"/>
              <a:cs typeface="Arial" panose="020B0604020202020204" pitchFamily="34" charset="0"/>
            </a:endParaRPr>
          </a:p>
          <a:p>
            <a:r>
              <a:rPr lang="en-US" sz="2100" dirty="0" smtClean="0">
                <a:latin typeface="Arial" panose="020B0604020202020204" pitchFamily="34" charset="0"/>
                <a:cs typeface="Arial" panose="020B0604020202020204" pitchFamily="34" charset="0"/>
              </a:rPr>
              <a:t>Predictive </a:t>
            </a:r>
            <a:r>
              <a:rPr lang="en-US" sz="2100" dirty="0">
                <a:latin typeface="Arial" panose="020B0604020202020204" pitchFamily="34" charset="0"/>
                <a:cs typeface="Arial" panose="020B0604020202020204" pitchFamily="34" charset="0"/>
              </a:rPr>
              <a:t>analytics for smart farming Crop predication plays a key role, it helps the farmer to decide future plan regarding the production of the crop, its storage, marketing techniques and risk management.</a:t>
            </a:r>
            <a:endParaRPr lang="en-US" sz="2100" dirty="0">
              <a:latin typeface="Arial" panose="020B0604020202020204" pitchFamily="34" charset="0"/>
              <a:cs typeface="Arial" panose="020B0604020202020204" pitchFamily="34" charset="0"/>
            </a:endParaRPr>
          </a:p>
          <a:p>
            <a:r>
              <a:rPr lang="en-US" sz="2100" dirty="0" smtClean="0">
                <a:latin typeface="Arial" panose="020B0604020202020204" pitchFamily="34" charset="0"/>
                <a:cs typeface="Arial" panose="020B0604020202020204" pitchFamily="34" charset="0"/>
              </a:rPr>
              <a:t>Farmers </a:t>
            </a:r>
            <a:r>
              <a:rPr lang="en-US" sz="2100" dirty="0">
                <a:latin typeface="Arial" panose="020B0604020202020204" pitchFamily="34" charset="0"/>
                <a:cs typeface="Arial" panose="020B0604020202020204" pitchFamily="34" charset="0"/>
              </a:rPr>
              <a:t>have started to realize that the </a:t>
            </a:r>
            <a:r>
              <a:rPr lang="en-US" sz="2100" dirty="0" err="1">
                <a:latin typeface="Arial" panose="020B0604020202020204" pitchFamily="34" charset="0"/>
                <a:cs typeface="Arial" panose="020B0604020202020204" pitchFamily="34" charset="0"/>
              </a:rPr>
              <a:t>IoT</a:t>
            </a:r>
            <a:r>
              <a:rPr lang="en-US" sz="2100" dirty="0">
                <a:latin typeface="Arial" panose="020B0604020202020204" pitchFamily="34" charset="0"/>
                <a:cs typeface="Arial" panose="020B0604020202020204" pitchFamily="34" charset="0"/>
              </a:rPr>
              <a:t> is a driving force for increasing agricultural production in a cost-effective way.</a:t>
            </a:r>
            <a:endParaRPr lang="en-US" sz="2100" dirty="0">
              <a:latin typeface="Arial" panose="020B0604020202020204" pitchFamily="34" charset="0"/>
              <a:cs typeface="Arial" panose="020B0604020202020204" pitchFamily="34" charset="0"/>
            </a:endParaRPr>
          </a:p>
          <a:p>
            <a:r>
              <a:rPr lang="en-US" sz="2100" dirty="0" smtClean="0">
                <a:latin typeface="Arial" panose="020B0604020202020204" pitchFamily="34" charset="0"/>
                <a:cs typeface="Arial" panose="020B0604020202020204" pitchFamily="34" charset="0"/>
              </a:rPr>
              <a:t>Because </a:t>
            </a:r>
            <a:r>
              <a:rPr lang="en-US" sz="2100" dirty="0">
                <a:latin typeface="Arial" panose="020B0604020202020204" pitchFamily="34" charset="0"/>
                <a:cs typeface="Arial" panose="020B0604020202020204" pitchFamily="34" charset="0"/>
              </a:rPr>
              <a:t>the market is still developing, there is still ample opportunity for businesses willing to join in.</a:t>
            </a: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2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153824"/>
            <a:ext cx="45719" cy="8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p:cNvSpPr>
            <a:spLocks noGrp="1"/>
          </p:cNvSpPr>
          <p:nvPr>
            <p:ph type="title"/>
          </p:nvPr>
        </p:nvSpPr>
        <p:spPr>
          <a:xfrm>
            <a:off x="1019175" y="2193925"/>
            <a:ext cx="10515600" cy="1325563"/>
          </a:xfrm>
        </p:spPr>
        <p:txBody>
          <a:bodyPr>
            <a:normAutofit fontScale="90000"/>
          </a:bodyPr>
          <a:lstStyle/>
          <a:p>
            <a:r>
              <a:rPr lang="en-IN" sz="8000" b="1" dirty="0" smtClean="0">
                <a:solidFill>
                  <a:srgbClr val="AE1237"/>
                </a:solidFill>
                <a:latin typeface="Bahnschrift SemiLight" panose="020B0502040204020203" pitchFamily="34" charset="0"/>
              </a:rPr>
              <a:t>         </a:t>
            </a:r>
            <a:r>
              <a:rPr lang="en-IN" sz="9600" b="1" dirty="0" smtClean="0">
                <a:solidFill>
                  <a:srgbClr val="FFFF00"/>
                </a:solidFill>
                <a:latin typeface="Cooper Black" panose="0208090404030B020404" pitchFamily="18" charset="0"/>
              </a:rPr>
              <a:t>THANK YOU</a:t>
            </a:r>
            <a:endParaRPr lang="en-IN" sz="9600" b="1" dirty="0">
              <a:solidFill>
                <a:srgbClr val="FFFF00"/>
              </a:solidFill>
              <a:latin typeface="Cooper Black" panose="0208090404030B020404" pitchFamily="18" charset="0"/>
            </a:endParaRPr>
          </a:p>
        </p:txBody>
      </p:sp>
    </p:spTree>
    <p:extLst>
      <p:ext uri="{BB962C8B-B14F-4D97-AF65-F5344CB8AC3E}">
        <p14:creationId xmlns:p14="http://schemas.microsoft.com/office/powerpoint/2010/main" val="84247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250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Arial</vt:lpstr>
      <vt:lpstr>Arial Black</vt:lpstr>
      <vt:lpstr>Bahnschrift</vt:lpstr>
      <vt:lpstr>Bahnschrift SemiLight</vt:lpstr>
      <vt:lpstr>Berlin Sans FB Demi</vt:lpstr>
      <vt:lpstr>Bodoni MT Black</vt:lpstr>
      <vt:lpstr>Bookman Old Style</vt:lpstr>
      <vt:lpstr>Calibri</vt:lpstr>
      <vt:lpstr>Calibri Light</vt:lpstr>
      <vt:lpstr>Cambria Math</vt:lpstr>
      <vt:lpstr>Cooper Black</vt:lpstr>
      <vt:lpstr>Office Theme</vt:lpstr>
      <vt:lpstr>               SMART INTERNZ</vt:lpstr>
      <vt:lpstr>SMART AGRICULTURE SYSTEM                 BASED ON IOT</vt:lpstr>
      <vt:lpstr>BLOCK DIAGRAM:</vt:lpstr>
      <vt:lpstr>FUTURE SCOPE:</vt:lpstr>
      <vt:lpstr>         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INTERNZ</dc:title>
  <dc:creator>Nagasaiharshita Kaza</dc:creator>
  <cp:lastModifiedBy>Nagasaiharshita Kaza</cp:lastModifiedBy>
  <cp:revision>9</cp:revision>
  <dcterms:created xsi:type="dcterms:W3CDTF">2020-06-16T07:02:08Z</dcterms:created>
  <dcterms:modified xsi:type="dcterms:W3CDTF">2020-06-16T13:30:32Z</dcterms:modified>
</cp:coreProperties>
</file>