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84139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403849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C8DAA-EE63-44AF-AB28-B85401CA40E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92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537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C8DAA-EE63-44AF-AB28-B85401CA40E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276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289091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632288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374058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211886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2310A-E1C0-4C87-AD6E-242553DE3BF3}"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33365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271707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2310A-E1C0-4C87-AD6E-242553DE3BF3}"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388174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2310A-E1C0-4C87-AD6E-242553DE3BF3}"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152359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2310A-E1C0-4C87-AD6E-242553DE3BF3}"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286161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337751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2310A-E1C0-4C87-AD6E-242553DE3BF3}"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C8DAA-EE63-44AF-AB28-B85401CA40EB}" type="slidenum">
              <a:rPr lang="en-IN" smtClean="0"/>
              <a:t>‹#›</a:t>
            </a:fld>
            <a:endParaRPr lang="en-IN"/>
          </a:p>
        </p:txBody>
      </p:sp>
    </p:spTree>
    <p:extLst>
      <p:ext uri="{BB962C8B-B14F-4D97-AF65-F5344CB8AC3E}">
        <p14:creationId xmlns:p14="http://schemas.microsoft.com/office/powerpoint/2010/main" val="262478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02310A-E1C0-4C87-AD6E-242553DE3BF3}" type="datetimeFigureOut">
              <a:rPr lang="en-IN" smtClean="0"/>
              <a:t>16-06-2020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CC8DAA-EE63-44AF-AB28-B85401CA40EB}" type="slidenum">
              <a:rPr lang="en-IN" smtClean="0"/>
              <a:t>‹#›</a:t>
            </a:fld>
            <a:endParaRPr lang="en-IN"/>
          </a:p>
        </p:txBody>
      </p:sp>
    </p:spTree>
    <p:extLst>
      <p:ext uri="{BB962C8B-B14F-4D97-AF65-F5344CB8AC3E}">
        <p14:creationId xmlns:p14="http://schemas.microsoft.com/office/powerpoint/2010/main" val="113260703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233-CB4C-421F-AB72-7E3BD3D7AD85}"/>
              </a:ext>
            </a:extLst>
          </p:cNvPr>
          <p:cNvSpPr>
            <a:spLocks noGrp="1"/>
          </p:cNvSpPr>
          <p:nvPr>
            <p:ph type="ctrTitle"/>
          </p:nvPr>
        </p:nvSpPr>
        <p:spPr>
          <a:xfrm>
            <a:off x="1061671" y="402671"/>
            <a:ext cx="10572000" cy="1126283"/>
          </a:xfrm>
        </p:spPr>
        <p:txBody>
          <a:bodyPr>
            <a:normAutofit/>
          </a:bodyPr>
          <a:lstStyle/>
          <a:p>
            <a:pPr algn="ctr"/>
            <a:r>
              <a:rPr lang="en-US" b="1" dirty="0"/>
              <a:t>SMART AGRICULTURE SYSTEM</a:t>
            </a:r>
            <a:endParaRPr lang="en-IN" b="1" dirty="0"/>
          </a:p>
        </p:txBody>
      </p:sp>
      <p:sp>
        <p:nvSpPr>
          <p:cNvPr id="3" name="Subtitle 2">
            <a:extLst>
              <a:ext uri="{FF2B5EF4-FFF2-40B4-BE49-F238E27FC236}">
                <a16:creationId xmlns:a16="http://schemas.microsoft.com/office/drawing/2014/main" id="{F3ECE32C-4F4F-4EFD-BD32-A5F1B20C1A21}"/>
              </a:ext>
            </a:extLst>
          </p:cNvPr>
          <p:cNvSpPr>
            <a:spLocks noGrp="1"/>
          </p:cNvSpPr>
          <p:nvPr>
            <p:ph type="subTitle" idx="1"/>
          </p:nvPr>
        </p:nvSpPr>
        <p:spPr>
          <a:xfrm>
            <a:off x="1964247" y="4158782"/>
            <a:ext cx="8263505" cy="1499442"/>
          </a:xfrm>
        </p:spPr>
        <p:txBody>
          <a:bodyPr>
            <a:noAutofit/>
          </a:bodyPr>
          <a:lstStyle/>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Submitted  By</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Lucky Vishwkarma</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HMRITM (GGSIPU)</a:t>
            </a:r>
          </a:p>
          <a:p>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INTERN AT SMARTBRIDGE</a:t>
            </a:r>
          </a:p>
        </p:txBody>
      </p:sp>
    </p:spTree>
    <p:extLst>
      <p:ext uri="{BB962C8B-B14F-4D97-AF65-F5344CB8AC3E}">
        <p14:creationId xmlns:p14="http://schemas.microsoft.com/office/powerpoint/2010/main" val="297921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10D3-1F8A-4346-930B-98F009437279}"/>
              </a:ext>
            </a:extLst>
          </p:cNvPr>
          <p:cNvSpPr>
            <a:spLocks noGrp="1"/>
          </p:cNvSpPr>
          <p:nvPr>
            <p:ph type="title"/>
          </p:nvPr>
        </p:nvSpPr>
        <p:spPr>
          <a:xfrm>
            <a:off x="2582839" y="632499"/>
            <a:ext cx="8911687" cy="1280890"/>
          </a:xfrm>
        </p:spPr>
        <p:txBody>
          <a:bodyPr>
            <a:normAutofit/>
          </a:bodyPr>
          <a:lstStyle/>
          <a:p>
            <a:pPr algn="ctr"/>
            <a:r>
              <a:rPr lang="en-US" sz="4000" b="1" dirty="0"/>
              <a:t>PURPOSE OF THE PROJECT</a:t>
            </a:r>
            <a:endParaRPr lang="en-IN" sz="4000" b="1" dirty="0"/>
          </a:p>
        </p:txBody>
      </p:sp>
      <p:sp>
        <p:nvSpPr>
          <p:cNvPr id="3" name="Content Placeholder 2">
            <a:extLst>
              <a:ext uri="{FF2B5EF4-FFF2-40B4-BE49-F238E27FC236}">
                <a16:creationId xmlns:a16="http://schemas.microsoft.com/office/drawing/2014/main" id="{BD9B30A3-82C2-4561-A350-7DAC8A272F0F}"/>
              </a:ext>
            </a:extLst>
          </p:cNvPr>
          <p:cNvSpPr>
            <a:spLocks noGrp="1"/>
          </p:cNvSpPr>
          <p:nvPr>
            <p:ph idx="1"/>
          </p:nvPr>
        </p:nvSpPr>
        <p:spPr>
          <a:xfrm>
            <a:off x="1741924" y="1789650"/>
            <a:ext cx="8915400" cy="4728595"/>
          </a:xfrm>
        </p:spPr>
        <p:txBody>
          <a:bodyPr>
            <a:normAutofit fontScale="92500" lnSpcReduction="10000"/>
          </a:bodyPr>
          <a:lstStyle/>
          <a:p>
            <a:r>
              <a:rPr lang="en-US" dirty="0">
                <a:latin typeface="Calibri" panose="020F0502020204030204" pitchFamily="34" charset="0"/>
                <a:cs typeface="Calibri" panose="020F0502020204030204" pitchFamily="34" charset="0"/>
              </a:rPr>
              <a:t>The Main Objective of the Project is to overcome the problems of the traditional agriculture system by developing a smart agriculture system that uses the advantages of the cutting edge technologies such as IoT , IBM Cloud &amp; Open Weather API that will monitor the field in real time.</a:t>
            </a:r>
          </a:p>
          <a:p>
            <a:r>
              <a:rPr lang="en-US" dirty="0">
                <a:latin typeface="Calibri" panose="020F0502020204030204" pitchFamily="34" charset="0"/>
                <a:cs typeface="Calibri" panose="020F0502020204030204" pitchFamily="34" charset="0"/>
              </a:rPr>
              <a:t>Smart Agriculture helps reduce overall costs and improve the quality and quantity of products, the sustainability of agriculture and the experience for the consumer. Increasing control over production leads to better cost management and waste reduction. Hope there will be many welcoming issues in the future regarding Smart agriculture.</a:t>
            </a:r>
          </a:p>
          <a:p>
            <a:r>
              <a:rPr lang="en-US" dirty="0">
                <a:latin typeface="Calibri" panose="020F0502020204030204" pitchFamily="34" charset="0"/>
                <a:cs typeface="Calibri" panose="020F0502020204030204" pitchFamily="34" charset="0"/>
              </a:rPr>
              <a:t>With the help of this System, Farmer can get real time</a:t>
            </a:r>
          </a:p>
          <a:p>
            <a:pPr marL="0" indent="0">
              <a:buNone/>
            </a:pPr>
            <a:r>
              <a:rPr lang="en-US" dirty="0">
                <a:latin typeface="Calibri" panose="020F0502020204030204" pitchFamily="34" charset="0"/>
                <a:cs typeface="Calibri" panose="020F0502020204030204" pitchFamily="34" charset="0"/>
              </a:rPr>
              <a:t>       weather forecasting and can monitor the weather </a:t>
            </a:r>
          </a:p>
          <a:p>
            <a:pPr marL="0" indent="0">
              <a:buNone/>
            </a:pPr>
            <a:r>
              <a:rPr lang="en-US" dirty="0">
                <a:latin typeface="Calibri" panose="020F0502020204030204" pitchFamily="34" charset="0"/>
                <a:cs typeface="Calibri" panose="020F0502020204030204" pitchFamily="34" charset="0"/>
              </a:rPr>
              <a:t>       parameters using the mobile app. And also he can</a:t>
            </a:r>
          </a:p>
          <a:p>
            <a:pPr marL="0" indent="0">
              <a:buNone/>
            </a:pPr>
            <a:r>
              <a:rPr lang="en-US" dirty="0">
                <a:latin typeface="Calibri" panose="020F0502020204030204" pitchFamily="34" charset="0"/>
                <a:cs typeface="Calibri" panose="020F0502020204030204" pitchFamily="34" charset="0"/>
              </a:rPr>
              <a:t>       water his crops by controlling the motor using the </a:t>
            </a:r>
          </a:p>
          <a:p>
            <a:pPr marL="0" indent="0">
              <a:buNone/>
            </a:pPr>
            <a:r>
              <a:rPr lang="en-US" dirty="0">
                <a:latin typeface="Calibri" panose="020F0502020204030204" pitchFamily="34" charset="0"/>
                <a:cs typeface="Calibri" panose="020F0502020204030204" pitchFamily="34" charset="0"/>
              </a:rPr>
              <a:t>       mobile application from anywhere.</a:t>
            </a:r>
            <a:r>
              <a:rPr lang="en-US" dirty="0"/>
              <a:t> </a:t>
            </a:r>
          </a:p>
          <a:p>
            <a:pPr marL="0" indent="0">
              <a:buNone/>
            </a:pPr>
            <a:endParaRPr lang="en-US" dirty="0"/>
          </a:p>
          <a:p>
            <a:pPr marL="0" indent="0">
              <a:buNone/>
            </a:pPr>
            <a:r>
              <a:rPr lang="en-US" dirty="0"/>
              <a:t>      </a:t>
            </a:r>
          </a:p>
          <a:p>
            <a:pPr marL="0" indent="0">
              <a:buNone/>
            </a:pPr>
            <a:endParaRPr lang="en-IN" dirty="0"/>
          </a:p>
        </p:txBody>
      </p:sp>
      <p:pic>
        <p:nvPicPr>
          <p:cNvPr id="5" name="Picture 4">
            <a:extLst>
              <a:ext uri="{FF2B5EF4-FFF2-40B4-BE49-F238E27FC236}">
                <a16:creationId xmlns:a16="http://schemas.microsoft.com/office/drawing/2014/main" id="{D1BA0A3D-10C3-4F9F-9726-EC6EE5168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640" y="3875713"/>
            <a:ext cx="4838699" cy="2642531"/>
          </a:xfrm>
          <a:prstGeom prst="rect">
            <a:avLst/>
          </a:prstGeom>
        </p:spPr>
      </p:pic>
    </p:spTree>
    <p:extLst>
      <p:ext uri="{BB962C8B-B14F-4D97-AF65-F5344CB8AC3E}">
        <p14:creationId xmlns:p14="http://schemas.microsoft.com/office/powerpoint/2010/main" val="348863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25E9-8588-416E-9F33-8AABC369C97A}"/>
              </a:ext>
            </a:extLst>
          </p:cNvPr>
          <p:cNvSpPr>
            <a:spLocks noGrp="1"/>
          </p:cNvSpPr>
          <p:nvPr>
            <p:ph type="title"/>
          </p:nvPr>
        </p:nvSpPr>
        <p:spPr>
          <a:xfrm>
            <a:off x="2592925" y="624109"/>
            <a:ext cx="8911687" cy="2655986"/>
          </a:xfrm>
        </p:spPr>
        <p:txBody>
          <a:bodyPr>
            <a:normAutofit fontScale="90000"/>
          </a:bodyPr>
          <a:lstStyle/>
          <a:p>
            <a:pPr marL="342900" indent="-342900">
              <a:buFont typeface="Wingdings" panose="05000000000000000000" pitchFamily="2" charset="2"/>
              <a:buChar char="Ø"/>
            </a:pPr>
            <a:r>
              <a:rPr lang="en-US" sz="2400" b="1" u="sng" dirty="0"/>
              <a:t>EXISTING PROBLEM</a:t>
            </a:r>
            <a:br>
              <a:rPr lang="en-US" sz="2400" dirty="0"/>
            </a:br>
            <a:br>
              <a:rPr lang="en-US" sz="2400" dirty="0"/>
            </a:br>
            <a:r>
              <a:rPr lang="en-US" sz="2400" dirty="0">
                <a:latin typeface="Calibri" panose="020F0502020204030204" pitchFamily="34" charset="0"/>
                <a:cs typeface="Calibri" panose="020F0502020204030204" pitchFamily="34" charset="0"/>
              </a:rPr>
              <a:t>a) </a:t>
            </a:r>
            <a:r>
              <a:rPr lang="en-US" sz="1800" dirty="0">
                <a:latin typeface="Calibri" panose="020F0502020204030204" pitchFamily="34" charset="0"/>
                <a:cs typeface="Calibri" panose="020F0502020204030204" pitchFamily="34" charset="0"/>
              </a:rPr>
              <a:t>Dependency upon rainfall to water the plants, so drought was a common issue. </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b) Absence of proper crop monitoring process doesn’t lead to enhancement in crop output efficiency.</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C) Insufficient agricultural methods due to absence of technological interface leads to large manpower &amp; high cost</a:t>
            </a:r>
            <a:r>
              <a:rPr lang="en-US" sz="2400" dirty="0">
                <a:latin typeface="Calibri" panose="020F0502020204030204" pitchFamily="34" charset="0"/>
                <a:cs typeface="Calibri" panose="020F0502020204030204" pitchFamily="34" charset="0"/>
              </a:rPr>
              <a:t>.</a:t>
            </a:r>
            <a:br>
              <a:rPr lang="en-US" sz="2400" dirty="0"/>
            </a:br>
            <a:br>
              <a:rPr lang="en-US" sz="2400" dirty="0"/>
            </a:br>
            <a:br>
              <a:rPr lang="en-US" sz="2400" dirty="0"/>
            </a:br>
            <a:endParaRPr lang="en-IN" sz="2400" dirty="0"/>
          </a:p>
        </p:txBody>
      </p:sp>
      <p:sp>
        <p:nvSpPr>
          <p:cNvPr id="3" name="Content Placeholder 2">
            <a:extLst>
              <a:ext uri="{FF2B5EF4-FFF2-40B4-BE49-F238E27FC236}">
                <a16:creationId xmlns:a16="http://schemas.microsoft.com/office/drawing/2014/main" id="{899B27DE-FCC7-4359-9053-B8B0CFB3ED89}"/>
              </a:ext>
            </a:extLst>
          </p:cNvPr>
          <p:cNvSpPr>
            <a:spLocks noGrp="1"/>
          </p:cNvSpPr>
          <p:nvPr>
            <p:ph idx="1"/>
          </p:nvPr>
        </p:nvSpPr>
        <p:spPr>
          <a:xfrm>
            <a:off x="2589212" y="3429000"/>
            <a:ext cx="6261173" cy="2482222"/>
          </a:xfrm>
        </p:spPr>
        <p:txBody>
          <a:bodyPr>
            <a:normAutofit/>
          </a:bodyPr>
          <a:lstStyle/>
          <a:p>
            <a:r>
              <a:rPr lang="en-US" b="1" u="sng" dirty="0">
                <a:latin typeface="+mj-lt"/>
              </a:rPr>
              <a:t>PROPOSED SOLUTION</a:t>
            </a:r>
          </a:p>
          <a:p>
            <a:pPr marL="0" indent="0">
              <a:buNone/>
            </a:pPr>
            <a:r>
              <a:rPr lang="en-US" sz="1600" dirty="0">
                <a:latin typeface="Calibri" panose="020F0502020204030204" pitchFamily="34" charset="0"/>
                <a:cs typeface="Calibri" panose="020F0502020204030204" pitchFamily="34" charset="0"/>
              </a:rPr>
              <a:t>Smart Agriculture is a combination of modern information and communication technologies (ICT) with traditional farming practices to enhance the quality and quantity of agricultural products. Currently, a number of technologies are used to digitize the farming processes including sensors and actuators, robotics, GPS, big data, drone, etc. By adopting smart farming, farmers can reduce the additional costs, increase crop yield, improve the production of crops, and lessen labor.</a:t>
            </a:r>
            <a:endParaRPr lang="en-IN" sz="1600" b="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5B1E069-F71D-47D8-9E6C-281E82489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414" y="3577906"/>
            <a:ext cx="3405919" cy="2856450"/>
          </a:xfrm>
          <a:prstGeom prst="rect">
            <a:avLst/>
          </a:prstGeom>
        </p:spPr>
      </p:pic>
    </p:spTree>
    <p:extLst>
      <p:ext uri="{BB962C8B-B14F-4D97-AF65-F5344CB8AC3E}">
        <p14:creationId xmlns:p14="http://schemas.microsoft.com/office/powerpoint/2010/main" val="226799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4094-E4ED-4C02-B2DD-8F820F9280DB}"/>
              </a:ext>
            </a:extLst>
          </p:cNvPr>
          <p:cNvSpPr>
            <a:spLocks noGrp="1"/>
          </p:cNvSpPr>
          <p:nvPr>
            <p:ph type="title"/>
          </p:nvPr>
        </p:nvSpPr>
        <p:spPr>
          <a:xfrm>
            <a:off x="2332866" y="800279"/>
            <a:ext cx="3161923" cy="533571"/>
          </a:xfrm>
        </p:spPr>
        <p:txBody>
          <a:bodyPr>
            <a:normAutofit/>
          </a:bodyPr>
          <a:lstStyle/>
          <a:p>
            <a:r>
              <a:rPr lang="en-US" sz="2800" b="1" dirty="0"/>
              <a:t>BLOCK DIAGRAM</a:t>
            </a:r>
            <a:endParaRPr lang="en-IN" sz="2800" b="1" dirty="0"/>
          </a:p>
        </p:txBody>
      </p:sp>
      <p:pic>
        <p:nvPicPr>
          <p:cNvPr id="22" name="Content Placeholder 21">
            <a:extLst>
              <a:ext uri="{FF2B5EF4-FFF2-40B4-BE49-F238E27FC236}">
                <a16:creationId xmlns:a16="http://schemas.microsoft.com/office/drawing/2014/main" id="{35BA4B25-968B-475C-A0DB-411B239B19B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43574" y="1400962"/>
            <a:ext cx="4077050" cy="4599264"/>
          </a:xfrm>
          <a:prstGeom prst="rect">
            <a:avLst/>
          </a:prstGeom>
          <a:ln>
            <a:noFill/>
          </a:ln>
          <a:effectLst>
            <a:softEdge rad="112500"/>
          </a:effectLst>
        </p:spPr>
      </p:pic>
      <p:sp>
        <p:nvSpPr>
          <p:cNvPr id="23" name="Rectangle 22">
            <a:extLst>
              <a:ext uri="{FF2B5EF4-FFF2-40B4-BE49-F238E27FC236}">
                <a16:creationId xmlns:a16="http://schemas.microsoft.com/office/drawing/2014/main" id="{FAA7F2DB-1BDB-4072-BA9B-62892BC9752F}"/>
              </a:ext>
            </a:extLst>
          </p:cNvPr>
          <p:cNvSpPr/>
          <p:nvPr/>
        </p:nvSpPr>
        <p:spPr>
          <a:xfrm>
            <a:off x="8940539" y="880844"/>
            <a:ext cx="1837189" cy="453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NODE FLOW</a:t>
            </a:r>
            <a:endParaRPr lang="en-IN" b="1" dirty="0"/>
          </a:p>
        </p:txBody>
      </p:sp>
      <p:pic>
        <p:nvPicPr>
          <p:cNvPr id="25" name="Picture 24">
            <a:extLst>
              <a:ext uri="{FF2B5EF4-FFF2-40B4-BE49-F238E27FC236}">
                <a16:creationId xmlns:a16="http://schemas.microsoft.com/office/drawing/2014/main" id="{F9AE9EDC-2ACD-4536-ADEC-61EEBB055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6978"/>
            <a:ext cx="6096000" cy="4383248"/>
          </a:xfrm>
          <a:prstGeom prst="rect">
            <a:avLst/>
          </a:prstGeom>
        </p:spPr>
      </p:pic>
    </p:spTree>
    <p:extLst>
      <p:ext uri="{BB962C8B-B14F-4D97-AF65-F5344CB8AC3E}">
        <p14:creationId xmlns:p14="http://schemas.microsoft.com/office/powerpoint/2010/main" val="344333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E5BA-CC8F-45B8-9E78-E307FE8B5A9D}"/>
              </a:ext>
            </a:extLst>
          </p:cNvPr>
          <p:cNvSpPr>
            <a:spLocks noGrp="1"/>
          </p:cNvSpPr>
          <p:nvPr>
            <p:ph type="title"/>
          </p:nvPr>
        </p:nvSpPr>
        <p:spPr>
          <a:xfrm>
            <a:off x="2592925" y="4018325"/>
            <a:ext cx="8911687" cy="2021748"/>
          </a:xfrm>
        </p:spPr>
        <p:txBody>
          <a:bodyPr>
            <a:normAutofit fontScale="90000"/>
          </a:bodyPr>
          <a:lstStyle/>
          <a:p>
            <a:pPr fontAlgn="t"/>
            <a:r>
              <a:rPr lang="en-US" sz="2400" b="1" dirty="0"/>
              <a:t>FUTURE SCOPE</a:t>
            </a:r>
            <a:r>
              <a:rPr lang="en-IN" b="1" dirty="0"/>
              <a:t> </a:t>
            </a:r>
            <a:br>
              <a:rPr lang="en-IN" dirty="0"/>
            </a:br>
            <a:r>
              <a:rPr lang="en-IN" sz="1600" dirty="0">
                <a:latin typeface="Calibri" panose="020F0502020204030204" pitchFamily="34" charset="0"/>
                <a:cs typeface="Calibri" panose="020F0502020204030204" pitchFamily="34" charset="0"/>
              </a:rPr>
              <a:t>Smart Agriculture System is key for the future of agriculture</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Smart Farming is a farming management concept using modern technology to increase the quantity and quality of agricultural products. Farmers in the 21</a:t>
            </a:r>
            <a:r>
              <a:rPr lang="en-IN" sz="1600" baseline="30000" dirty="0">
                <a:latin typeface="Calibri" panose="020F0502020204030204" pitchFamily="34" charset="0"/>
                <a:cs typeface="Calibri" panose="020F0502020204030204" pitchFamily="34" charset="0"/>
              </a:rPr>
              <a:t>st</a:t>
            </a:r>
            <a:r>
              <a:rPr lang="en-IN" sz="1600" dirty="0">
                <a:latin typeface="Calibri" panose="020F0502020204030204" pitchFamily="34" charset="0"/>
                <a:cs typeface="Calibri" panose="020F0502020204030204" pitchFamily="34" charset="0"/>
              </a:rPr>
              <a:t> century have access to GPS, soil scanning, data management, and Internet of Things technologies. By precisely measuring variations within a field and adapting the strategy accordingly, farmers can greatly increase the effectiveness of pesticides and fertilizers, and use them more selectively. Similarly, using Smart Farming techniques, farmers can better monitor the needs of individual animals and adjust their nutrition correspondingly, thereby preventing disease and enhancing herd health.</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br>
              <a:rPr lang="en-IN" sz="1300" dirty="0"/>
            </a:br>
            <a:br>
              <a:rPr lang="en-IN" sz="1300" dirty="0"/>
            </a:br>
            <a:r>
              <a:rPr lang="en-IN" sz="1300" dirty="0"/>
              <a:t> </a:t>
            </a:r>
            <a:br>
              <a:rPr lang="en-IN" sz="1300" dirty="0"/>
            </a:br>
            <a:br>
              <a:rPr lang="en-US" sz="2400" b="1" dirty="0"/>
            </a:br>
            <a:endParaRPr lang="en-IN" sz="2400" b="1" dirty="0"/>
          </a:p>
        </p:txBody>
      </p:sp>
      <p:pic>
        <p:nvPicPr>
          <p:cNvPr id="5" name="Content Placeholder 4">
            <a:extLst>
              <a:ext uri="{FF2B5EF4-FFF2-40B4-BE49-F238E27FC236}">
                <a16:creationId xmlns:a16="http://schemas.microsoft.com/office/drawing/2014/main" id="{B5FD8910-98B1-457F-8B7A-11FE116A6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53" y="1191237"/>
            <a:ext cx="4276003" cy="2405252"/>
          </a:xfrm>
        </p:spPr>
      </p:pic>
      <p:sp>
        <p:nvSpPr>
          <p:cNvPr id="7" name="Rectangle 6">
            <a:extLst>
              <a:ext uri="{FF2B5EF4-FFF2-40B4-BE49-F238E27FC236}">
                <a16:creationId xmlns:a16="http://schemas.microsoft.com/office/drawing/2014/main" id="{104AD3F9-59C8-4B21-B750-22D8293B139B}"/>
              </a:ext>
            </a:extLst>
          </p:cNvPr>
          <p:cNvSpPr/>
          <p:nvPr/>
        </p:nvSpPr>
        <p:spPr>
          <a:xfrm>
            <a:off x="2592925" y="587229"/>
            <a:ext cx="2574693" cy="4991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rPr>
              <a:t>USER INTERFACE</a:t>
            </a:r>
            <a:endParaRPr lang="en-IN" sz="24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62776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144</TotalTime>
  <Words>447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Consolas</vt:lpstr>
      <vt:lpstr>Wingdings</vt:lpstr>
      <vt:lpstr>Wingdings 3</vt:lpstr>
      <vt:lpstr>Wisp</vt:lpstr>
      <vt:lpstr>SMART AGRICULTURE SYSTEM</vt:lpstr>
      <vt:lpstr>PURPOSE OF THE PROJECT</vt:lpstr>
      <vt:lpstr>EXISTING PROBLEM  a) Dependency upon rainfall to water the plants, so drought was a common issue.   b) Absence of proper crop monitoring process doesn’t lead to enhancement in crop output efficiency.  C) Insufficient agricultural methods due to absence of technological interface leads to large manpower &amp; high cost.   </vt:lpstr>
      <vt:lpstr>BLOCK DIAGRAM</vt:lpstr>
      <vt:lpstr>FUTURE SCOPE  Smart Agriculture System is key for the future of agriculture Smart Farming is a farming management concept using modern technology to increase the quantity and quality of agricultural products. Farmers in the 21st century have access to GPS, soil scanning, data management, and Internet of Things technologies. By precisely measuring variations within a field and adapting the strategy accordingly, farmers can greatly increase the effectiveness of pesticides and fertilizers, and use them more selectively. Similarly, using Smart Farming techniques, farmers can better monitor the needs of individual animals and adjust their nutrition correspondingly, thereby preventing disease and enhancing herd health.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Pratibha</dc:creator>
  <cp:lastModifiedBy>Pratibha</cp:lastModifiedBy>
  <cp:revision>11</cp:revision>
  <dcterms:created xsi:type="dcterms:W3CDTF">2020-06-15T18:56:04Z</dcterms:created>
  <dcterms:modified xsi:type="dcterms:W3CDTF">2020-06-15T21:20:06Z</dcterms:modified>
</cp:coreProperties>
</file>