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4" name="Picture 3" descr="GGimg"/>
          <p:cNvPicPr>
            <a:picLocks noChangeAspect="1"/>
          </p:cNvPicPr>
          <p:nvPr/>
        </p:nvPicPr>
        <p:blipFill>
          <a:blip r:embed="rId1"/>
          <a:srcRect t="9842" r="7840"/>
          <a:stretch>
            <a:fillRect/>
          </a:stretch>
        </p:blipFill>
        <p:spPr>
          <a:xfrm>
            <a:off x="5715" y="635"/>
            <a:ext cx="12196445" cy="6886575"/>
          </a:xfrm>
          <a:prstGeom prst="rect">
            <a:avLst/>
          </a:prstGeom>
        </p:spPr>
      </p:pic>
      <p:sp>
        <p:nvSpPr>
          <p:cNvPr id="5" name="Text Box 4"/>
          <p:cNvSpPr txBox="1"/>
          <p:nvPr/>
        </p:nvSpPr>
        <p:spPr>
          <a:xfrm>
            <a:off x="379730" y="830580"/>
            <a:ext cx="11500485" cy="706755"/>
          </a:xfrm>
          <a:prstGeom prst="rect">
            <a:avLst/>
          </a:prstGeom>
          <a:noFill/>
        </p:spPr>
        <p:txBody>
          <a:bodyPr wrap="square" rtlCol="0">
            <a:spAutoFit/>
          </a:bodyPr>
          <a:p>
            <a:pPr algn="l"/>
            <a:r>
              <a:rPr lang="en-IN" altLang="en-US" sz="4000">
                <a:ln w="10160">
                  <a:solidFill>
                    <a:schemeClr val="accent6"/>
                  </a:solidFill>
                  <a:prstDash val="solid"/>
                </a:ln>
                <a:solidFill>
                  <a:schemeClr val="bg1"/>
                </a:solidFill>
                <a:effectLst>
                  <a:outerShdw blurRad="38100" dist="22860" dir="5400000" algn="tl" rotWithShape="0">
                    <a:srgbClr val="000000">
                      <a:alpha val="30000"/>
                    </a:srgbClr>
                  </a:outerShdw>
                </a:effectLst>
                <a:latin typeface="Microsoft YaHei UI" panose="020B0503020204020204" charset="-122"/>
                <a:ea typeface="Microsoft YaHei UI" panose="020B0503020204020204" charset="-122"/>
                <a:sym typeface="+mn-ea"/>
              </a:rPr>
              <a:t>SMART AGRICULTURE SYSTEM BASED ON IoT</a:t>
            </a:r>
            <a:endParaRPr lang="en-IN" altLang="en-US" sz="4000">
              <a:ln w="10160">
                <a:solidFill>
                  <a:schemeClr val="accent6"/>
                </a:solidFill>
                <a:prstDash val="solid"/>
              </a:ln>
              <a:solidFill>
                <a:schemeClr val="bg1"/>
              </a:solidFill>
              <a:effectLst>
                <a:outerShdw blurRad="38100" dist="22860" dir="5400000" algn="tl" rotWithShape="0">
                  <a:srgbClr val="000000">
                    <a:alpha val="30000"/>
                  </a:srgbClr>
                </a:outerShdw>
              </a:effectLst>
              <a:latin typeface="Microsoft YaHei UI" panose="020B0503020204020204" charset="-122"/>
              <a:ea typeface="Microsoft YaHei UI" panose="020B0503020204020204" charset="-122"/>
              <a:sym typeface="+mn-ea"/>
            </a:endParaRPr>
          </a:p>
        </p:txBody>
      </p:sp>
      <p:sp>
        <p:nvSpPr>
          <p:cNvPr id="6" name="Text Box 5"/>
          <p:cNvSpPr txBox="1"/>
          <p:nvPr/>
        </p:nvSpPr>
        <p:spPr>
          <a:xfrm>
            <a:off x="9588500" y="5845810"/>
            <a:ext cx="2291715" cy="6451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l"/>
            <a:r>
              <a:rPr lang="en-IN" altLang="en-US">
                <a:ln/>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sym typeface="+mn-ea"/>
              </a:rPr>
              <a:t>By</a:t>
            </a:r>
            <a:br>
              <a:rPr lang="en-IN" altLang="en-US">
                <a:ln/>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sym typeface="+mn-ea"/>
              </a:rPr>
            </a:br>
            <a:r>
              <a:rPr lang="en-IN" altLang="en-US">
                <a:ln/>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sym typeface="+mn-ea"/>
              </a:rPr>
              <a:t>GAVARA GIRIDHAR</a:t>
            </a:r>
            <a:endParaRPr lang="en-IN" altLang="en-US">
              <a:ln/>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4215" y="798195"/>
            <a:ext cx="10515600" cy="1325563"/>
          </a:xfrm>
        </p:spPr>
        <p:txBody>
          <a:bodyPr>
            <a:normAutofit fontScale="90000"/>
          </a:bodyPr>
          <a:p>
            <a:r>
              <a:rPr lang="en-IN" dirty="0">
                <a:latin typeface="Times New Roman" panose="02020603050405020304" pitchFamily="18" charset="0"/>
                <a:cs typeface="Times New Roman" panose="02020603050405020304" pitchFamily="18" charset="0"/>
                <a:sym typeface="+mn-ea"/>
              </a:rPr>
              <a:t>What is Smart Agriculture System?</a:t>
            </a:r>
            <a:br>
              <a:rPr lang="en-US"/>
            </a:br>
            <a:endParaRPr lang="en-US"/>
          </a:p>
        </p:txBody>
      </p:sp>
      <p:sp>
        <p:nvSpPr>
          <p:cNvPr id="3" name="Content Placeholder 2"/>
          <p:cNvSpPr>
            <a:spLocks noGrp="1"/>
          </p:cNvSpPr>
          <p:nvPr>
            <p:ph sz="half" idx="1"/>
          </p:nvPr>
        </p:nvSpPr>
        <p:spPr>
          <a:xfrm>
            <a:off x="451485" y="2288540"/>
            <a:ext cx="6704965" cy="4351655"/>
          </a:xfrm>
        </p:spPr>
        <p:txBody>
          <a:bodyPr/>
          <a:p>
            <a:r>
              <a:rPr lang="en-US" dirty="0">
                <a:latin typeface="Times New Roman" panose="02020603050405020304" pitchFamily="18" charset="0"/>
                <a:cs typeface="Times New Roman" panose="02020603050405020304" pitchFamily="18" charset="0"/>
                <a:sym typeface="+mn-ea"/>
              </a:rPr>
              <a:t>Smart Agriculture or Smart Farming is a farming management concept using modern technology to increase the quantity and quality of agricultural products.</a:t>
            </a:r>
            <a:endParaRPr lang="en-US"/>
          </a:p>
        </p:txBody>
      </p:sp>
      <p:pic>
        <p:nvPicPr>
          <p:cNvPr id="4" name="Content Placeholder 3" descr="GGimg3"/>
          <p:cNvPicPr>
            <a:picLocks noChangeAspect="1"/>
          </p:cNvPicPr>
          <p:nvPr>
            <p:ph sz="half" idx="2"/>
          </p:nvPr>
        </p:nvPicPr>
        <p:blipFill>
          <a:blip r:embed="rId1"/>
          <a:stretch>
            <a:fillRect/>
          </a:stretch>
        </p:blipFill>
        <p:spPr>
          <a:xfrm>
            <a:off x="7156450" y="2124075"/>
            <a:ext cx="4645025" cy="30968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5" name="Content Placeholder 4" descr="GGimg4"/>
          <p:cNvPicPr>
            <a:picLocks noChangeAspect="1"/>
          </p:cNvPicPr>
          <p:nvPr>
            <p:ph idx="1"/>
          </p:nvPr>
        </p:nvPicPr>
        <p:blipFill>
          <a:blip r:embed="rId1"/>
          <a:stretch>
            <a:fillRect/>
          </a:stretch>
        </p:blipFill>
        <p:spPr>
          <a:xfrm>
            <a:off x="-17145" y="-24130"/>
            <a:ext cx="12225020" cy="6887210"/>
          </a:xfrm>
          <a:prstGeom prst="rect">
            <a:avLst/>
          </a:prstGeom>
          <a:effectLst>
            <a:outerShdw blurRad="50800" dist="38100" dir="2700000" algn="tl" rotWithShape="0">
              <a:prstClr val="black">
                <a:alpha val="40000"/>
              </a:prstClr>
            </a:outerShdw>
          </a:effectLst>
        </p:spPr>
      </p:pic>
      <p:sp>
        <p:nvSpPr>
          <p:cNvPr id="9" name="Text Box 8"/>
          <p:cNvSpPr txBox="1"/>
          <p:nvPr/>
        </p:nvSpPr>
        <p:spPr>
          <a:xfrm>
            <a:off x="838200" y="365125"/>
            <a:ext cx="7548880" cy="829945"/>
          </a:xfrm>
          <a:prstGeom prst="rect">
            <a:avLst/>
          </a:prstGeom>
          <a:noFill/>
        </p:spPr>
        <p:txBody>
          <a:bodyPr wrap="none" rtlCol="0">
            <a:spAutoFit/>
          </a:bodyPr>
          <a:p>
            <a:pPr algn="l"/>
            <a:r>
              <a:rPr lang="en-IN" sz="4800" dirty="0">
                <a:latin typeface="Times New Roman" panose="02020603050405020304" pitchFamily="18" charset="0"/>
                <a:cs typeface="Times New Roman" panose="02020603050405020304" pitchFamily="18" charset="0"/>
                <a:sym typeface="+mn-ea"/>
              </a:rPr>
              <a:t>Advantages of Smart Farming</a:t>
            </a:r>
            <a:endParaRPr lang="en-IN" altLang="en-US" sz="4800"/>
          </a:p>
        </p:txBody>
      </p:sp>
      <p:sp>
        <p:nvSpPr>
          <p:cNvPr id="10" name="Text Box 9"/>
          <p:cNvSpPr txBox="1"/>
          <p:nvPr/>
        </p:nvSpPr>
        <p:spPr>
          <a:xfrm>
            <a:off x="837565" y="1523365"/>
            <a:ext cx="7897495" cy="403098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a:outerShdw blurRad="50800" dist="38100" dir="2700000" algn="tl" rotWithShape="0">
              <a:prstClr val="black">
                <a:alpha val="40000"/>
              </a:prstClr>
            </a:outerShdw>
          </a:effectLst>
        </p:spPr>
        <p:txBody>
          <a:bodyPr wrap="square" rtlCol="0">
            <a:spAutoFit/>
          </a:bodyPr>
          <a:p>
            <a:pPr marL="457200" indent="-457200" algn="just">
              <a:buFont typeface="Arial" panose="020B0604020202020204" pitchFamily="34" charset="0"/>
              <a:buChar char="•"/>
            </a:pPr>
            <a:r>
              <a:rPr lang="en-US" sz="3200">
                <a:sym typeface="+mn-ea"/>
              </a:rPr>
              <a:t>Water Conservation</a:t>
            </a:r>
            <a:r>
              <a:rPr lang="en-IN" altLang="en-US" sz="3200">
                <a:sym typeface="+mn-ea"/>
              </a:rPr>
              <a:t>.</a:t>
            </a:r>
            <a:endParaRPr lang="en-IN" altLang="en-US" sz="3200"/>
          </a:p>
          <a:p>
            <a:pPr marL="457200" indent="-457200" algn="just">
              <a:buFont typeface="Arial" panose="020B0604020202020204" pitchFamily="34" charset="0"/>
              <a:buChar char="•"/>
            </a:pPr>
            <a:r>
              <a:rPr lang="en-IN" altLang="en-US" sz="3200">
                <a:sym typeface="+mn-ea"/>
              </a:rPr>
              <a:t>Real-Time Data and Production Insight.</a:t>
            </a:r>
            <a:endParaRPr lang="en-IN" altLang="en-US" sz="3200"/>
          </a:p>
          <a:p>
            <a:pPr marL="457200" indent="-457200" algn="just">
              <a:buFont typeface="Arial" panose="020B0604020202020204" pitchFamily="34" charset="0"/>
              <a:buChar char="•"/>
            </a:pPr>
            <a:r>
              <a:rPr lang="en-IN" altLang="en-US" sz="3200">
                <a:sym typeface="+mn-ea"/>
              </a:rPr>
              <a:t>Lowered Operation Costs.</a:t>
            </a:r>
            <a:endParaRPr lang="en-IN" altLang="en-US" sz="3200"/>
          </a:p>
          <a:p>
            <a:pPr marL="457200" indent="-457200" algn="just">
              <a:buFont typeface="Arial" panose="020B0604020202020204" pitchFamily="34" charset="0"/>
              <a:buChar char="•"/>
            </a:pPr>
            <a:r>
              <a:rPr lang="en-IN" altLang="en-US" sz="3200">
                <a:sym typeface="+mn-ea"/>
              </a:rPr>
              <a:t>Increased Quality of Production.</a:t>
            </a:r>
            <a:endParaRPr lang="en-IN" altLang="en-US" sz="3200"/>
          </a:p>
          <a:p>
            <a:pPr marL="457200" indent="-457200" algn="just">
              <a:buFont typeface="Arial" panose="020B0604020202020204" pitchFamily="34" charset="0"/>
              <a:buChar char="•"/>
            </a:pPr>
            <a:r>
              <a:rPr lang="en-IN" altLang="en-US" sz="3200">
                <a:sym typeface="+mn-ea"/>
              </a:rPr>
              <a:t>Accurate Farm and Field Evaluation.</a:t>
            </a:r>
            <a:endParaRPr lang="en-IN" altLang="en-US" sz="3200"/>
          </a:p>
          <a:p>
            <a:pPr marL="457200" indent="-457200" algn="just">
              <a:buFont typeface="Arial" panose="020B0604020202020204" pitchFamily="34" charset="0"/>
              <a:buChar char="•"/>
            </a:pPr>
            <a:r>
              <a:rPr lang="en-IN" altLang="en-US" sz="3200">
                <a:sym typeface="+mn-ea"/>
              </a:rPr>
              <a:t>Improved Livestock Farming.</a:t>
            </a:r>
            <a:endParaRPr lang="en-IN" altLang="en-US" sz="3200"/>
          </a:p>
          <a:p>
            <a:pPr marL="457200" indent="-457200" algn="just">
              <a:buFont typeface="Arial" panose="020B0604020202020204" pitchFamily="34" charset="0"/>
              <a:buChar char="•"/>
            </a:pPr>
            <a:r>
              <a:rPr lang="en-IN" altLang="en-US" sz="3200">
                <a:sym typeface="+mn-ea"/>
              </a:rPr>
              <a:t>Remote Monitoring.</a:t>
            </a:r>
            <a:endParaRPr lang="en-IN" altLang="en-US" sz="3200"/>
          </a:p>
          <a:p>
            <a:pPr marL="457200" indent="-457200" algn="just">
              <a:buFont typeface="Arial" panose="020B0604020202020204" pitchFamily="34" charset="0"/>
              <a:buChar char="•"/>
            </a:pPr>
            <a:r>
              <a:rPr lang="en-IN" altLang="en-US" sz="3200">
                <a:sym typeface="+mn-ea"/>
              </a:rPr>
              <a:t>Equipment Monitoring</a:t>
            </a:r>
            <a:endParaRPr lang="en-US"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365250"/>
            <a:ext cx="10515600" cy="594995"/>
          </a:xfrm>
        </p:spPr>
        <p:txBody>
          <a:bodyPr>
            <a:normAutofit fontScale="90000"/>
          </a:bodyPr>
          <a:p>
            <a:r>
              <a:rPr lang="en-IN" b="1" dirty="0">
                <a:latin typeface="Times New Roman" panose="02020603050405020304" pitchFamily="18" charset="0"/>
                <a:cs typeface="Times New Roman" panose="02020603050405020304" pitchFamily="18" charset="0"/>
                <a:sym typeface="+mn-ea"/>
              </a:rPr>
              <a:t>                          BLOCK DIAGRAM                           </a:t>
            </a:r>
            <a:br>
              <a:rPr lang="en-IN" b="1" dirty="0">
                <a:latin typeface="Times New Roman" panose="02020603050405020304" pitchFamily="18" charset="0"/>
                <a:cs typeface="Times New Roman" panose="02020603050405020304" pitchFamily="18" charset="0"/>
                <a:sym typeface="+mn-ea"/>
              </a:rPr>
            </a:br>
            <a:br>
              <a:rPr lang="en-US"/>
            </a:br>
            <a:endParaRPr lang="en-US"/>
          </a:p>
        </p:txBody>
      </p:sp>
      <p:pic>
        <p:nvPicPr>
          <p:cNvPr id="5" name="Content Placeholder 4"/>
          <p:cNvPicPr>
            <a:picLocks noGrp="1" noChangeAspect="1"/>
          </p:cNvPicPr>
          <p:nvPr>
            <p:ph idx="1"/>
          </p:nvPr>
        </p:nvPicPr>
        <p:blipFill rotWithShape="1">
          <a:blip r:embed="rId1">
            <a:extLst>
              <a:ext uri="{28A0092B-C50C-407E-A947-70E740481C1C}">
                <a14:useLocalDpi xmlns:a14="http://schemas.microsoft.com/office/drawing/2010/main" val="0"/>
              </a:ext>
            </a:extLst>
          </a:blip>
          <a:srcRect t="418" r="24410" b="26721"/>
          <a:stretch>
            <a:fillRect/>
          </a:stretch>
        </p:blipFill>
        <p:spPr>
          <a:xfrm>
            <a:off x="542925" y="1497330"/>
            <a:ext cx="11106150" cy="49631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7550" y="607060"/>
            <a:ext cx="10515600" cy="1325563"/>
          </a:xfrm>
        </p:spPr>
        <p:txBody>
          <a:bodyPr>
            <a:normAutofit fontScale="90000"/>
          </a:bodyPr>
          <a:p>
            <a:r>
              <a:rPr lang="en-IN" b="1" dirty="0">
                <a:latin typeface="Times New Roman" panose="02020603050405020304" pitchFamily="18" charset="0"/>
                <a:cs typeface="Times New Roman" panose="02020603050405020304" pitchFamily="18" charset="0"/>
                <a:sym typeface="+mn-ea"/>
              </a:rPr>
              <a:t>                             CONCLUSION</a:t>
            </a:r>
            <a:br>
              <a:rPr lang="en-IN" b="1" dirty="0">
                <a:latin typeface="Times New Roman" panose="02020603050405020304" pitchFamily="18" charset="0"/>
                <a:cs typeface="Times New Roman" panose="02020603050405020304" pitchFamily="18" charset="0"/>
                <a:sym typeface="+mn-ea"/>
              </a:rPr>
            </a:br>
            <a:endParaRPr lang="en-US"/>
          </a:p>
        </p:txBody>
      </p:sp>
      <p:sp>
        <p:nvSpPr>
          <p:cNvPr id="3" name="Content Placeholder 2"/>
          <p:cNvSpPr>
            <a:spLocks noGrp="1"/>
          </p:cNvSpPr>
          <p:nvPr>
            <p:ph idx="1"/>
          </p:nvPr>
        </p:nvSpPr>
        <p:spPr>
          <a:xfrm>
            <a:off x="838200" y="1629410"/>
            <a:ext cx="10515600" cy="4351338"/>
          </a:xfrm>
        </p:spPr>
        <p:txBody>
          <a:bodyPr/>
          <a:p>
            <a:r>
              <a:rPr lang="en-US">
                <a:sym typeface="+mn-ea"/>
              </a:rPr>
              <a:t> </a:t>
            </a:r>
            <a:r>
              <a:rPr lang="en-IN" altLang="en-US">
                <a:sym typeface="+mn-ea"/>
              </a:rPr>
              <a:t>T</a:t>
            </a:r>
            <a:r>
              <a:rPr lang="en-US">
                <a:sym typeface="+mn-ea"/>
              </a:rPr>
              <a:t>he IoT agricultural applications are making it possible for ranchers and farmers to collect meaningful data. Large landowners and small farmers must understand the potential of IoT market for agriculture by installing smart technologies to increase competitiveness and sustainability in their productions. With the population growing rapidly, the demand can be successfully met if the ranchers, as well as small farmers, implement agricultural IoT solutions in a prosperous manner.</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1073</Words>
  <Application>WPS Presentation</Application>
  <PresentationFormat>Widescreen</PresentationFormat>
  <Paragraphs>25</Paragraphs>
  <Slides>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vt:i4>
      </vt:variant>
    </vt:vector>
  </HeadingPairs>
  <TitlesOfParts>
    <vt:vector size="17" baseType="lpstr">
      <vt:lpstr>Arial</vt:lpstr>
      <vt:lpstr>SimSun</vt:lpstr>
      <vt:lpstr>Wingdings</vt:lpstr>
      <vt:lpstr>Calibri Light</vt:lpstr>
      <vt:lpstr>Calibri</vt:lpstr>
      <vt:lpstr>Microsoft YaHei</vt:lpstr>
      <vt:lpstr>Arial Unicode MS</vt:lpstr>
      <vt:lpstr>Microsoft JhengHei Light</vt:lpstr>
      <vt:lpstr>Microsoft YaHei UI</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girid</cp:lastModifiedBy>
  <cp:revision>1</cp:revision>
  <dcterms:created xsi:type="dcterms:W3CDTF">2020-06-16T14:24:46Z</dcterms:created>
  <dcterms:modified xsi:type="dcterms:W3CDTF">2020-06-16T14:24:47Z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1033-11.2.0.9260</vt:lpwstr>
  </property>
</Properties>
</file>