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E8442-2EEB-4AE0-BC9D-E77FDAF6B59E}" type="datetimeFigureOut">
              <a:rPr lang="en-US" smtClean="0"/>
              <a:pPr/>
              <a:t>6/18/2020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90B9C-971C-447C-9966-3C7BE1C45C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8D810-51A5-4E73-824B-14270EA617DD}"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8D810-51A5-4E73-824B-14270EA617DD}" type="datetimeFigureOut">
              <a:rPr lang="en-US" smtClean="0"/>
              <a:pPr/>
              <a:t>6/18/2020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23F33-628D-4331-8560-157E81224D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A28E9C-4397-4D9E-BF17-0F699FA28E60}"/>
              </a:ext>
            </a:extLst>
          </p:cNvPr>
          <p:cNvSpPr/>
          <p:nvPr/>
        </p:nvSpPr>
        <p:spPr>
          <a:xfrm>
            <a:off x="395536" y="1515500"/>
            <a:ext cx="6120680" cy="4289764"/>
          </a:xfrm>
          <a:prstGeom prst="rect">
            <a:avLst/>
          </a:prstGeom>
        </p:spPr>
        <p:txBody>
          <a:bodyPr wrap="square">
            <a:spAutoFit/>
          </a:bodyPr>
          <a:lstStyle/>
          <a:p>
            <a:pPr>
              <a:lnSpc>
                <a:spcPct val="107000"/>
              </a:lnSpc>
              <a:spcAft>
                <a:spcPts val="0"/>
              </a:spcAft>
            </a:pPr>
            <a:r>
              <a:rPr lang="en-US" sz="1200" b="1" dirty="0">
                <a:latin typeface="Arial" panose="020B0604020202020204" pitchFamily="34" charset="0"/>
                <a:ea typeface="Arial" panose="020B0604020202020204" pitchFamily="34" charset="0"/>
                <a:cs typeface="Carlito"/>
              </a:rPr>
              <a:t>Details :- </a:t>
            </a:r>
            <a:endParaRPr lang="en-IN" sz="1200" dirty="0">
              <a:latin typeface="Carlito"/>
              <a:ea typeface="Carlito"/>
              <a:cs typeface="Carlito"/>
            </a:endParaRPr>
          </a:p>
          <a:p>
            <a:pPr marR="5863590">
              <a:lnSpc>
                <a:spcPct val="100000"/>
              </a:lnSpc>
              <a:spcAft>
                <a:spcPts val="625"/>
              </a:spcAft>
            </a:pPr>
            <a:r>
              <a:rPr lang="en-US" sz="1200" dirty="0">
                <a:latin typeface="Wingdings" panose="05000000000000000000" pitchFamily="2" charset="2"/>
                <a:ea typeface="Wingdings" panose="05000000000000000000" pitchFamily="2" charset="2"/>
                <a:cs typeface="Wingdings" panose="05000000000000000000" pitchFamily="2" charset="2"/>
              </a:rPr>
              <a:t>  </a:t>
            </a:r>
            <a:endParaRPr lang="en-IN" sz="1200" dirty="0">
              <a:latin typeface="Carlito"/>
              <a:ea typeface="Carlito"/>
              <a:cs typeface="Carlito"/>
            </a:endParaRPr>
          </a:p>
          <a:p>
            <a:pPr marR="109220">
              <a:lnSpc>
                <a:spcPct val="103000"/>
              </a:lnSpc>
              <a:spcAft>
                <a:spcPts val="65"/>
              </a:spcAft>
            </a:pPr>
            <a:r>
              <a:rPr lang="en-US" b="1" dirty="0">
                <a:latin typeface="Times New Roman" panose="02020603050405020304" pitchFamily="18" charset="0"/>
                <a:ea typeface="Times New Roman" panose="02020603050405020304" pitchFamily="18" charset="0"/>
                <a:cs typeface="Carlito"/>
              </a:rPr>
              <a:t>Name</a:t>
            </a:r>
            <a:r>
              <a:rPr lang="en-US" b="1" dirty="0">
                <a:latin typeface="Arial" panose="020B0604020202020204" pitchFamily="34" charset="0"/>
                <a:ea typeface="Arial" panose="020B0604020202020204" pitchFamily="34" charset="0"/>
                <a:cs typeface="Carlito"/>
              </a:rPr>
              <a:t>:  </a:t>
            </a:r>
            <a:r>
              <a:rPr lang="en-US" sz="1600" dirty="0">
                <a:latin typeface="Carlito"/>
                <a:ea typeface="Carlito"/>
                <a:cs typeface="Carlito"/>
              </a:rPr>
              <a:t>Sai Kiran </a:t>
            </a:r>
            <a:r>
              <a:rPr lang="en-US" sz="1600" dirty="0" err="1">
                <a:latin typeface="Carlito"/>
                <a:ea typeface="Carlito"/>
                <a:cs typeface="Carlito"/>
              </a:rPr>
              <a:t>Yerrangi</a:t>
            </a:r>
            <a:r>
              <a:rPr lang="en-US" sz="1600" dirty="0">
                <a:latin typeface="Carlito"/>
                <a:ea typeface="Carlito"/>
                <a:cs typeface="Carlito"/>
              </a:rPr>
              <a:t> </a:t>
            </a:r>
            <a:endParaRPr lang="en-IN" sz="1200" dirty="0">
              <a:latin typeface="Carlito"/>
              <a:ea typeface="Carlito"/>
              <a:cs typeface="Carlito"/>
            </a:endParaRPr>
          </a:p>
          <a:p>
            <a:pPr marL="64135">
              <a:lnSpc>
                <a:spcPct val="107000"/>
              </a:lnSpc>
              <a:spcAft>
                <a:spcPts val="1680"/>
              </a:spcAft>
            </a:pPr>
            <a:r>
              <a:rPr lang="en-US" sz="1600" dirty="0">
                <a:latin typeface="Carlito"/>
                <a:ea typeface="Carlito"/>
                <a:cs typeface="Carlito"/>
              </a:rPr>
              <a:t> </a:t>
            </a:r>
            <a:endParaRPr lang="en-IN" sz="1200" dirty="0">
              <a:latin typeface="Carlito"/>
              <a:ea typeface="Carlito"/>
              <a:cs typeface="Carlito"/>
            </a:endParaRPr>
          </a:p>
          <a:p>
            <a:pPr marL="64135">
              <a:spcAft>
                <a:spcPts val="0"/>
              </a:spcAft>
            </a:pPr>
            <a:r>
              <a:rPr lang="en-US" b="1" kern="0" dirty="0">
                <a:solidFill>
                  <a:srgbClr val="000000"/>
                </a:solidFill>
                <a:latin typeface="Times New Roman" panose="02020603050405020304" pitchFamily="18" charset="0"/>
                <a:ea typeface="Times New Roman" panose="02020603050405020304" pitchFamily="18" charset="0"/>
                <a:cs typeface="Caladea"/>
              </a:rPr>
              <a:t>Email</a:t>
            </a:r>
            <a:r>
              <a:rPr lang="en-US" sz="2000" kern="0" dirty="0">
                <a:solidFill>
                  <a:srgbClr val="000000"/>
                </a:solidFill>
                <a:latin typeface="Arial" panose="020B0604020202020204" pitchFamily="34" charset="0"/>
                <a:ea typeface="Arial" panose="020B0604020202020204" pitchFamily="34" charset="0"/>
                <a:cs typeface="Caladea"/>
              </a:rPr>
              <a:t>:</a:t>
            </a:r>
            <a:r>
              <a:rPr lang="en-US" sz="1200" kern="0" dirty="0">
                <a:solidFill>
                  <a:srgbClr val="000000"/>
                </a:solidFill>
                <a:latin typeface="Arial" panose="020B0604020202020204" pitchFamily="34" charset="0"/>
                <a:ea typeface="Arial" panose="020B0604020202020204" pitchFamily="34" charset="0"/>
                <a:cs typeface="Caladea"/>
              </a:rPr>
              <a:t> </a:t>
            </a:r>
            <a:r>
              <a:rPr lang="en-US" sz="900" b="1" kern="0" dirty="0">
                <a:solidFill>
                  <a:srgbClr val="000000"/>
                </a:solidFill>
                <a:latin typeface="Caladea"/>
                <a:ea typeface="Caladea"/>
                <a:cs typeface="Caladea"/>
              </a:rPr>
              <a:t> </a:t>
            </a:r>
            <a:r>
              <a:rPr lang="en-US" sz="2000" kern="0" dirty="0">
                <a:latin typeface="Caladea"/>
                <a:ea typeface="Caladea"/>
                <a:cs typeface="Caladea"/>
              </a:rPr>
              <a:t>saikiran8184994@gmail.com</a:t>
            </a:r>
            <a:endParaRPr lang="en-IN" sz="2800" kern="0" dirty="0">
              <a:latin typeface="Caladea"/>
              <a:ea typeface="Caladea"/>
              <a:cs typeface="Caladea"/>
            </a:endParaRPr>
          </a:p>
          <a:p>
            <a:pPr marL="64135">
              <a:lnSpc>
                <a:spcPct val="107000"/>
              </a:lnSpc>
              <a:spcAft>
                <a:spcPts val="1350"/>
              </a:spcAft>
            </a:pPr>
            <a:r>
              <a:rPr lang="en-US" sz="1600" dirty="0">
                <a:latin typeface="Carlito"/>
                <a:ea typeface="Carlito"/>
                <a:cs typeface="Carlito"/>
              </a:rPr>
              <a:t> </a:t>
            </a:r>
            <a:endParaRPr lang="en-IN" sz="1200" dirty="0">
              <a:latin typeface="Carlito"/>
              <a:ea typeface="Carlito"/>
              <a:cs typeface="Carlito"/>
            </a:endParaRPr>
          </a:p>
          <a:p>
            <a:pPr>
              <a:lnSpc>
                <a:spcPct val="107000"/>
              </a:lnSpc>
              <a:spcAft>
                <a:spcPts val="960"/>
              </a:spcAft>
            </a:pPr>
            <a:r>
              <a:rPr lang="en-US" b="1" dirty="0">
                <a:latin typeface="Times New Roman" panose="02020603050405020304" pitchFamily="18" charset="0"/>
                <a:ea typeface="Times New Roman" panose="02020603050405020304" pitchFamily="18" charset="0"/>
                <a:cs typeface="Carlito"/>
              </a:rPr>
              <a:t>Project ID</a:t>
            </a:r>
            <a:r>
              <a:rPr lang="en-US" b="1" dirty="0">
                <a:latin typeface="Arial" panose="020B0604020202020204" pitchFamily="34" charset="0"/>
                <a:ea typeface="Arial" panose="020B0604020202020204" pitchFamily="34" charset="0"/>
                <a:cs typeface="Carlito"/>
              </a:rPr>
              <a:t>: </a:t>
            </a:r>
            <a:r>
              <a:rPr lang="en-US" b="1" i="1" dirty="0">
                <a:solidFill>
                  <a:srgbClr val="616873"/>
                </a:solidFill>
                <a:latin typeface="Arial" panose="020B0604020202020204" pitchFamily="34" charset="0"/>
                <a:ea typeface="Arial" panose="020B0604020202020204" pitchFamily="34" charset="0"/>
                <a:cs typeface="Carlito"/>
              </a:rPr>
              <a:t> </a:t>
            </a:r>
            <a:r>
              <a:rPr lang="en-US" dirty="0">
                <a:solidFill>
                  <a:srgbClr val="616873"/>
                </a:solidFill>
                <a:latin typeface="Bahnschrift Condensed" panose="020B0502040204020203" pitchFamily="34" charset="0"/>
                <a:ea typeface="Carlito"/>
                <a:cs typeface="Carlito"/>
              </a:rPr>
              <a:t>SPS_PRO_101</a:t>
            </a:r>
            <a:endParaRPr lang="en-IN" sz="1200" dirty="0">
              <a:latin typeface="Carlito"/>
              <a:ea typeface="Carlito"/>
              <a:cs typeface="Carlito"/>
            </a:endParaRPr>
          </a:p>
          <a:p>
            <a:pPr marL="64135">
              <a:lnSpc>
                <a:spcPct val="107000"/>
              </a:lnSpc>
              <a:spcAft>
                <a:spcPts val="1525"/>
              </a:spcAft>
            </a:pPr>
            <a:r>
              <a:rPr lang="en-US" sz="1600" dirty="0">
                <a:latin typeface="Carlito"/>
                <a:ea typeface="Carlito"/>
                <a:cs typeface="Carlito"/>
              </a:rPr>
              <a:t> </a:t>
            </a:r>
            <a:endParaRPr lang="en-IN" sz="1200" dirty="0">
              <a:latin typeface="Carlito"/>
              <a:ea typeface="Carlito"/>
              <a:cs typeface="Carlito"/>
            </a:endParaRPr>
          </a:p>
          <a:p>
            <a:pPr>
              <a:lnSpc>
                <a:spcPct val="107000"/>
              </a:lnSpc>
              <a:spcAft>
                <a:spcPts val="1525"/>
              </a:spcAft>
            </a:pPr>
            <a:r>
              <a:rPr lang="en-US" b="1" dirty="0">
                <a:latin typeface="Times New Roman" panose="02020603050405020304" pitchFamily="18" charset="0"/>
                <a:ea typeface="Times New Roman" panose="02020603050405020304" pitchFamily="18" charset="0"/>
                <a:cs typeface="Carlito"/>
              </a:rPr>
              <a:t>Internship title: </a:t>
            </a:r>
            <a:r>
              <a:rPr lang="en-US" sz="1600" dirty="0">
                <a:solidFill>
                  <a:srgbClr val="000000"/>
                </a:solidFill>
                <a:latin typeface="DejaVu Sans"/>
                <a:ea typeface="Carlito"/>
                <a:cs typeface="Carlito"/>
              </a:rPr>
              <a:t>Smart Agriculture system</a:t>
            </a:r>
            <a:r>
              <a:rPr lang="en-US" sz="1600" dirty="0">
                <a:solidFill>
                  <a:srgbClr val="000000"/>
                </a:solidFill>
                <a:latin typeface="Bahnschrift" panose="020B0502040204020203" pitchFamily="34" charset="0"/>
                <a:ea typeface="Carlito"/>
                <a:cs typeface="Carlito"/>
              </a:rPr>
              <a:t> </a:t>
            </a:r>
            <a:r>
              <a:rPr lang="en-US" sz="1600" dirty="0">
                <a:solidFill>
                  <a:srgbClr val="000000"/>
                </a:solidFill>
                <a:latin typeface="DejaVu Sans"/>
                <a:ea typeface="Carlito"/>
                <a:cs typeface="Carlito"/>
              </a:rPr>
              <a:t>based on IOT</a:t>
            </a:r>
            <a:endParaRPr lang="en-IN" sz="1200" dirty="0">
              <a:latin typeface="Carlito"/>
              <a:ea typeface="Carlito"/>
              <a:cs typeface="Carlito"/>
            </a:endParaRPr>
          </a:p>
          <a:p>
            <a:pPr marL="60960" indent="-6350">
              <a:spcAft>
                <a:spcPts val="60"/>
              </a:spcAft>
            </a:pPr>
            <a:r>
              <a:rPr lang="en-US" sz="1600" dirty="0">
                <a:latin typeface="Carlito"/>
                <a:ea typeface="Carlito"/>
                <a:cs typeface="Carlito"/>
              </a:rPr>
              <a:t> </a:t>
            </a:r>
            <a:endParaRPr lang="en-IN" sz="1200" dirty="0">
              <a:latin typeface="Carlito"/>
              <a:ea typeface="Carlito"/>
              <a:cs typeface="Carlito"/>
            </a:endParaRPr>
          </a:p>
          <a:p>
            <a:pPr>
              <a:lnSpc>
                <a:spcPct val="107000"/>
              </a:lnSpc>
              <a:spcAft>
                <a:spcPts val="375"/>
              </a:spcAft>
            </a:pPr>
            <a:r>
              <a:rPr lang="en-US" b="1" dirty="0">
                <a:latin typeface="Times New Roman" panose="02020603050405020304" pitchFamily="18" charset="0"/>
                <a:ea typeface="Times New Roman" panose="02020603050405020304" pitchFamily="18" charset="0"/>
                <a:cs typeface="Carlito"/>
              </a:rPr>
              <a:t>Category: </a:t>
            </a:r>
            <a:r>
              <a:rPr lang="en-US" sz="1600" dirty="0">
                <a:latin typeface="Carlito"/>
                <a:ea typeface="Carlito"/>
                <a:cs typeface="Carlito"/>
              </a:rPr>
              <a:t>Internet of Things</a:t>
            </a:r>
            <a:br>
              <a:rPr lang="en-US" sz="2800" dirty="0">
                <a:latin typeface="DejaVu Sans"/>
                <a:ea typeface="Carlito"/>
                <a:cs typeface="Carlito"/>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4440246"/>
          </a:xfrm>
        </p:spPr>
        <p:txBody>
          <a:bodyPr>
            <a:noAutofit/>
          </a:bodyPr>
          <a:lstStyle/>
          <a:p>
            <a:br>
              <a:rPr lang="en-US" sz="7200" dirty="0">
                <a:solidFill>
                  <a:schemeClr val="accent1">
                    <a:lumMod val="50000"/>
                  </a:schemeClr>
                </a:solidFill>
                <a:latin typeface="Black Widow Movie" panose="02000500000000000000" pitchFamily="2" charset="0"/>
              </a:rPr>
            </a:br>
            <a:r>
              <a:rPr lang="en-US" sz="7200" dirty="0">
                <a:solidFill>
                  <a:schemeClr val="accent1">
                    <a:lumMod val="50000"/>
                  </a:schemeClr>
                </a:solidFill>
                <a:latin typeface="Black Widow Movie" panose="02000500000000000000" pitchFamily="2" charset="0"/>
              </a:rPr>
              <a:t>Smart Agriculture system based on IoT</a:t>
            </a:r>
            <a:br>
              <a:rPr lang="en-US" sz="7200" dirty="0">
                <a:solidFill>
                  <a:schemeClr val="accent1">
                    <a:lumMod val="50000"/>
                  </a:schemeClr>
                </a:solidFill>
                <a:latin typeface="Black Widow Movie" panose="02000500000000000000" pitchFamily="2" charset="0"/>
              </a:rPr>
            </a:br>
            <a:endParaRPr lang="en-US" sz="7200" dirty="0">
              <a:solidFill>
                <a:schemeClr val="accent1">
                  <a:lumMod val="50000"/>
                </a:schemeClr>
              </a:solidFill>
              <a:latin typeface="Black Widow Movie" panose="02000500000000000000" pitchFamily="2" charset="0"/>
            </a:endParaRPr>
          </a:p>
        </p:txBody>
      </p:sp>
      <p:grpSp>
        <p:nvGrpSpPr>
          <p:cNvPr id="9" name="Group 8">
            <a:extLst>
              <a:ext uri="{FF2B5EF4-FFF2-40B4-BE49-F238E27FC236}">
                <a16:creationId xmlns:a16="http://schemas.microsoft.com/office/drawing/2014/main" id="{6B4DD4A1-CC7C-4F70-9844-A824EC84B2C1}"/>
              </a:ext>
            </a:extLst>
          </p:cNvPr>
          <p:cNvGrpSpPr/>
          <p:nvPr/>
        </p:nvGrpSpPr>
        <p:grpSpPr>
          <a:xfrm>
            <a:off x="2123728" y="1484784"/>
            <a:ext cx="7020272" cy="144016"/>
            <a:chOff x="2123728" y="1556792"/>
            <a:chExt cx="7020272" cy="144016"/>
          </a:xfrm>
        </p:grpSpPr>
        <p:cxnSp>
          <p:nvCxnSpPr>
            <p:cNvPr id="4" name="Straight Connector 3">
              <a:extLst>
                <a:ext uri="{FF2B5EF4-FFF2-40B4-BE49-F238E27FC236}">
                  <a16:creationId xmlns:a16="http://schemas.microsoft.com/office/drawing/2014/main" id="{480B942C-BA8C-4C57-B988-62B0C93FD736}"/>
                </a:ext>
              </a:extLst>
            </p:cNvPr>
            <p:cNvCxnSpPr>
              <a:cxnSpLocks/>
            </p:cNvCxnSpPr>
            <p:nvPr/>
          </p:nvCxnSpPr>
          <p:spPr>
            <a:xfrm>
              <a:off x="2123728" y="1700808"/>
              <a:ext cx="702027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E1A49-71B1-4C67-8CAB-FF654331D9B0}"/>
                </a:ext>
              </a:extLst>
            </p:cNvPr>
            <p:cNvCxnSpPr>
              <a:cxnSpLocks/>
            </p:cNvCxnSpPr>
            <p:nvPr/>
          </p:nvCxnSpPr>
          <p:spPr>
            <a:xfrm>
              <a:off x="2843808" y="1556792"/>
              <a:ext cx="630019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919572D-1E53-4C0F-B79D-4F721883164F}"/>
              </a:ext>
            </a:extLst>
          </p:cNvPr>
          <p:cNvGrpSpPr/>
          <p:nvPr/>
        </p:nvGrpSpPr>
        <p:grpSpPr>
          <a:xfrm rot="10800000">
            <a:off x="0" y="4581127"/>
            <a:ext cx="7008864" cy="144016"/>
            <a:chOff x="2123728" y="1556792"/>
            <a:chExt cx="7008864" cy="144016"/>
          </a:xfrm>
        </p:grpSpPr>
        <p:cxnSp>
          <p:nvCxnSpPr>
            <p:cNvPr id="11" name="Straight Connector 10">
              <a:extLst>
                <a:ext uri="{FF2B5EF4-FFF2-40B4-BE49-F238E27FC236}">
                  <a16:creationId xmlns:a16="http://schemas.microsoft.com/office/drawing/2014/main" id="{7BF5192D-23DD-4563-9183-2A97B2F58F83}"/>
                </a:ext>
              </a:extLst>
            </p:cNvPr>
            <p:cNvCxnSpPr>
              <a:cxnSpLocks/>
            </p:cNvCxnSpPr>
            <p:nvPr/>
          </p:nvCxnSpPr>
          <p:spPr>
            <a:xfrm rot="10800000" flipH="1">
              <a:off x="2123728" y="1700808"/>
              <a:ext cx="700886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FFAE62C-8CEF-47EC-A3AA-5C1FE071E36A}"/>
                </a:ext>
              </a:extLst>
            </p:cNvPr>
            <p:cNvCxnSpPr>
              <a:cxnSpLocks/>
            </p:cNvCxnSpPr>
            <p:nvPr/>
          </p:nvCxnSpPr>
          <p:spPr>
            <a:xfrm rot="10800000" flipH="1">
              <a:off x="2843808" y="1556792"/>
              <a:ext cx="628878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BBCB4C-A7EC-4247-9C11-505F84ACE2D4}"/>
              </a:ext>
            </a:extLst>
          </p:cNvPr>
          <p:cNvGrpSpPr/>
          <p:nvPr/>
        </p:nvGrpSpPr>
        <p:grpSpPr>
          <a:xfrm flipH="1">
            <a:off x="971600" y="332656"/>
            <a:ext cx="7776864" cy="6248400"/>
            <a:chOff x="533400" y="228600"/>
            <a:chExt cx="7848600" cy="6248400"/>
          </a:xfrm>
        </p:grpSpPr>
        <p:sp>
          <p:nvSpPr>
            <p:cNvPr id="4" name="Rectangle 3">
              <a:extLst>
                <a:ext uri="{FF2B5EF4-FFF2-40B4-BE49-F238E27FC236}">
                  <a16:creationId xmlns:a16="http://schemas.microsoft.com/office/drawing/2014/main" id="{C9B78914-CE22-4743-B330-9DEEA7558571}"/>
                </a:ext>
              </a:extLst>
            </p:cNvPr>
            <p:cNvSpPr/>
            <p:nvPr/>
          </p:nvSpPr>
          <p:spPr>
            <a:xfrm>
              <a:off x="2286001" y="228600"/>
              <a:ext cx="2743200" cy="9144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IBM Watson IOT Platform</a:t>
              </a:r>
            </a:p>
          </p:txBody>
        </p:sp>
        <p:sp>
          <p:nvSpPr>
            <p:cNvPr id="5" name="Rounded Rectangle 2">
              <a:extLst>
                <a:ext uri="{FF2B5EF4-FFF2-40B4-BE49-F238E27FC236}">
                  <a16:creationId xmlns:a16="http://schemas.microsoft.com/office/drawing/2014/main" id="{4EA421C3-1052-481A-9558-A0E33E57A056}"/>
                </a:ext>
              </a:extLst>
            </p:cNvPr>
            <p:cNvSpPr/>
            <p:nvPr/>
          </p:nvSpPr>
          <p:spPr>
            <a:xfrm>
              <a:off x="1143000" y="1600200"/>
              <a:ext cx="1524000" cy="83820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Device 1</a:t>
              </a:r>
            </a:p>
            <a:p>
              <a:pPr algn="ctr"/>
              <a:r>
                <a:rPr lang="en-US" sz="1400" dirty="0"/>
                <a:t>(</a:t>
              </a:r>
              <a:r>
                <a:rPr lang="en-US" sz="1100" dirty="0"/>
                <a:t>for temp, humidity, soil moisture values)</a:t>
              </a:r>
            </a:p>
          </p:txBody>
        </p:sp>
        <p:sp>
          <p:nvSpPr>
            <p:cNvPr id="6" name="Rounded Rectangle 3">
              <a:extLst>
                <a:ext uri="{FF2B5EF4-FFF2-40B4-BE49-F238E27FC236}">
                  <a16:creationId xmlns:a16="http://schemas.microsoft.com/office/drawing/2014/main" id="{56CCC1E5-088B-46CC-8BED-AAD8170FB57C}"/>
                </a:ext>
              </a:extLst>
            </p:cNvPr>
            <p:cNvSpPr/>
            <p:nvPr/>
          </p:nvSpPr>
          <p:spPr>
            <a:xfrm>
              <a:off x="4114800" y="1600200"/>
              <a:ext cx="1447800" cy="83820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2</a:t>
              </a:r>
            </a:p>
            <a:p>
              <a:pPr algn="ctr"/>
              <a:r>
                <a:rPr lang="en-US" sz="1100" dirty="0"/>
                <a:t>(for motor control)</a:t>
              </a:r>
            </a:p>
          </p:txBody>
        </p:sp>
        <p:sp>
          <p:nvSpPr>
            <p:cNvPr id="7" name="Rectangle 6">
              <a:extLst>
                <a:ext uri="{FF2B5EF4-FFF2-40B4-BE49-F238E27FC236}">
                  <a16:creationId xmlns:a16="http://schemas.microsoft.com/office/drawing/2014/main" id="{1CAC5E3A-0E65-4488-82F6-61FFB764D9EB}"/>
                </a:ext>
              </a:extLst>
            </p:cNvPr>
            <p:cNvSpPr/>
            <p:nvPr/>
          </p:nvSpPr>
          <p:spPr>
            <a:xfrm>
              <a:off x="1143000" y="2895600"/>
              <a:ext cx="1447800" cy="8382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IOT sensor</a:t>
              </a:r>
            </a:p>
          </p:txBody>
        </p:sp>
        <p:sp>
          <p:nvSpPr>
            <p:cNvPr id="8" name="Rectangle 7">
              <a:extLst>
                <a:ext uri="{FF2B5EF4-FFF2-40B4-BE49-F238E27FC236}">
                  <a16:creationId xmlns:a16="http://schemas.microsoft.com/office/drawing/2014/main" id="{1A7CFD62-3828-4715-A724-CE0077F008C2}"/>
                </a:ext>
              </a:extLst>
            </p:cNvPr>
            <p:cNvSpPr/>
            <p:nvPr/>
          </p:nvSpPr>
          <p:spPr>
            <a:xfrm>
              <a:off x="3733800" y="3276600"/>
              <a:ext cx="1524000" cy="8382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Node-red</a:t>
              </a:r>
            </a:p>
          </p:txBody>
        </p:sp>
        <p:sp>
          <p:nvSpPr>
            <p:cNvPr id="9" name="Rectangle 8">
              <a:extLst>
                <a:ext uri="{FF2B5EF4-FFF2-40B4-BE49-F238E27FC236}">
                  <a16:creationId xmlns:a16="http://schemas.microsoft.com/office/drawing/2014/main" id="{587EDD68-B1ED-42AB-B3A2-30C139A2A0D8}"/>
                </a:ext>
              </a:extLst>
            </p:cNvPr>
            <p:cNvSpPr/>
            <p:nvPr/>
          </p:nvSpPr>
          <p:spPr>
            <a:xfrm>
              <a:off x="3733800" y="4572000"/>
              <a:ext cx="1524000" cy="8382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Node-red UI</a:t>
              </a:r>
            </a:p>
          </p:txBody>
        </p:sp>
        <p:sp>
          <p:nvSpPr>
            <p:cNvPr id="10" name="Rectangle 9">
              <a:extLst>
                <a:ext uri="{FF2B5EF4-FFF2-40B4-BE49-F238E27FC236}">
                  <a16:creationId xmlns:a16="http://schemas.microsoft.com/office/drawing/2014/main" id="{630C6A51-7493-462A-9A78-88BC77156DF5}"/>
                </a:ext>
              </a:extLst>
            </p:cNvPr>
            <p:cNvSpPr/>
            <p:nvPr/>
          </p:nvSpPr>
          <p:spPr>
            <a:xfrm>
              <a:off x="6096000" y="2590800"/>
              <a:ext cx="1219200" cy="6096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Python IDE</a:t>
              </a:r>
            </a:p>
          </p:txBody>
        </p:sp>
        <p:sp>
          <p:nvSpPr>
            <p:cNvPr id="11" name="Rounded Rectangle 9">
              <a:extLst>
                <a:ext uri="{FF2B5EF4-FFF2-40B4-BE49-F238E27FC236}">
                  <a16:creationId xmlns:a16="http://schemas.microsoft.com/office/drawing/2014/main" id="{72B28B71-86B2-46AF-A220-835B957AF0FB}"/>
                </a:ext>
              </a:extLst>
            </p:cNvPr>
            <p:cNvSpPr/>
            <p:nvPr/>
          </p:nvSpPr>
          <p:spPr>
            <a:xfrm>
              <a:off x="6248400" y="3886200"/>
              <a:ext cx="1676400" cy="45720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 Request</a:t>
              </a:r>
            </a:p>
          </p:txBody>
        </p:sp>
        <p:sp>
          <p:nvSpPr>
            <p:cNvPr id="12" name="Rectangle 11">
              <a:extLst>
                <a:ext uri="{FF2B5EF4-FFF2-40B4-BE49-F238E27FC236}">
                  <a16:creationId xmlns:a16="http://schemas.microsoft.com/office/drawing/2014/main" id="{757FC0D1-E27B-4A8B-AC79-C1A62CCF57F0}"/>
                </a:ext>
              </a:extLst>
            </p:cNvPr>
            <p:cNvSpPr/>
            <p:nvPr/>
          </p:nvSpPr>
          <p:spPr>
            <a:xfrm>
              <a:off x="6248400" y="4724400"/>
              <a:ext cx="1676400" cy="6858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 Weather API</a:t>
              </a:r>
            </a:p>
          </p:txBody>
        </p:sp>
        <p:sp>
          <p:nvSpPr>
            <p:cNvPr id="13" name="Rectangle 12">
              <a:extLst>
                <a:ext uri="{FF2B5EF4-FFF2-40B4-BE49-F238E27FC236}">
                  <a16:creationId xmlns:a16="http://schemas.microsoft.com/office/drawing/2014/main" id="{32689BEB-D6E0-4AF7-AE76-735E2E465BE7}"/>
                </a:ext>
              </a:extLst>
            </p:cNvPr>
            <p:cNvSpPr/>
            <p:nvPr/>
          </p:nvSpPr>
          <p:spPr>
            <a:xfrm>
              <a:off x="3657600" y="5943600"/>
              <a:ext cx="1676400" cy="5334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Motor Controls</a:t>
              </a:r>
            </a:p>
          </p:txBody>
        </p:sp>
        <p:cxnSp>
          <p:nvCxnSpPr>
            <p:cNvPr id="14" name="Elbow Connector 18">
              <a:extLst>
                <a:ext uri="{FF2B5EF4-FFF2-40B4-BE49-F238E27FC236}">
                  <a16:creationId xmlns:a16="http://schemas.microsoft.com/office/drawing/2014/main" id="{82BAED0D-5E4F-40DF-B6A2-C8DA59A88C4E}"/>
                </a:ext>
              </a:extLst>
            </p:cNvPr>
            <p:cNvCxnSpPr>
              <a:stCxn id="4" idx="2"/>
              <a:endCxn id="6" idx="1"/>
            </p:cNvCxnSpPr>
            <p:nvPr/>
          </p:nvCxnSpPr>
          <p:spPr>
            <a:xfrm rot="16200000" flipH="1">
              <a:off x="3448050" y="1352550"/>
              <a:ext cx="8763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23">
              <a:extLst>
                <a:ext uri="{FF2B5EF4-FFF2-40B4-BE49-F238E27FC236}">
                  <a16:creationId xmlns:a16="http://schemas.microsoft.com/office/drawing/2014/main" id="{B44A9FAA-64DD-4B2C-82DB-3AA663F805A3}"/>
                </a:ext>
              </a:extLst>
            </p:cNvPr>
            <p:cNvCxnSpPr>
              <a:stCxn id="4" idx="2"/>
              <a:endCxn id="5" idx="3"/>
            </p:cNvCxnSpPr>
            <p:nvPr/>
          </p:nvCxnSpPr>
          <p:spPr>
            <a:xfrm rot="5400000">
              <a:off x="2724150" y="1085850"/>
              <a:ext cx="876300" cy="990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5">
              <a:extLst>
                <a:ext uri="{FF2B5EF4-FFF2-40B4-BE49-F238E27FC236}">
                  <a16:creationId xmlns:a16="http://schemas.microsoft.com/office/drawing/2014/main" id="{E09FBB49-7E0E-4DD2-ABF3-E5EE2C394DEB}"/>
                </a:ext>
              </a:extLst>
            </p:cNvPr>
            <p:cNvCxnSpPr>
              <a:stCxn id="6" idx="2"/>
              <a:endCxn id="10" idx="1"/>
            </p:cNvCxnSpPr>
            <p:nvPr/>
          </p:nvCxnSpPr>
          <p:spPr>
            <a:xfrm rot="16200000" flipH="1">
              <a:off x="5238750" y="2038350"/>
              <a:ext cx="457200"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48">
              <a:extLst>
                <a:ext uri="{FF2B5EF4-FFF2-40B4-BE49-F238E27FC236}">
                  <a16:creationId xmlns:a16="http://schemas.microsoft.com/office/drawing/2014/main" id="{430EC822-8F96-4EC0-8B5F-35FBF3F1E8F3}"/>
                </a:ext>
              </a:extLst>
            </p:cNvPr>
            <p:cNvCxnSpPr>
              <a:stCxn id="6" idx="2"/>
              <a:endCxn id="8" idx="0"/>
            </p:cNvCxnSpPr>
            <p:nvPr/>
          </p:nvCxnSpPr>
          <p:spPr>
            <a:xfrm rot="5400000">
              <a:off x="4248150" y="2686050"/>
              <a:ext cx="8382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26796D-2D64-4976-B99B-9431802602F6}"/>
                </a:ext>
              </a:extLst>
            </p:cNvPr>
            <p:cNvCxnSpPr>
              <a:stCxn id="8" idx="2"/>
              <a:endCxn id="9" idx="0"/>
            </p:cNvCxnSpPr>
            <p:nvPr/>
          </p:nvCxnSpPr>
          <p:spPr>
            <a:xfrm rot="5400000">
              <a:off x="4267200" y="4343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392E4C-C397-4866-878A-B6A50994DC5F}"/>
                </a:ext>
              </a:extLst>
            </p:cNvPr>
            <p:cNvCxnSpPr>
              <a:stCxn id="5" idx="2"/>
            </p:cNvCxnSpPr>
            <p:nvPr/>
          </p:nvCxnSpPr>
          <p:spPr>
            <a:xfrm rot="5400000">
              <a:off x="1676400" y="2667000"/>
              <a:ext cx="457200" cy="158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EEC444-3AC7-4028-B058-9CEC0415108A}"/>
                </a:ext>
              </a:extLst>
            </p:cNvPr>
            <p:cNvCxnSpPr>
              <a:stCxn id="9" idx="2"/>
              <a:endCxn id="13" idx="0"/>
            </p:cNvCxnSpPr>
            <p:nvPr/>
          </p:nvCxnSpPr>
          <p:spPr>
            <a:xfrm rot="5400000">
              <a:off x="4229100" y="567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61">
              <a:extLst>
                <a:ext uri="{FF2B5EF4-FFF2-40B4-BE49-F238E27FC236}">
                  <a16:creationId xmlns:a16="http://schemas.microsoft.com/office/drawing/2014/main" id="{663B35DF-83B7-4F75-BCC4-B3358F4AC9D4}"/>
                </a:ext>
              </a:extLst>
            </p:cNvPr>
            <p:cNvCxnSpPr>
              <a:stCxn id="7" idx="1"/>
            </p:cNvCxnSpPr>
            <p:nvPr/>
          </p:nvCxnSpPr>
          <p:spPr>
            <a:xfrm rot="10800000">
              <a:off x="761998" y="685800"/>
              <a:ext cx="381000" cy="26289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A0605B-E88F-4A94-BF5D-1CFA1BFD18A1}"/>
                </a:ext>
              </a:extLst>
            </p:cNvPr>
            <p:cNvCxnSpPr>
              <a:endCxn id="4" idx="1"/>
            </p:cNvCxnSpPr>
            <p:nvPr/>
          </p:nvCxnSpPr>
          <p:spPr>
            <a:xfrm>
              <a:off x="761999" y="6858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68">
              <a:extLst>
                <a:ext uri="{FF2B5EF4-FFF2-40B4-BE49-F238E27FC236}">
                  <a16:creationId xmlns:a16="http://schemas.microsoft.com/office/drawing/2014/main" id="{8C3E24A1-17B7-4C61-AED5-1A1704C5770F}"/>
                </a:ext>
              </a:extLst>
            </p:cNvPr>
            <p:cNvCxnSpPr>
              <a:stCxn id="13" idx="1"/>
            </p:cNvCxnSpPr>
            <p:nvPr/>
          </p:nvCxnSpPr>
          <p:spPr>
            <a:xfrm rot="10800000">
              <a:off x="533400" y="533400"/>
              <a:ext cx="3124200" cy="56769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3633CE-1355-40EE-BDE9-4616DDD6B419}"/>
                </a:ext>
              </a:extLst>
            </p:cNvPr>
            <p:cNvCxnSpPr/>
            <p:nvPr/>
          </p:nvCxnSpPr>
          <p:spPr>
            <a:xfrm>
              <a:off x="533400" y="5334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74">
              <a:extLst>
                <a:ext uri="{FF2B5EF4-FFF2-40B4-BE49-F238E27FC236}">
                  <a16:creationId xmlns:a16="http://schemas.microsoft.com/office/drawing/2014/main" id="{B581ABD3-CF0E-4402-A7F1-FBB99BE0BF62}"/>
                </a:ext>
              </a:extLst>
            </p:cNvPr>
            <p:cNvCxnSpPr>
              <a:stCxn id="13" idx="3"/>
            </p:cNvCxnSpPr>
            <p:nvPr/>
          </p:nvCxnSpPr>
          <p:spPr>
            <a:xfrm flipV="1">
              <a:off x="5334000" y="2895600"/>
              <a:ext cx="3048000" cy="33147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58F9CD3-AD90-4C67-B10F-11C4DC2AFA8E}"/>
                </a:ext>
              </a:extLst>
            </p:cNvPr>
            <p:cNvCxnSpPr>
              <a:endCxn id="10" idx="3"/>
            </p:cNvCxnSpPr>
            <p:nvPr/>
          </p:nvCxnSpPr>
          <p:spPr>
            <a:xfrm rot="10800000">
              <a:off x="7315200" y="2895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97BC3B-B33D-45E8-9623-BD3B7A3942A2}"/>
                </a:ext>
              </a:extLst>
            </p:cNvPr>
            <p:cNvCxnSpPr>
              <a:stCxn id="12" idx="0"/>
              <a:endCxn id="11" idx="2"/>
            </p:cNvCxnSpPr>
            <p:nvPr/>
          </p:nvCxnSpPr>
          <p:spPr>
            <a:xfrm rot="5400000" flipH="1" flipV="1">
              <a:off x="68961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80">
              <a:extLst>
                <a:ext uri="{FF2B5EF4-FFF2-40B4-BE49-F238E27FC236}">
                  <a16:creationId xmlns:a16="http://schemas.microsoft.com/office/drawing/2014/main" id="{4EECF181-C298-4DE8-9F26-B05306FBF56C}"/>
                </a:ext>
              </a:extLst>
            </p:cNvPr>
            <p:cNvCxnSpPr>
              <a:stCxn id="11" idx="1"/>
              <a:endCxn id="8" idx="3"/>
            </p:cNvCxnSpPr>
            <p:nvPr/>
          </p:nvCxnSpPr>
          <p:spPr>
            <a:xfrm rot="10800000">
              <a:off x="5257800" y="3695700"/>
              <a:ext cx="990600" cy="419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82">
              <a:extLst>
                <a:ext uri="{FF2B5EF4-FFF2-40B4-BE49-F238E27FC236}">
                  <a16:creationId xmlns:a16="http://schemas.microsoft.com/office/drawing/2014/main" id="{1D64D6E0-64B8-45C3-A210-1CDFEB981CD9}"/>
                </a:ext>
              </a:extLst>
            </p:cNvPr>
            <p:cNvCxnSpPr>
              <a:stCxn id="7" idx="3"/>
              <a:endCxn id="8" idx="1"/>
            </p:cNvCxnSpPr>
            <p:nvPr/>
          </p:nvCxnSpPr>
          <p:spPr>
            <a:xfrm>
              <a:off x="2590800" y="3314700"/>
              <a:ext cx="1143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F514581-3074-4499-AE74-54E467B9026C}"/>
              </a:ext>
            </a:extLst>
          </p:cNvPr>
          <p:cNvSpPr/>
          <p:nvPr/>
        </p:nvSpPr>
        <p:spPr>
          <a:xfrm>
            <a:off x="39671" y="115412"/>
            <a:ext cx="3033203" cy="523220"/>
          </a:xfrm>
          <a:prstGeom prst="rect">
            <a:avLst/>
          </a:prstGeom>
        </p:spPr>
        <p:txBody>
          <a:bodyPr wrap="none">
            <a:spAutoFit/>
          </a:bodyPr>
          <a:lstStyle/>
          <a:p>
            <a:r>
              <a:rPr lang="en-US" sz="2800" b="1" u="sng" dirty="0">
                <a:solidFill>
                  <a:schemeClr val="accent1">
                    <a:lumMod val="75000"/>
                  </a:schemeClr>
                </a:solidFill>
                <a:latin typeface="Bahnschrift" panose="020B0502040204020203" pitchFamily="34" charset="0"/>
              </a:rPr>
              <a:t>BLOCK DIAGRAM</a:t>
            </a:r>
            <a:r>
              <a:rPr lang="en-US" sz="2800" u="sng" dirty="0">
                <a:solidFill>
                  <a:schemeClr val="accent1">
                    <a:lumMod val="75000"/>
                  </a:schemeClr>
                </a:solidFill>
                <a:latin typeface="Bahnschrift" panose="020B0502040204020203" pitchFamily="34" charset="0"/>
              </a:rPr>
              <a:t>:</a:t>
            </a:r>
            <a:endParaRPr lang="en-IN" sz="2800" u="sng" dirty="0">
              <a:solidFill>
                <a:schemeClr val="accent1">
                  <a:lumMod val="75000"/>
                </a:schemeClr>
              </a:solidFill>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0"/>
            <a:ext cx="3275856" cy="928670"/>
          </a:xfrm>
        </p:spPr>
        <p:txBody>
          <a:bodyPr/>
          <a:lstStyle/>
          <a:p>
            <a:pPr algn="l"/>
            <a:r>
              <a:rPr lang="en-US" b="1" dirty="0">
                <a:latin typeface="Bahnschrift Condensed" panose="020B0502040204020203" pitchFamily="34" charset="0"/>
              </a:rPr>
              <a:t>Overview :</a:t>
            </a:r>
            <a:endParaRPr lang="en-US" dirty="0">
              <a:latin typeface="Bahnschrift Condensed" panose="020B0502040204020203" pitchFamily="34" charset="0"/>
            </a:endParaRPr>
          </a:p>
        </p:txBody>
      </p:sp>
      <p:sp>
        <p:nvSpPr>
          <p:cNvPr id="3" name="Subtitle 2"/>
          <p:cNvSpPr>
            <a:spLocks noGrp="1"/>
          </p:cNvSpPr>
          <p:nvPr>
            <p:ph type="subTitle" idx="1"/>
          </p:nvPr>
        </p:nvSpPr>
        <p:spPr>
          <a:xfrm>
            <a:off x="683568" y="1603056"/>
            <a:ext cx="8072494" cy="3651888"/>
          </a:xfrm>
        </p:spPr>
        <p:txBody>
          <a:bodyPr>
            <a:normAutofit fontScale="92500"/>
          </a:bodyPr>
          <a:lstStyle/>
          <a:p>
            <a:pPr marL="342900" indent="-342900" algn="l">
              <a:buFont typeface="Arial" panose="020B0604020202020204" pitchFamily="34" charset="0"/>
              <a:buChar char="•"/>
            </a:pPr>
            <a:r>
              <a:rPr lang="en-US" sz="2400" dirty="0">
                <a:solidFill>
                  <a:schemeClr val="tx1"/>
                </a:solidFill>
                <a:latin typeface="Bahnschrift Light Condensed" panose="020B0502040204020203" pitchFamily="34" charset="0"/>
              </a:rPr>
              <a:t>In our country, </a:t>
            </a:r>
            <a:r>
              <a:rPr lang="en-US" sz="2400" b="1" dirty="0">
                <a:solidFill>
                  <a:schemeClr val="tx1"/>
                </a:solidFill>
                <a:latin typeface="Bahnschrift Light Condensed" panose="020B0502040204020203" pitchFamily="34" charset="0"/>
              </a:rPr>
              <a:t>agriculture</a:t>
            </a:r>
            <a:r>
              <a:rPr lang="en-US" sz="2400" dirty="0">
                <a:solidFill>
                  <a:schemeClr val="tx1"/>
                </a:solidFill>
                <a:latin typeface="Bahnschrift Light Condensed" panose="020B0502040204020203" pitchFamily="34" charset="0"/>
              </a:rPr>
              <a:t> depends on the monsoons which are not a sufficient source of water. So irrigation is used in </a:t>
            </a:r>
            <a:r>
              <a:rPr lang="en-US" sz="2400" b="1" dirty="0">
                <a:solidFill>
                  <a:schemeClr val="tx1"/>
                </a:solidFill>
                <a:latin typeface="Bahnschrift Light Condensed" panose="020B0502040204020203" pitchFamily="34" charset="0"/>
              </a:rPr>
              <a:t>agriculture</a:t>
            </a:r>
            <a:r>
              <a:rPr lang="en-US" sz="2400" dirty="0">
                <a:solidFill>
                  <a:schemeClr val="tx1"/>
                </a:solidFill>
                <a:latin typeface="Bahnschrift Light Condensed" panose="020B0502040204020203" pitchFamily="34" charset="0"/>
              </a:rPr>
              <a:t> field. But this has so many challenges.</a:t>
            </a:r>
          </a:p>
          <a:p>
            <a:pPr marL="342900" indent="-342900" algn="l">
              <a:buFont typeface="Arial" panose="020B0604020202020204" pitchFamily="34" charset="0"/>
              <a:buChar char="•"/>
            </a:pPr>
            <a:r>
              <a:rPr lang="en-US" sz="2400" b="1" dirty="0">
                <a:solidFill>
                  <a:schemeClr val="tx1">
                    <a:lumMod val="85000"/>
                    <a:lumOff val="15000"/>
                  </a:schemeClr>
                </a:solidFill>
                <a:latin typeface="Bahnschrift Light Condensed" panose="020B0502040204020203" pitchFamily="34" charset="0"/>
              </a:rPr>
              <a:t>In </a:t>
            </a:r>
            <a:r>
              <a:rPr lang="en-US" sz="2400" b="1" dirty="0">
                <a:solidFill>
                  <a:schemeClr val="tx1">
                    <a:lumMod val="85000"/>
                    <a:lumOff val="15000"/>
                  </a:schemeClr>
                </a:solidFill>
                <a:latin typeface="Bahnschrift SemiBold SemiConden" panose="020B0502040204020203" pitchFamily="34" charset="0"/>
              </a:rPr>
              <a:t>IoT</a:t>
            </a:r>
            <a:r>
              <a:rPr lang="en-US" sz="2400" dirty="0">
                <a:solidFill>
                  <a:schemeClr val="tx1">
                    <a:lumMod val="85000"/>
                    <a:lumOff val="15000"/>
                  </a:schemeClr>
                </a:solidFill>
                <a:latin typeface="Bahnschrift Light Condensed" panose="020B0502040204020203" pitchFamily="34" charset="0"/>
              </a:rPr>
              <a:t>-based </a:t>
            </a:r>
            <a:r>
              <a:rPr lang="en-US" sz="2400" b="1" dirty="0">
                <a:solidFill>
                  <a:schemeClr val="tx1">
                    <a:lumMod val="85000"/>
                    <a:lumOff val="15000"/>
                  </a:schemeClr>
                </a:solidFill>
                <a:latin typeface="Bahnschrift Light Condensed" panose="020B0502040204020203" pitchFamily="34" charset="0"/>
              </a:rPr>
              <a:t>smart farming</a:t>
            </a:r>
            <a:r>
              <a:rPr lang="en-US" sz="2400" dirty="0">
                <a:solidFill>
                  <a:schemeClr val="tx1">
                    <a:lumMod val="85000"/>
                    <a:lumOff val="15000"/>
                  </a:schemeClr>
                </a:solidFill>
                <a:latin typeface="Bahnschrift Light Condensed" panose="020B0502040204020203" pitchFamily="34" charset="0"/>
              </a:rPr>
              <a:t>, a system is built for monitoring the crop field </a:t>
            </a:r>
            <a:r>
              <a:rPr lang="en-US" sz="2400" b="1" dirty="0">
                <a:solidFill>
                  <a:schemeClr val="tx1">
                    <a:lumMod val="85000"/>
                    <a:lumOff val="15000"/>
                  </a:schemeClr>
                </a:solidFill>
                <a:latin typeface="Bahnschrift Light Condensed" panose="020B0502040204020203" pitchFamily="34" charset="0"/>
              </a:rPr>
              <a:t>with</a:t>
            </a:r>
            <a:r>
              <a:rPr lang="en-US" sz="2400" dirty="0">
                <a:solidFill>
                  <a:schemeClr val="tx1">
                    <a:lumMod val="85000"/>
                    <a:lumOff val="15000"/>
                  </a:schemeClr>
                </a:solidFill>
                <a:latin typeface="Bahnschrift Light Condensed" panose="020B0502040204020203" pitchFamily="34" charset="0"/>
              </a:rPr>
              <a:t> the help of sensors (humidity, temperature, soil moisture, etc.) and automating the irrigation system. The farmers can monitor the field conditions from anywhere. </a:t>
            </a:r>
          </a:p>
          <a:p>
            <a:pPr marL="342900" indent="-342900" algn="l">
              <a:buFont typeface="Arial" panose="020B0604020202020204" pitchFamily="34" charset="0"/>
              <a:buChar char="•"/>
            </a:pPr>
            <a:r>
              <a:rPr lang="en-US" sz="2400" b="1" dirty="0">
                <a:solidFill>
                  <a:schemeClr val="tx1">
                    <a:lumMod val="85000"/>
                    <a:lumOff val="15000"/>
                  </a:schemeClr>
                </a:solidFill>
                <a:latin typeface="Bahnschrift SemiBold SemiConden" panose="020B0502040204020203" pitchFamily="34" charset="0"/>
              </a:rPr>
              <a:t>IoT</a:t>
            </a:r>
            <a:r>
              <a:rPr lang="en-US" sz="2400" dirty="0">
                <a:solidFill>
                  <a:schemeClr val="tx1">
                    <a:lumMod val="85000"/>
                    <a:lumOff val="15000"/>
                  </a:schemeClr>
                </a:solidFill>
                <a:latin typeface="Bahnschrift Light Condensed" panose="020B0502040204020203" pitchFamily="34" charset="0"/>
              </a:rPr>
              <a:t> sensors capable of providing farmers with information about crop yields, rainfall, pest infestation, and soil nutrition are invaluable to production and offer precise data which can be used to improve </a:t>
            </a:r>
            <a:r>
              <a:rPr lang="en-US" sz="2400" b="1" dirty="0">
                <a:solidFill>
                  <a:schemeClr val="tx1">
                    <a:lumMod val="85000"/>
                    <a:lumOff val="15000"/>
                  </a:schemeClr>
                </a:solidFill>
                <a:latin typeface="Bahnschrift Light Condensed" panose="020B0502040204020203" pitchFamily="34" charset="0"/>
              </a:rPr>
              <a:t>farming</a:t>
            </a:r>
            <a:r>
              <a:rPr lang="en-US" sz="2400" dirty="0">
                <a:solidFill>
                  <a:schemeClr val="tx1">
                    <a:lumMod val="85000"/>
                    <a:lumOff val="15000"/>
                  </a:schemeClr>
                </a:solidFill>
                <a:latin typeface="Bahnschrift Light Condensed" panose="020B0502040204020203" pitchFamily="34" charset="0"/>
              </a:rPr>
              <a:t> techniques over time.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21A46F-BFC5-40DB-8C17-1E13E78B984C}"/>
              </a:ext>
            </a:extLst>
          </p:cNvPr>
          <p:cNvSpPr/>
          <p:nvPr/>
        </p:nvSpPr>
        <p:spPr>
          <a:xfrm>
            <a:off x="899592" y="1412776"/>
            <a:ext cx="7686600" cy="4214744"/>
          </a:xfrm>
          <a:prstGeom prst="rect">
            <a:avLst/>
          </a:prstGeom>
        </p:spPr>
        <p:txBody>
          <a:bodyPr wrap="square">
            <a:spAutoFit/>
          </a:bodyPr>
          <a:lstStyle/>
          <a:p>
            <a:pPr marL="64135" marR="358140">
              <a:lnSpc>
                <a:spcPct val="115000"/>
              </a:lnSpc>
              <a:spcBef>
                <a:spcPts val="1360"/>
              </a:spcBef>
              <a:spcAft>
                <a:spcPts val="0"/>
              </a:spcAft>
            </a:pPr>
            <a:r>
              <a:rPr lang="en-US" dirty="0">
                <a:latin typeface="Bahnschrift Light SemiCondensed" panose="020B0502040204020203" pitchFamily="34" charset="0"/>
                <a:ea typeface="Carlito"/>
                <a:cs typeface="Carlito"/>
              </a:rPr>
              <a:t>The proposed model explores the use of IOT in the agriculture sector. The objectives of this project “</a:t>
            </a:r>
            <a:r>
              <a:rPr lang="en-US" dirty="0">
                <a:latin typeface="Bahnschrift Condensed" panose="020B0502040204020203" pitchFamily="34" charset="0"/>
                <a:ea typeface="Carlito"/>
                <a:cs typeface="Carlito"/>
              </a:rPr>
              <a:t>Smart Agriculture System</a:t>
            </a:r>
            <a:r>
              <a:rPr lang="en-US" dirty="0">
                <a:latin typeface="Bahnschrift Light SemiCondensed" panose="020B0502040204020203" pitchFamily="34" charset="0"/>
                <a:ea typeface="Carlito"/>
                <a:cs typeface="Carlito"/>
              </a:rPr>
              <a:t>” is to increase the crop production and to avoid the wastage of water. This smart agriculture system is feasible and cost effective. It also focuses on optimizing water resources which combats issues like water scarcity and ensures sustainability and monitors the environmental parameters. It also focuses on the utilization of IOT in agriculture and the solutions proposed in this paper will improve farming methods, increase productivity and lead to effective use of limited resources. A farmer should visualize his agricultural land’s moisture content and the weather conditions</a:t>
            </a:r>
            <a:r>
              <a:rPr lang="en-US" spc="-170" dirty="0">
                <a:latin typeface="Bahnschrift Light SemiCondensed" panose="020B0502040204020203" pitchFamily="34" charset="0"/>
                <a:ea typeface="Carlito"/>
                <a:cs typeface="Carlito"/>
              </a:rPr>
              <a:t> </a:t>
            </a:r>
            <a:r>
              <a:rPr lang="en-US" dirty="0">
                <a:latin typeface="Bahnschrift Light SemiCondensed" panose="020B0502040204020203" pitchFamily="34" charset="0"/>
                <a:ea typeface="Carlito"/>
                <a:cs typeface="Carlito"/>
              </a:rPr>
              <a:t>from time to time and water level of source is sufficient or</a:t>
            </a:r>
            <a:r>
              <a:rPr lang="en-US" spc="-245" dirty="0">
                <a:latin typeface="Bahnschrift Light SemiCondensed" panose="020B0502040204020203" pitchFamily="34" charset="0"/>
                <a:ea typeface="Carlito"/>
                <a:cs typeface="Carlito"/>
              </a:rPr>
              <a:t> </a:t>
            </a:r>
            <a:r>
              <a:rPr lang="en-US" dirty="0">
                <a:latin typeface="Bahnschrift Light SemiCondensed" panose="020B0502040204020203" pitchFamily="34" charset="0"/>
                <a:ea typeface="Carlito"/>
                <a:cs typeface="Carlito"/>
              </a:rPr>
              <a:t>not. The agriculture field can be monitored and controlled by an android app at user end. Hence ,will have a good production of crops and great saving of irrigation water, stronger and healthier</a:t>
            </a:r>
            <a:r>
              <a:rPr lang="en-US" spc="10" dirty="0">
                <a:latin typeface="Bahnschrift Light SemiCondensed" panose="020B0502040204020203" pitchFamily="34" charset="0"/>
                <a:ea typeface="Carlito"/>
                <a:cs typeface="Carlito"/>
              </a:rPr>
              <a:t> </a:t>
            </a:r>
            <a:r>
              <a:rPr lang="en-US" dirty="0">
                <a:latin typeface="Bahnschrift Light SemiCondensed" panose="020B0502040204020203" pitchFamily="34" charset="0"/>
                <a:ea typeface="Carlito"/>
                <a:cs typeface="Carlito"/>
              </a:rPr>
              <a:t>plants.</a:t>
            </a:r>
            <a:endParaRPr lang="en-IN" dirty="0">
              <a:latin typeface="Bahnschrift Light SemiCondensed" panose="020B0502040204020203" pitchFamily="34" charset="0"/>
              <a:ea typeface="Carlito"/>
              <a:cs typeface="Carlito"/>
            </a:endParaRPr>
          </a:p>
        </p:txBody>
      </p:sp>
      <p:sp>
        <p:nvSpPr>
          <p:cNvPr id="3" name="Rectangle 2">
            <a:extLst>
              <a:ext uri="{FF2B5EF4-FFF2-40B4-BE49-F238E27FC236}">
                <a16:creationId xmlns:a16="http://schemas.microsoft.com/office/drawing/2014/main" id="{5375FB15-1015-4BD4-9762-D2DEE4F274E8}"/>
              </a:ext>
            </a:extLst>
          </p:cNvPr>
          <p:cNvSpPr/>
          <p:nvPr/>
        </p:nvSpPr>
        <p:spPr>
          <a:xfrm>
            <a:off x="251520" y="548680"/>
            <a:ext cx="2506455" cy="523220"/>
          </a:xfrm>
          <a:prstGeom prst="rect">
            <a:avLst/>
          </a:prstGeom>
        </p:spPr>
        <p:txBody>
          <a:bodyPr wrap="none">
            <a:spAutoFit/>
          </a:bodyPr>
          <a:lstStyle/>
          <a:p>
            <a:pPr marL="64135">
              <a:spcAft>
                <a:spcPts val="0"/>
              </a:spcAft>
            </a:pPr>
            <a:r>
              <a:rPr lang="en-US" sz="2800" b="1" u="heavy" kern="0" dirty="0">
                <a:latin typeface="Bahnschrift" panose="020B0502040204020203" pitchFamily="34" charset="0"/>
                <a:ea typeface="Caladea"/>
                <a:cs typeface="Caladea"/>
              </a:rPr>
              <a:t>CONCLUSION:</a:t>
            </a:r>
            <a:endParaRPr lang="en-IN" sz="2800" b="1" kern="0" dirty="0">
              <a:latin typeface="Bahnschrift" panose="020B0502040204020203" pitchFamily="34" charset="0"/>
              <a:ea typeface="Caladea"/>
              <a:cs typeface="Caladea"/>
            </a:endParaRPr>
          </a:p>
        </p:txBody>
      </p:sp>
    </p:spTree>
    <p:extLst>
      <p:ext uri="{BB962C8B-B14F-4D97-AF65-F5344CB8AC3E}">
        <p14:creationId xmlns:p14="http://schemas.microsoft.com/office/powerpoint/2010/main" val="1195763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377</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vt:i4>
      </vt:variant>
    </vt:vector>
  </HeadingPairs>
  <TitlesOfParts>
    <vt:vector size="19" baseType="lpstr">
      <vt:lpstr>Arial</vt:lpstr>
      <vt:lpstr>Bahnschrift</vt:lpstr>
      <vt:lpstr>Bahnschrift Condensed</vt:lpstr>
      <vt:lpstr>Bahnschrift Light Condensed</vt:lpstr>
      <vt:lpstr>Bahnschrift Light SemiCondensed</vt:lpstr>
      <vt:lpstr>Bahnschrift SemiBold SemiConden</vt:lpstr>
      <vt:lpstr>Black Widow Movie</vt:lpstr>
      <vt:lpstr>Caladea</vt:lpstr>
      <vt:lpstr>Calibri</vt:lpstr>
      <vt:lpstr>Carlito</vt:lpstr>
      <vt:lpstr>DejaVu Sans</vt:lpstr>
      <vt:lpstr>Times New Roman</vt:lpstr>
      <vt:lpstr>Wingdings</vt:lpstr>
      <vt:lpstr>Office Theme</vt:lpstr>
      <vt:lpstr>PowerPoint Presentation</vt:lpstr>
      <vt:lpstr> Smart Agriculture system based on IoT </vt:lpstr>
      <vt:lpstr>PowerPoint Presentation</vt:lpstr>
      <vt:lpstr>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W10-Dell</dc:creator>
  <cp:lastModifiedBy>Sai Kiran</cp:lastModifiedBy>
  <cp:revision>32</cp:revision>
  <dcterms:created xsi:type="dcterms:W3CDTF">2020-06-14T15:51:50Z</dcterms:created>
  <dcterms:modified xsi:type="dcterms:W3CDTF">2020-06-18T04:15:24Z</dcterms:modified>
</cp:coreProperties>
</file>