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Gimg4"/>
          <p:cNvPicPr>
            <a:picLocks noChangeAspect="1"/>
          </p:cNvPicPr>
          <p:nvPr/>
        </p:nvPicPr>
        <p:blipFill>
          <a:blip r:embed="rId1"/>
          <a:stretch>
            <a:fillRect/>
          </a:stretch>
        </p:blipFill>
        <p:spPr>
          <a:xfrm>
            <a:off x="-6350" y="-43815"/>
            <a:ext cx="12205970" cy="6930390"/>
          </a:xfrm>
          <a:prstGeom prst="rect">
            <a:avLst/>
          </a:prstGeom>
        </p:spPr>
      </p:pic>
      <p:sp>
        <p:nvSpPr>
          <p:cNvPr id="7" name="Text Box 6"/>
          <p:cNvSpPr txBox="1"/>
          <p:nvPr/>
        </p:nvSpPr>
        <p:spPr>
          <a:xfrm>
            <a:off x="549275" y="838200"/>
            <a:ext cx="10913745" cy="706755"/>
          </a:xfrm>
          <a:prstGeom prst="rect">
            <a:avLst/>
          </a:prstGeom>
          <a:noFill/>
        </p:spPr>
        <p:txBody>
          <a:bodyPr wrap="square" rtlCol="0">
            <a:spAutoFit/>
          </a:bodyPr>
          <a:p>
            <a:r>
              <a:rPr lang="en-IN" altLang="en-US" sz="4000">
                <a:ln/>
                <a:solidFill>
                  <a:schemeClr val="tx1"/>
                </a:solidFill>
                <a:effectLst>
                  <a:outerShdw blurRad="38100" dist="19050" dir="2700000" algn="tl" rotWithShape="0">
                    <a:schemeClr val="dk1">
                      <a:alpha val="40000"/>
                    </a:schemeClr>
                  </a:outerShdw>
                </a:effectLst>
              </a:rPr>
              <a:t>SMART AGRICULTURE SYSTEM BASED ON IoT</a:t>
            </a:r>
            <a:endParaRPr lang="en-IN" altLang="en-US" sz="4000">
              <a:ln/>
              <a:solidFill>
                <a:schemeClr val="tx1"/>
              </a:solidFill>
              <a:effectLst>
                <a:outerShdw blurRad="38100" dist="19050" dir="2700000" algn="tl" rotWithShape="0">
                  <a:schemeClr val="dk1">
                    <a:alpha val="40000"/>
                  </a:schemeClr>
                </a:outerShdw>
              </a:effectLst>
            </a:endParaRPr>
          </a:p>
        </p:txBody>
      </p:sp>
      <p:sp>
        <p:nvSpPr>
          <p:cNvPr id="8" name="Text Box 7"/>
          <p:cNvSpPr txBox="1"/>
          <p:nvPr/>
        </p:nvSpPr>
        <p:spPr>
          <a:xfrm>
            <a:off x="8693150" y="5271135"/>
            <a:ext cx="3196590" cy="953135"/>
          </a:xfrm>
          <a:prstGeom prst="rect">
            <a:avLst/>
          </a:prstGeom>
          <a:noFill/>
        </p:spPr>
        <p:txBody>
          <a:bodyPr wrap="square" rtlCol="0">
            <a:spAutoFit/>
          </a:bodyPr>
          <a:p>
            <a:r>
              <a:rPr lang="en-IN" altLang="en-US" sz="2800"/>
              <a:t>By</a:t>
            </a:r>
            <a:br>
              <a:rPr lang="en-IN" altLang="en-US" sz="2800"/>
            </a:br>
            <a:r>
              <a:rPr lang="en-IN" altLang="en-US" sz="2800"/>
              <a:t>BORRA KAMAL</a:t>
            </a:r>
            <a:endParaRPr lang="en-I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latin typeface="Times New Roman" panose="02020603050405020304" pitchFamily="18" charset="0"/>
                <a:cs typeface="Times New Roman" panose="02020603050405020304" pitchFamily="18" charset="0"/>
                <a:sym typeface="+mn-ea"/>
              </a:rPr>
              <a:t>What is Smart Agriculture System?</a:t>
            </a:r>
            <a:endParaRPr lang="en-US"/>
          </a:p>
        </p:txBody>
      </p:sp>
      <p:pic>
        <p:nvPicPr>
          <p:cNvPr id="4" name="Content Placeholder 3" descr="GGimg3"/>
          <p:cNvPicPr>
            <a:picLocks noChangeAspect="1"/>
          </p:cNvPicPr>
          <p:nvPr>
            <p:ph sz="half" idx="1"/>
          </p:nvPr>
        </p:nvPicPr>
        <p:blipFill>
          <a:blip r:embed="rId1"/>
          <a:stretch>
            <a:fillRect/>
          </a:stretch>
        </p:blipFill>
        <p:spPr>
          <a:xfrm>
            <a:off x="1838960" y="3629660"/>
            <a:ext cx="3792220" cy="2320290"/>
          </a:xfrm>
          <a:prstGeom prst="rect">
            <a:avLst/>
          </a:prstGeom>
        </p:spPr>
      </p:pic>
      <p:pic>
        <p:nvPicPr>
          <p:cNvPr id="5" name="Content Placeholder 4" descr="GGimg"/>
          <p:cNvPicPr>
            <a:picLocks noChangeAspect="1"/>
          </p:cNvPicPr>
          <p:nvPr>
            <p:ph sz="half" idx="2"/>
          </p:nvPr>
        </p:nvPicPr>
        <p:blipFill>
          <a:blip r:embed="rId2"/>
          <a:stretch>
            <a:fillRect/>
          </a:stretch>
        </p:blipFill>
        <p:spPr>
          <a:xfrm>
            <a:off x="6858000" y="3629660"/>
            <a:ext cx="4018915" cy="2325370"/>
          </a:xfrm>
          <a:prstGeom prst="rect">
            <a:avLst/>
          </a:prstGeom>
        </p:spPr>
      </p:pic>
      <p:sp>
        <p:nvSpPr>
          <p:cNvPr id="6" name="Text Box 5"/>
          <p:cNvSpPr txBox="1"/>
          <p:nvPr/>
        </p:nvSpPr>
        <p:spPr>
          <a:xfrm>
            <a:off x="838200" y="1482090"/>
            <a:ext cx="10516235" cy="1814830"/>
          </a:xfrm>
          <a:prstGeom prst="rect">
            <a:avLst/>
          </a:prstGeom>
          <a:noFill/>
        </p:spPr>
        <p:txBody>
          <a:bodyPr wrap="square" rtlCol="0">
            <a:spAutoFit/>
          </a:bodyPr>
          <a:p>
            <a:pPr algn="l"/>
            <a:r>
              <a:rPr lang="en-US" sz="2800" dirty="0">
                <a:latin typeface="Times New Roman" panose="02020603050405020304" pitchFamily="18" charset="0"/>
                <a:cs typeface="Times New Roman" panose="02020603050405020304" pitchFamily="18" charset="0"/>
                <a:sym typeface="+mn-ea"/>
              </a:rPr>
              <a:t>Smart Agriculture or Smart Farming is a farming management concept using modern technology to increase the quantity and quality of agricultural products.</a:t>
            </a:r>
            <a:endParaRPr lang="en-US" sz="2800" dirty="0">
              <a:latin typeface="Times New Roman" panose="02020603050405020304" pitchFamily="18" charset="0"/>
              <a:cs typeface="Times New Roman" panose="02020603050405020304" pitchFamily="18" charset="0"/>
            </a:endParaRPr>
          </a:p>
          <a:p>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latin typeface="Times New Roman" panose="02020603050405020304" pitchFamily="18" charset="0"/>
                <a:cs typeface="Times New Roman" panose="02020603050405020304" pitchFamily="18" charset="0"/>
                <a:sym typeface="+mn-ea"/>
              </a:rPr>
              <a:t>Advantages of Smart Farming</a:t>
            </a:r>
            <a:endParaRPr lang="en-US"/>
          </a:p>
        </p:txBody>
      </p:sp>
      <p:sp>
        <p:nvSpPr>
          <p:cNvPr id="3" name="Content Placeholder 2"/>
          <p:cNvSpPr>
            <a:spLocks noGrp="1"/>
          </p:cNvSpPr>
          <p:nvPr>
            <p:ph sz="half" idx="1"/>
          </p:nvPr>
        </p:nvSpPr>
        <p:spPr>
          <a:xfrm>
            <a:off x="838200" y="1177290"/>
            <a:ext cx="10516235" cy="4948555"/>
          </a:xfrm>
        </p:spPr>
        <p:txBody>
          <a:bodyPr>
            <a:normAutofit lnSpcReduction="10000"/>
          </a:bodyPr>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a:t>Water Conservation</a:t>
            </a:r>
            <a:r>
              <a:rPr lang="en-IN" altLang="en-US"/>
              <a:t>.</a:t>
            </a:r>
            <a:endParaRPr lang="en-IN" altLang="en-US"/>
          </a:p>
          <a:p>
            <a:pPr algn="just">
              <a:buFont typeface="Arial" panose="020B0604020202020204" pitchFamily="34" charset="0"/>
              <a:buChar char="•"/>
            </a:pPr>
            <a:r>
              <a:rPr lang="en-IN" altLang="en-US"/>
              <a:t>Real-Time Data and Production Insight.</a:t>
            </a:r>
            <a:endParaRPr lang="en-IN" altLang="en-US"/>
          </a:p>
          <a:p>
            <a:pPr algn="just">
              <a:buFont typeface="Arial" panose="020B0604020202020204" pitchFamily="34" charset="0"/>
              <a:buChar char="•"/>
            </a:pPr>
            <a:r>
              <a:rPr lang="en-IN" altLang="en-US"/>
              <a:t>Lowered Operation Costs.</a:t>
            </a:r>
            <a:endParaRPr lang="en-IN" altLang="en-US"/>
          </a:p>
          <a:p>
            <a:pPr algn="just">
              <a:buFont typeface="Arial" panose="020B0604020202020204" pitchFamily="34" charset="0"/>
              <a:buChar char="•"/>
            </a:pPr>
            <a:r>
              <a:rPr lang="en-IN" altLang="en-US"/>
              <a:t>Increased Quality of Production.</a:t>
            </a:r>
            <a:endParaRPr lang="en-IN" altLang="en-US"/>
          </a:p>
          <a:p>
            <a:pPr algn="just">
              <a:buFont typeface="Arial" panose="020B0604020202020204" pitchFamily="34" charset="0"/>
              <a:buChar char="•"/>
            </a:pPr>
            <a:r>
              <a:rPr lang="en-IN" altLang="en-US"/>
              <a:t>Accurate Farm and Field Evaluation.</a:t>
            </a:r>
            <a:endParaRPr lang="en-IN" altLang="en-US"/>
          </a:p>
          <a:p>
            <a:pPr algn="just">
              <a:buFont typeface="Arial" panose="020B0604020202020204" pitchFamily="34" charset="0"/>
              <a:buChar char="•"/>
            </a:pPr>
            <a:r>
              <a:rPr lang="en-IN" altLang="en-US"/>
              <a:t>Improved Livestock Farming.</a:t>
            </a:r>
            <a:endParaRPr lang="en-IN" altLang="en-US"/>
          </a:p>
          <a:p>
            <a:pPr algn="just">
              <a:buFont typeface="Arial" panose="020B0604020202020204" pitchFamily="34" charset="0"/>
              <a:buChar char="•"/>
            </a:pPr>
            <a:r>
              <a:rPr lang="en-IN" altLang="en-US"/>
              <a:t>Remote Monitoring.</a:t>
            </a:r>
            <a:endParaRPr lang="en-IN" altLang="en-US"/>
          </a:p>
          <a:p>
            <a:pPr algn="just">
              <a:buFont typeface="Arial" panose="020B0604020202020204" pitchFamily="34" charset="0"/>
              <a:buChar char="•"/>
            </a:pPr>
            <a:r>
              <a:rPr lang="en-IN" altLang="en-US"/>
              <a:t>Equipment Monitoring</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97230"/>
            <a:ext cx="10515600" cy="1325563"/>
          </a:xfrm>
        </p:spPr>
        <p:txBody>
          <a:bodyPr>
            <a:normAutofit fontScale="90000"/>
          </a:bodyPr>
          <a:p>
            <a:pPr algn="just"/>
            <a:r>
              <a:rPr lang="en-IN" b="1" dirty="0">
                <a:latin typeface="Times New Roman" panose="02020603050405020304" pitchFamily="18" charset="0"/>
                <a:cs typeface="Times New Roman" panose="02020603050405020304" pitchFamily="18" charset="0"/>
                <a:sym typeface="+mn-ea"/>
              </a:rPr>
              <a:t>                          BLOCK DIAGRAM                           </a:t>
            </a:r>
            <a:br>
              <a:rPr lang="en-IN" b="1" dirty="0">
                <a:latin typeface="Times New Roman" panose="02020603050405020304" pitchFamily="18" charset="0"/>
                <a:cs typeface="Times New Roman" panose="02020603050405020304" pitchFamily="18" charset="0"/>
              </a:rPr>
            </a:br>
            <a:endParaRPr lang="en-US"/>
          </a:p>
        </p:txBody>
      </p:sp>
      <p:pic>
        <p:nvPicPr>
          <p:cNvPr id="5" name="Content Placeholder 4"/>
          <p:cNvPicPr>
            <a:picLocks noGrp="1" noChangeAspect="1"/>
          </p:cNvPicPr>
          <p:nvPr>
            <p:ph sz="half" idx="1"/>
          </p:nvPr>
        </p:nvPicPr>
        <p:blipFill rotWithShape="1">
          <a:blip r:embed="rId1">
            <a:extLst>
              <a:ext uri="{28A0092B-C50C-407E-A947-70E740481C1C}">
                <a14:useLocalDpi xmlns:a14="http://schemas.microsoft.com/office/drawing/2010/main" val="0"/>
              </a:ext>
            </a:extLst>
          </a:blip>
          <a:srcRect t="418" r="24410" b="26721"/>
          <a:stretch>
            <a:fillRect/>
          </a:stretch>
        </p:blipFill>
        <p:spPr>
          <a:xfrm>
            <a:off x="1200785" y="1825625"/>
            <a:ext cx="10153015" cy="48888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6915" y="499745"/>
            <a:ext cx="10515600" cy="1325563"/>
          </a:xfrm>
        </p:spPr>
        <p:txBody>
          <a:bodyPr>
            <a:normAutofit fontScale="90000"/>
          </a:bodyPr>
          <a:p>
            <a:r>
              <a:rPr lang="en-IN" b="1" dirty="0">
                <a:latin typeface="Times New Roman" panose="02020603050405020304" pitchFamily="18" charset="0"/>
                <a:cs typeface="Times New Roman" panose="02020603050405020304" pitchFamily="18" charset="0"/>
                <a:sym typeface="+mn-ea"/>
              </a:rPr>
              <a:t>                             CONCLUSION</a:t>
            </a:r>
            <a:br>
              <a:rPr lang="en-IN" b="1"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838200" y="1825625"/>
            <a:ext cx="10516235" cy="4351655"/>
          </a:xfrm>
        </p:spPr>
        <p:txBody>
          <a:bodyPr/>
          <a:p>
            <a:r>
              <a:rPr lang="en-US"/>
              <a:t> </a:t>
            </a:r>
            <a:r>
              <a:rPr lang="en-IN" altLang="en-US"/>
              <a:t>T</a:t>
            </a:r>
            <a:r>
              <a:rPr lang="en-US"/>
              <a:t>he IoT agricultural applications are making it possible for ranchers and farmers to collect meaningful data. Large landowners and small farmers must understand the potential of IoT market for agriculture by installing smart technologies to increase competitiveness and sustainability in their productions. With the population growing rapidly, the demand can be successfully met if the ranchers, as well as small farmers, implement agricultural IoT solutions in a prosperous manner.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1068</Words>
  <Application>WPS Presentation</Application>
  <PresentationFormat>Widescreen</PresentationFormat>
  <Paragraphs>26</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girid</cp:lastModifiedBy>
  <cp:revision>1</cp:revision>
  <dcterms:created xsi:type="dcterms:W3CDTF">2020-06-16T13:57:02Z</dcterms:created>
  <dcterms:modified xsi:type="dcterms:W3CDTF">2020-06-16T13:57:02Z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