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9755-9C6A-434B-AE89-84F86BF6E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510A81-A85B-4A0F-8814-5EFADE269E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72EB29-47D6-42BC-BCDB-EF6BDCE4611F}"/>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1B9FA021-6129-44C0-8FF9-F758D442B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A99E0-76E1-418F-8601-6E4180ED3E57}"/>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7923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0B5D-2687-4CDE-BCB0-627297FA69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6B757C-0667-472B-8E2F-6FECE328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F083F-864A-4D6B-B014-62580C548E72}"/>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9D647DDB-C72E-4489-B08F-B28A5662A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94E07-A0DC-4F5B-8559-4DCBB492E2E8}"/>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36999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5C000-7C7D-44F8-B075-E5EDC35BF6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F6220-BDC8-4B04-8D2C-4CF0F9A8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70E90-5865-42F1-9724-C71B82ABEECB}"/>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5E8E22C1-22D5-4D9B-A7E3-D36940513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35B7D-2E9F-40BC-B27D-7779B26D4FFF}"/>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41756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71A8-F31C-4BEB-B43B-9A27439E3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ADE17-DE33-42B7-B11F-AA095DC6E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6EE23-C4C1-4433-8426-CB8D54986BDB}"/>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9D975979-C038-49A3-932A-911D6743B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75455-34B5-4E51-87F6-84A15736491E}"/>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158241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FDCF-C74E-472C-B375-A9BAC1796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0EA976-AA42-44C2-9FBA-C4365148B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D0B49-546C-4B6E-A5DF-DAB81A9AB54C}"/>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5788EEA8-FABA-4817-B30F-2B436CBC1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9ACBB-D87D-47BF-8185-A2497C6C99A9}"/>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386793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BAC7-3AAC-4697-BAF5-995B1AB7C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158938-DF32-44A7-92CD-F82F1BFD2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C0DA2E-FA6E-4C75-965E-79A96F596C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64EDDD-DCB4-49FE-BC32-E767208CBCFE}"/>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6" name="Footer Placeholder 5">
            <a:extLst>
              <a:ext uri="{FF2B5EF4-FFF2-40B4-BE49-F238E27FC236}">
                <a16:creationId xmlns:a16="http://schemas.microsoft.com/office/drawing/2014/main" id="{42D81E72-A02F-4482-A9A2-DAAB1A460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80C8D-FD93-45AF-AE63-988139C12DA8}"/>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319726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B26-0B45-4B04-8AA9-3ABDCA0EB8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63DF8-D237-46CD-910C-9436898F8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8F8CA-80F7-495D-98C9-3F1F3611F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96407-3D52-4CA0-AAB5-E0DA1AEDA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3D152-D995-4681-A27F-C35AB2151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200BBC-41E3-405D-BA52-6B3C76FC91B8}"/>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8" name="Footer Placeholder 7">
            <a:extLst>
              <a:ext uri="{FF2B5EF4-FFF2-40B4-BE49-F238E27FC236}">
                <a16:creationId xmlns:a16="http://schemas.microsoft.com/office/drawing/2014/main" id="{169D88F1-FA57-47DA-BBBC-EFDE77299D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90BE95-9CF9-42D0-92E3-5A6A783904B1}"/>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74222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B1F7-3C4F-4403-8BFA-FAA5A62186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57FCB9-80F4-4FE2-AEF5-EE2934822D2D}"/>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4" name="Footer Placeholder 3">
            <a:extLst>
              <a:ext uri="{FF2B5EF4-FFF2-40B4-BE49-F238E27FC236}">
                <a16:creationId xmlns:a16="http://schemas.microsoft.com/office/drawing/2014/main" id="{B5E89F34-D187-4F40-BD65-55D58B9C5F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1CFAB-2E88-438B-9E66-C9DD59E86C59}"/>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08502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FA4BB-2304-44D7-8201-4D53ECFCD4D4}"/>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3" name="Footer Placeholder 2">
            <a:extLst>
              <a:ext uri="{FF2B5EF4-FFF2-40B4-BE49-F238E27FC236}">
                <a16:creationId xmlns:a16="http://schemas.microsoft.com/office/drawing/2014/main" id="{00A4364B-909E-40B1-A473-05F89A717C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AD4DEF-A2DA-4A70-84F5-F2EFBD0F89AA}"/>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417325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32EF-C21C-4F30-8097-5546A4B2D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FDB124-4E0D-4B8A-8352-2AF7C62C7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E36DD4-7EFE-48B1-8B05-1F2FFC892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FCCC5-01AF-4B1E-85B9-7C2B6584BF3C}"/>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6" name="Footer Placeholder 5">
            <a:extLst>
              <a:ext uri="{FF2B5EF4-FFF2-40B4-BE49-F238E27FC236}">
                <a16:creationId xmlns:a16="http://schemas.microsoft.com/office/drawing/2014/main" id="{F7B4C246-3A99-4690-B13D-496068D96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64701-D66E-4730-B69A-5EE2AC8C6EF5}"/>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91064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C397-DAFD-4729-9FD2-A15CBC9AC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3BD193-C1E8-4D2C-93E8-2FA66BC73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C49BE4-4AD9-4B4C-9B87-3EF1F38AD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956C3-5917-4312-B758-5CC3ACCF02F0}"/>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6" name="Footer Placeholder 5">
            <a:extLst>
              <a:ext uri="{FF2B5EF4-FFF2-40B4-BE49-F238E27FC236}">
                <a16:creationId xmlns:a16="http://schemas.microsoft.com/office/drawing/2014/main" id="{2C922F34-EBD8-4645-A9D7-D1F277AB0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5C3CA-4CCF-463F-9C02-8AC88892039A}"/>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84349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8CCD7-2998-4F8B-9CD7-923275722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430343-C613-44FD-9E75-415D324B7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CA057-2368-4FB1-AF65-DE9D98D0B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8D37BBA8-56C3-4E49-95E8-FD692B77C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C59237-0D5C-486C-B08C-B999B27BA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1DBD-4550-444B-B406-2482071424C4}" type="slidenum">
              <a:rPr lang="en-IN" smtClean="0"/>
              <a:t>‹#›</a:t>
            </a:fld>
            <a:endParaRPr lang="en-IN"/>
          </a:p>
        </p:txBody>
      </p:sp>
    </p:spTree>
    <p:extLst>
      <p:ext uri="{BB962C8B-B14F-4D97-AF65-F5344CB8AC3E}">
        <p14:creationId xmlns:p14="http://schemas.microsoft.com/office/powerpoint/2010/main" val="71274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EB9-5EFE-4472-A0D9-CC4B4F4D3841}"/>
              </a:ext>
            </a:extLst>
          </p:cNvPr>
          <p:cNvSpPr>
            <a:spLocks noGrp="1"/>
          </p:cNvSpPr>
          <p:nvPr>
            <p:ph type="ctrTitle"/>
          </p:nvPr>
        </p:nvSpPr>
        <p:spPr>
          <a:xfrm>
            <a:off x="1657165" y="1578253"/>
            <a:ext cx="9144000" cy="2387600"/>
          </a:xfrm>
        </p:spPr>
        <p:txBody>
          <a:bodyPr/>
          <a:lstStyle/>
          <a:p>
            <a:r>
              <a:rPr lang="en-IN" dirty="0"/>
              <a:t>Smart Agriculture </a:t>
            </a:r>
          </a:p>
        </p:txBody>
      </p:sp>
      <p:sp>
        <p:nvSpPr>
          <p:cNvPr id="3" name="Subtitle 2">
            <a:extLst>
              <a:ext uri="{FF2B5EF4-FFF2-40B4-BE49-F238E27FC236}">
                <a16:creationId xmlns:a16="http://schemas.microsoft.com/office/drawing/2014/main" id="{53998D9F-6FCE-4126-A826-0FB3D1E0BCF1}"/>
              </a:ext>
            </a:extLst>
          </p:cNvPr>
          <p:cNvSpPr>
            <a:spLocks noGrp="1"/>
          </p:cNvSpPr>
          <p:nvPr>
            <p:ph type="subTitle" idx="1"/>
          </p:nvPr>
        </p:nvSpPr>
        <p:spPr>
          <a:xfrm>
            <a:off x="1657165" y="4587459"/>
            <a:ext cx="9144000" cy="1655762"/>
          </a:xfrm>
        </p:spPr>
        <p:txBody>
          <a:bodyPr>
            <a:normAutofit lnSpcReduction="10000"/>
          </a:bodyPr>
          <a:lstStyle/>
          <a:p>
            <a:r>
              <a:rPr lang="en-IN" dirty="0"/>
              <a:t>Submitted by:</a:t>
            </a:r>
          </a:p>
          <a:p>
            <a:r>
              <a:rPr lang="en-IN" dirty="0"/>
              <a:t>Naman rastogi</a:t>
            </a:r>
          </a:p>
          <a:p>
            <a:r>
              <a:rPr lang="en-IN" dirty="0"/>
              <a:t> student of HMRITM(GGSIPU)</a:t>
            </a:r>
          </a:p>
          <a:p>
            <a:r>
              <a:rPr lang="en-IN" dirty="0"/>
              <a:t>Intern at Smart bridge</a:t>
            </a:r>
          </a:p>
          <a:p>
            <a:endParaRPr lang="en-IN" dirty="0"/>
          </a:p>
        </p:txBody>
      </p:sp>
    </p:spTree>
    <p:extLst>
      <p:ext uri="{BB962C8B-B14F-4D97-AF65-F5344CB8AC3E}">
        <p14:creationId xmlns:p14="http://schemas.microsoft.com/office/powerpoint/2010/main" val="306406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506D-5170-4841-833F-7E5323AD55A1}"/>
              </a:ext>
            </a:extLst>
          </p:cNvPr>
          <p:cNvSpPr>
            <a:spLocks noGrp="1"/>
          </p:cNvSpPr>
          <p:nvPr>
            <p:ph type="title"/>
          </p:nvPr>
        </p:nvSpPr>
        <p:spPr/>
        <p:txBody>
          <a:bodyPr/>
          <a:lstStyle/>
          <a:p>
            <a:r>
              <a:rPr lang="en-IN" sz="4800" dirty="0"/>
              <a:t>OBJECTIVE</a:t>
            </a:r>
            <a:endParaRPr lang="en-IN" dirty="0"/>
          </a:p>
        </p:txBody>
      </p:sp>
      <p:sp>
        <p:nvSpPr>
          <p:cNvPr id="3" name="Content Placeholder 2">
            <a:extLst>
              <a:ext uri="{FF2B5EF4-FFF2-40B4-BE49-F238E27FC236}">
                <a16:creationId xmlns:a16="http://schemas.microsoft.com/office/drawing/2014/main" id="{79B1141D-2DDF-4521-8CD7-AC2E752ECBA0}"/>
              </a:ext>
            </a:extLst>
          </p:cNvPr>
          <p:cNvSpPr>
            <a:spLocks noGrp="1"/>
          </p:cNvSpPr>
          <p:nvPr>
            <p:ph idx="1"/>
          </p:nvPr>
        </p:nvSpPr>
        <p:spPr>
          <a:xfrm>
            <a:off x="838200" y="1825625"/>
            <a:ext cx="6006483" cy="4351338"/>
          </a:xfrm>
        </p:spPr>
        <p:txBody>
          <a:bodyPr>
            <a:normAutofit lnSpcReduction="10000"/>
          </a:bodyPr>
          <a:lstStyle/>
          <a:p>
            <a:r>
              <a:rPr lang="en-US" sz="2000" dirty="0"/>
              <a:t>the objective of this project is to bring together the traditional methods and the modern technology together for the good yield and improve the farming conditions in the system. </a:t>
            </a:r>
          </a:p>
          <a:p>
            <a:r>
              <a:rPr lang="en-US" sz="2000" dirty="0"/>
              <a:t>I propose to bring together technologies like Internet of things and traditional farming methodologies to help farmers. </a:t>
            </a:r>
          </a:p>
          <a:p>
            <a:r>
              <a:rPr lang="en-US" sz="2000" dirty="0"/>
              <a:t>in this project the sole focus will be upon the weather changes and how to reduce its impact on the crops . we will be providing farmer the facility of looking and observing different parameters like soil moisture, temperature and the weather conditions of the area and then decide functions like irrigation in his/her Farm , all this at the ease of a touch by providing a web app which will be easy to use </a:t>
            </a:r>
            <a:endParaRPr lang="en-IN" sz="2000" dirty="0"/>
          </a:p>
        </p:txBody>
      </p:sp>
      <p:pic>
        <p:nvPicPr>
          <p:cNvPr id="1026" name="Picture 2" descr="IoT News - Senet and Zenseio Partner to Deliver Smart Agriculture ...">
            <a:extLst>
              <a:ext uri="{FF2B5EF4-FFF2-40B4-BE49-F238E27FC236}">
                <a16:creationId xmlns:a16="http://schemas.microsoft.com/office/drawing/2014/main" id="{BAD4F90A-A2DA-4975-9769-1DFF67184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83" y="2212029"/>
            <a:ext cx="4589756" cy="206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15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887D-5EE9-466F-9D0B-4F644C2B4A05}"/>
              </a:ext>
            </a:extLst>
          </p:cNvPr>
          <p:cNvSpPr>
            <a:spLocks noGrp="1"/>
          </p:cNvSpPr>
          <p:nvPr>
            <p:ph type="title"/>
          </p:nvPr>
        </p:nvSpPr>
        <p:spPr>
          <a:xfrm>
            <a:off x="838200" y="365125"/>
            <a:ext cx="5163105" cy="1325563"/>
          </a:xfrm>
        </p:spPr>
        <p:txBody>
          <a:bodyPr/>
          <a:lstStyle/>
          <a:p>
            <a:r>
              <a:rPr lang="en-IN" dirty="0"/>
              <a:t>CHALLENGES</a:t>
            </a:r>
          </a:p>
        </p:txBody>
      </p:sp>
      <p:sp>
        <p:nvSpPr>
          <p:cNvPr id="3" name="Content Placeholder 2">
            <a:extLst>
              <a:ext uri="{FF2B5EF4-FFF2-40B4-BE49-F238E27FC236}">
                <a16:creationId xmlns:a16="http://schemas.microsoft.com/office/drawing/2014/main" id="{1AC66D1B-A06E-4432-9565-62DB14FD321A}"/>
              </a:ext>
            </a:extLst>
          </p:cNvPr>
          <p:cNvSpPr>
            <a:spLocks noGrp="1"/>
          </p:cNvSpPr>
          <p:nvPr>
            <p:ph idx="1"/>
          </p:nvPr>
        </p:nvSpPr>
        <p:spPr>
          <a:xfrm>
            <a:off x="838200" y="1825624"/>
            <a:ext cx="5385047" cy="3394445"/>
          </a:xfrm>
        </p:spPr>
        <p:txBody>
          <a:bodyPr>
            <a:normAutofit fontScale="62500" lnSpcReduction="20000"/>
          </a:bodyPr>
          <a:lstStyle/>
          <a:p>
            <a:r>
              <a:rPr lang="en-US" dirty="0"/>
              <a:t> Uncertain, unreliable &amp; erratic rainfall leads to water wastage due to lack of modern equipment's. </a:t>
            </a:r>
          </a:p>
          <a:p>
            <a:r>
              <a:rPr lang="en-US" dirty="0"/>
              <a:t>  Insufficient agricultural methods due to absence of technological interface leads to large manpower &amp; high cost. </a:t>
            </a:r>
          </a:p>
          <a:p>
            <a:r>
              <a:rPr lang="en-US" dirty="0"/>
              <a:t> Absence of proper crop monitoring process doesn’t lead to enhancement in crop output efficiency.</a:t>
            </a:r>
          </a:p>
          <a:p>
            <a:r>
              <a:rPr lang="en-US" dirty="0"/>
              <a:t> in many area’s there is shortage of manpower and due this unavailability of manpower the output is not as much as it can be </a:t>
            </a:r>
          </a:p>
          <a:p>
            <a:r>
              <a:rPr lang="en-US" dirty="0"/>
              <a:t>human errors: sometimes due to negligence like no timely irrigation,  over irrigating the crops   or some other reason the crops get destroyed </a:t>
            </a:r>
            <a:endParaRPr lang="en-IN" dirty="0"/>
          </a:p>
        </p:txBody>
      </p:sp>
      <p:sp>
        <p:nvSpPr>
          <p:cNvPr id="5" name="TextBox 4">
            <a:extLst>
              <a:ext uri="{FF2B5EF4-FFF2-40B4-BE49-F238E27FC236}">
                <a16:creationId xmlns:a16="http://schemas.microsoft.com/office/drawing/2014/main" id="{B05FBBE9-B196-489D-B7BB-D14E1BAF6DA9}"/>
              </a:ext>
            </a:extLst>
          </p:cNvPr>
          <p:cNvSpPr txBox="1"/>
          <p:nvPr/>
        </p:nvSpPr>
        <p:spPr>
          <a:xfrm>
            <a:off x="6427433" y="626445"/>
            <a:ext cx="5385047" cy="769441"/>
          </a:xfrm>
          <a:prstGeom prst="rect">
            <a:avLst/>
          </a:prstGeom>
          <a:noFill/>
        </p:spPr>
        <p:txBody>
          <a:bodyPr wrap="square" rtlCol="0">
            <a:spAutoFit/>
          </a:bodyPr>
          <a:lstStyle/>
          <a:p>
            <a:r>
              <a:rPr lang="en-IN" sz="4400" dirty="0">
                <a:latin typeface="+mj-lt"/>
              </a:rPr>
              <a:t>PROPOSED SOLUTION</a:t>
            </a:r>
          </a:p>
        </p:txBody>
      </p:sp>
      <p:sp>
        <p:nvSpPr>
          <p:cNvPr id="10" name="TextBox 9">
            <a:extLst>
              <a:ext uri="{FF2B5EF4-FFF2-40B4-BE49-F238E27FC236}">
                <a16:creationId xmlns:a16="http://schemas.microsoft.com/office/drawing/2014/main" id="{353A72B4-8B32-40B4-B2E5-479AC0E721AB}"/>
              </a:ext>
            </a:extLst>
          </p:cNvPr>
          <p:cNvSpPr txBox="1"/>
          <p:nvPr/>
        </p:nvSpPr>
        <p:spPr>
          <a:xfrm>
            <a:off x="6501415" y="1420238"/>
            <a:ext cx="5243004"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 Using smart irrigation system with IOT &amp; associative technology requirement to make the field cultivation process more efficiently with less cost &amp; human interface. The following points will be covered:  o Rain Water Harvesting &amp; Solar Power Utilization. o Checking About the weather conditions with corrective measures. o Effect Irrigation from remote location. </a:t>
            </a:r>
          </a:p>
          <a:p>
            <a:r>
              <a:rPr lang="en-US" sz="1600" dirty="0"/>
              <a:t> </a:t>
            </a:r>
          </a:p>
          <a:p>
            <a:r>
              <a:rPr lang="en-US" sz="1600" dirty="0"/>
              <a:t>• Engineering application in agricultural land can provide efficient production, remote monitoring, optimum utilization of resources like water, power with minimum manpower.  </a:t>
            </a:r>
          </a:p>
          <a:p>
            <a:r>
              <a:rPr lang="en-US" sz="1600" dirty="0"/>
              <a:t>     </a:t>
            </a:r>
          </a:p>
          <a:p>
            <a:r>
              <a:rPr lang="en-US" sz="1600" dirty="0"/>
              <a:t>• Our project intends to use IOT , IBM Cloud Services , Open Weather API  and variety of sensors to record agricultural and irrigation process and store it in a database, rain water harvesting  and utilization, use of clean energy sources along with conventional energy resources  which will not only maximize the agricultural production with minimum cost and better efficiency, remote monitoring with eco-friendly environment.  </a:t>
            </a:r>
          </a:p>
          <a:p>
            <a:r>
              <a:rPr lang="en-US" dirty="0"/>
              <a:t> </a:t>
            </a:r>
            <a:endParaRPr lang="en-IN" dirty="0"/>
          </a:p>
        </p:txBody>
      </p:sp>
      <p:cxnSp>
        <p:nvCxnSpPr>
          <p:cNvPr id="17" name="Straight Connector 16">
            <a:extLst>
              <a:ext uri="{FF2B5EF4-FFF2-40B4-BE49-F238E27FC236}">
                <a16:creationId xmlns:a16="http://schemas.microsoft.com/office/drawing/2014/main" id="{D5CE2641-E911-4F05-A010-336AC87D02F1}"/>
              </a:ext>
            </a:extLst>
          </p:cNvPr>
          <p:cNvCxnSpPr/>
          <p:nvPr/>
        </p:nvCxnSpPr>
        <p:spPr>
          <a:xfrm>
            <a:off x="6220288" y="-46292"/>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504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D8F3-E9FC-4FE0-B929-44445F85EECB}"/>
              </a:ext>
            </a:extLst>
          </p:cNvPr>
          <p:cNvSpPr>
            <a:spLocks noGrp="1"/>
          </p:cNvSpPr>
          <p:nvPr>
            <p:ph type="title"/>
          </p:nvPr>
        </p:nvSpPr>
        <p:spPr>
          <a:xfrm>
            <a:off x="838200" y="399495"/>
            <a:ext cx="3227773" cy="1291193"/>
          </a:xfrm>
        </p:spPr>
        <p:txBody>
          <a:bodyPr/>
          <a:lstStyle/>
          <a:p>
            <a:r>
              <a:rPr lang="en-IN" dirty="0"/>
              <a:t>FLOW CHART</a:t>
            </a:r>
          </a:p>
        </p:txBody>
      </p:sp>
      <p:pic>
        <p:nvPicPr>
          <p:cNvPr id="8" name="Content Placeholder 7">
            <a:extLst>
              <a:ext uri="{FF2B5EF4-FFF2-40B4-BE49-F238E27FC236}">
                <a16:creationId xmlns:a16="http://schemas.microsoft.com/office/drawing/2014/main" id="{1DB9B0FC-62C1-4C64-AE61-5CA8E15B4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152" y="62144"/>
            <a:ext cx="5895250" cy="3080551"/>
          </a:xfrm>
        </p:spPr>
      </p:pic>
      <p:pic>
        <p:nvPicPr>
          <p:cNvPr id="9" name="Picture 8">
            <a:extLst>
              <a:ext uri="{FF2B5EF4-FFF2-40B4-BE49-F238E27FC236}">
                <a16:creationId xmlns:a16="http://schemas.microsoft.com/office/drawing/2014/main" id="{297A00BB-4120-420C-AC5A-F29FDDB61C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4795" y="1340528"/>
            <a:ext cx="4844871" cy="5218526"/>
          </a:xfrm>
          <a:prstGeom prst="rect">
            <a:avLst/>
          </a:prstGeom>
          <a:noFill/>
          <a:ln>
            <a:noFill/>
          </a:ln>
        </p:spPr>
      </p:pic>
      <p:sp>
        <p:nvSpPr>
          <p:cNvPr id="10" name="TextBox 9">
            <a:extLst>
              <a:ext uri="{FF2B5EF4-FFF2-40B4-BE49-F238E27FC236}">
                <a16:creationId xmlns:a16="http://schemas.microsoft.com/office/drawing/2014/main" id="{83A406A7-F592-4E3B-9FDC-173839438B40}"/>
              </a:ext>
            </a:extLst>
          </p:cNvPr>
          <p:cNvSpPr txBox="1"/>
          <p:nvPr/>
        </p:nvSpPr>
        <p:spPr>
          <a:xfrm>
            <a:off x="5948039" y="3204839"/>
            <a:ext cx="6090081"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t>Weather information is  received using open weather API</a:t>
            </a:r>
          </a:p>
          <a:p>
            <a:pPr marL="285750" indent="-285750">
              <a:buFont typeface="Wingdings" panose="05000000000000000000" pitchFamily="2" charset="2"/>
              <a:buChar char="§"/>
            </a:pPr>
            <a:r>
              <a:rPr lang="en-IN" dirty="0"/>
              <a:t>Sensor data is obtained through IBM WATSON SERVICE and delivered to node red using IBMIOT node</a:t>
            </a:r>
          </a:p>
          <a:p>
            <a:pPr marL="285750" indent="-285750">
              <a:buFont typeface="Wingdings" panose="05000000000000000000" pitchFamily="2" charset="2"/>
              <a:buChar char="§"/>
            </a:pPr>
            <a:r>
              <a:rPr lang="en-IN" dirty="0"/>
              <a:t>Both the information are delivered to the user using  A WEB APP created using NODE-RED service</a:t>
            </a:r>
          </a:p>
          <a:p>
            <a:pPr marL="285750" indent="-285750">
              <a:buFont typeface="Wingdings" panose="05000000000000000000" pitchFamily="2" charset="2"/>
              <a:buChar char="§"/>
            </a:pPr>
            <a:r>
              <a:rPr lang="en-IN" dirty="0"/>
              <a:t>User gives input on the basis of data displayed on the UI  and the command is sent to the IBM Watson using  IBMIOT Output node.</a:t>
            </a:r>
          </a:p>
          <a:p>
            <a:pPr marL="285750" indent="-285750">
              <a:buFont typeface="Wingdings" panose="05000000000000000000" pitchFamily="2" charset="2"/>
              <a:buChar char="§"/>
            </a:pPr>
            <a:r>
              <a:rPr lang="en-IN" dirty="0"/>
              <a:t>The command is sent to the motor driver to control the motor  </a:t>
            </a:r>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319027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7D1A-B267-42FD-8F44-7E2F9D8E5033}"/>
              </a:ext>
            </a:extLst>
          </p:cNvPr>
          <p:cNvSpPr>
            <a:spLocks noGrp="1"/>
          </p:cNvSpPr>
          <p:nvPr>
            <p:ph type="title"/>
          </p:nvPr>
        </p:nvSpPr>
        <p:spPr/>
        <p:txBody>
          <a:bodyPr/>
          <a:lstStyle/>
          <a:p>
            <a:r>
              <a:rPr lang="en-IN" b="1" dirty="0"/>
              <a:t>FUTURE SCOPE</a:t>
            </a:r>
            <a:br>
              <a:rPr lang="en-IN" dirty="0"/>
            </a:br>
            <a:endParaRPr lang="en-IN" dirty="0"/>
          </a:p>
        </p:txBody>
      </p:sp>
      <p:sp>
        <p:nvSpPr>
          <p:cNvPr id="3" name="Content Placeholder 2">
            <a:extLst>
              <a:ext uri="{FF2B5EF4-FFF2-40B4-BE49-F238E27FC236}">
                <a16:creationId xmlns:a16="http://schemas.microsoft.com/office/drawing/2014/main" id="{CD3AF219-2589-4904-B695-0ECA975BE9C2}"/>
              </a:ext>
            </a:extLst>
          </p:cNvPr>
          <p:cNvSpPr>
            <a:spLocks noGrp="1"/>
          </p:cNvSpPr>
          <p:nvPr>
            <p:ph idx="1"/>
          </p:nvPr>
        </p:nvSpPr>
        <p:spPr>
          <a:xfrm>
            <a:off x="788548" y="1780331"/>
            <a:ext cx="5798683" cy="4351338"/>
          </a:xfrm>
        </p:spPr>
        <p:txBody>
          <a:bodyPr>
            <a:normAutofit/>
          </a:bodyPr>
          <a:lstStyle/>
          <a:p>
            <a:pPr fontAlgn="t"/>
            <a:r>
              <a:rPr lang="en-IN" sz="1800" dirty="0"/>
              <a:t>The Future of Smart Agriculture Technology:</a:t>
            </a:r>
          </a:p>
          <a:p>
            <a:pPr fontAlgn="t"/>
            <a:r>
              <a:rPr lang="en-IN" sz="1800" dirty="0"/>
              <a:t> According to a new market intelligence report by BIS Research, the global smart farming market is expected to reach $23.14 billion by 2022, rising at a compound annual growth rate (CAGR) of 19.3% from 2017 to 2022.</a:t>
            </a:r>
          </a:p>
          <a:p>
            <a:pPr fontAlgn="t"/>
            <a:r>
              <a:rPr lang="en-IN" sz="1800" dirty="0"/>
              <a:t>A recent Beecham's report entitled </a:t>
            </a:r>
            <a:r>
              <a:rPr lang="en-IN" sz="1800" i="1" dirty="0">
                <a:effectLst>
                  <a:outerShdw blurRad="38100" dist="19050" dir="2700000" algn="tl">
                    <a:schemeClr val="dk1">
                      <a:alpha val="40000"/>
                    </a:schemeClr>
                  </a:outerShdw>
                </a:effectLst>
              </a:rPr>
              <a:t>Towards Smart Farming: Agriculture Embracing the IoT Vision</a:t>
            </a:r>
            <a:r>
              <a:rPr lang="en-IN" sz="1800" dirty="0"/>
              <a:t> predicts that food production must increase by 70 percent in the year 2050 in order to meet our estimated world population of 9.6 billion people. It also describes growing concerns about farming in the future: climate change, limited arable land, and costs/availability of fossil fuels. So, what's the solution? Smart farming.</a:t>
            </a:r>
          </a:p>
          <a:p>
            <a:endParaRPr lang="en-IN" dirty="0"/>
          </a:p>
        </p:txBody>
      </p:sp>
      <p:pic>
        <p:nvPicPr>
          <p:cNvPr id="5" name="Picture 4">
            <a:extLst>
              <a:ext uri="{FF2B5EF4-FFF2-40B4-BE49-F238E27FC236}">
                <a16:creationId xmlns:a16="http://schemas.microsoft.com/office/drawing/2014/main" id="{34F7E01F-7BB8-41D8-9C95-C8528C651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705" y="97654"/>
            <a:ext cx="5207542" cy="3435659"/>
          </a:xfrm>
          <a:prstGeom prst="rect">
            <a:avLst/>
          </a:prstGeom>
        </p:spPr>
      </p:pic>
      <p:sp>
        <p:nvSpPr>
          <p:cNvPr id="6" name="Rectangle 5">
            <a:extLst>
              <a:ext uri="{FF2B5EF4-FFF2-40B4-BE49-F238E27FC236}">
                <a16:creationId xmlns:a16="http://schemas.microsoft.com/office/drawing/2014/main" id="{C031E346-E214-4AE0-AF10-3DE1EC09CB98}"/>
              </a:ext>
            </a:extLst>
          </p:cNvPr>
          <p:cNvSpPr/>
          <p:nvPr/>
        </p:nvSpPr>
        <p:spPr>
          <a:xfrm>
            <a:off x="6964933" y="3658715"/>
            <a:ext cx="495590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USER INTERFACE</a:t>
            </a:r>
          </a:p>
        </p:txBody>
      </p:sp>
    </p:spTree>
    <p:extLst>
      <p:ext uri="{BB962C8B-B14F-4D97-AF65-F5344CB8AC3E}">
        <p14:creationId xmlns:p14="http://schemas.microsoft.com/office/powerpoint/2010/main" val="2399871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Smart Agriculture </vt:lpstr>
      <vt:lpstr>OBJECTIVE</vt:lpstr>
      <vt:lpstr>CHALLENGES</vt:lpstr>
      <vt:lpstr>FLOW CHART</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naman rastogi</dc:creator>
  <cp:lastModifiedBy>naman rastogi</cp:lastModifiedBy>
  <cp:revision>7</cp:revision>
  <dcterms:created xsi:type="dcterms:W3CDTF">2020-06-15T19:34:53Z</dcterms:created>
  <dcterms:modified xsi:type="dcterms:W3CDTF">2020-06-15T20:35:55Z</dcterms:modified>
</cp:coreProperties>
</file>