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0" r:id="rId4"/>
    <p:sldId id="257" r:id="rId5"/>
    <p:sldId id="258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850" y="1850390"/>
            <a:ext cx="8505190" cy="2371090"/>
          </a:xfrm>
        </p:spPr>
        <p:txBody>
          <a:bodyPr>
            <a:normAutofit fontScale="90000"/>
          </a:bodyPr>
          <a:lstStyle/>
          <a:p>
            <a:r>
              <a:rPr lang="en-GB" altLang="en-US" sz="54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Skin  Diseases Identification  Using Image  Analysis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878556" y="4091474"/>
            <a:ext cx="4232910" cy="26765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altLang="en-GB" sz="2800" b="1" dirty="0">
                <a:ln>
                  <a:solidFill>
                    <a:schemeClr val="bg1"/>
                  </a:solidFill>
                </a:ln>
              </a:rPr>
              <a:t>TEAM-02   </a:t>
            </a:r>
          </a:p>
          <a:p>
            <a:pPr algn="r"/>
            <a:r>
              <a:rPr lang="en-IN" altLang="en-GB" sz="2800" b="1" dirty="0" err="1">
                <a:ln>
                  <a:solidFill>
                    <a:schemeClr val="bg1"/>
                  </a:solidFill>
                </a:ln>
              </a:rPr>
              <a:t>K.B.S.Priyanka</a:t>
            </a:r>
            <a:endParaRPr lang="en-IN" altLang="en-GB" sz="2800" b="1" dirty="0">
              <a:ln>
                <a:solidFill>
                  <a:schemeClr val="bg1"/>
                </a:solidFill>
              </a:ln>
            </a:endParaRPr>
          </a:p>
          <a:p>
            <a:pPr algn="r"/>
            <a:r>
              <a:rPr lang="en-IN" altLang="en-GB" sz="2800" b="1" dirty="0">
                <a:ln>
                  <a:solidFill>
                    <a:schemeClr val="bg1"/>
                  </a:solidFill>
                </a:ln>
                <a:sym typeface="+mn-ea"/>
              </a:rPr>
              <a:t>	   </a:t>
            </a:r>
            <a:r>
              <a:rPr lang="en-IN" altLang="en-GB" sz="2800" b="1" dirty="0" err="1">
                <a:ln>
                  <a:solidFill>
                    <a:schemeClr val="bg1"/>
                  </a:solidFill>
                </a:ln>
                <a:sym typeface="+mn-ea"/>
              </a:rPr>
              <a:t>P.LoukySree</a:t>
            </a:r>
            <a:endParaRPr lang="en-IN" altLang="en-GB" sz="2800" b="1" dirty="0">
              <a:ln>
                <a:solidFill>
                  <a:schemeClr val="bg1"/>
                </a:solidFill>
              </a:ln>
              <a:sym typeface="+mn-ea"/>
            </a:endParaRPr>
          </a:p>
          <a:p>
            <a:pPr algn="r"/>
            <a:r>
              <a:rPr lang="en-IN" altLang="en-GB" sz="2800" b="1" dirty="0" err="1">
                <a:ln>
                  <a:solidFill>
                    <a:schemeClr val="bg1"/>
                  </a:solidFill>
                </a:ln>
                <a:sym typeface="+mn-ea"/>
              </a:rPr>
              <a:t>Y.R.Aahlad</a:t>
            </a:r>
            <a:r>
              <a:rPr lang="en-IN" altLang="en-GB" sz="2800" b="1" dirty="0">
                <a:ln>
                  <a:solidFill>
                    <a:schemeClr val="bg1"/>
                  </a:solidFill>
                </a:ln>
                <a:sym typeface="+mn-ea"/>
              </a:rPr>
              <a:t>       </a:t>
            </a:r>
          </a:p>
          <a:p>
            <a:pPr algn="r"/>
            <a:r>
              <a:rPr lang="en-IN" altLang="en-GB" sz="2800" b="1" dirty="0" err="1">
                <a:ln>
                  <a:solidFill>
                    <a:schemeClr val="bg1"/>
                  </a:solidFill>
                </a:ln>
                <a:sym typeface="+mn-ea"/>
              </a:rPr>
              <a:t>O.Poojitha</a:t>
            </a:r>
            <a:endParaRPr lang="en-IN" altLang="en-GB" sz="2800" b="1" dirty="0">
              <a:ln>
                <a:solidFill>
                  <a:schemeClr val="bg1"/>
                </a:solidFill>
              </a:ln>
            </a:endParaRPr>
          </a:p>
          <a:p>
            <a:pPr algn="r"/>
            <a:r>
              <a:rPr lang="en-IN" altLang="en-GB" sz="2800" b="1" dirty="0">
                <a:ln>
                  <a:solidFill>
                    <a:schemeClr val="bg1"/>
                  </a:solidFill>
                </a:ln>
                <a:sym typeface="+mn-ea"/>
              </a:rPr>
              <a:t>        </a:t>
            </a:r>
            <a:r>
              <a:rPr lang="en-IN" altLang="en-GB" sz="2800" b="1" dirty="0">
                <a:ln>
                  <a:solidFill>
                    <a:schemeClr val="bg1"/>
                  </a:solidFill>
                </a:ln>
              </a:rPr>
              <a:t>        </a:t>
            </a:r>
            <a:r>
              <a:rPr lang="en-IN" altLang="en-GB" sz="2800" b="1" dirty="0" err="1">
                <a:ln>
                  <a:solidFill>
                    <a:schemeClr val="bg1"/>
                  </a:solidFill>
                </a:ln>
              </a:rPr>
              <a:t>K.Sonali</a:t>
            </a:r>
            <a:endParaRPr lang="en-IN" altLang="en-GB" sz="2800" b="1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9" name="Picture 8" descr="images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7748" y="153790"/>
            <a:ext cx="4377493" cy="4171950"/>
          </a:xfrm>
          <a:prstGeom prst="rect">
            <a:avLst/>
          </a:prstGeom>
          <a:effectLst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536" y="552577"/>
            <a:ext cx="3481705" cy="1014095"/>
          </a:xfrm>
        </p:spPr>
        <p:txBody>
          <a:bodyPr/>
          <a:lstStyle/>
          <a:p>
            <a:r>
              <a:rPr lang="en-IN" sz="4800" dirty="0">
                <a:ln w="0">
                  <a:solidFill>
                    <a:schemeClr val="bg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CONTENTS</a:t>
            </a:r>
            <a:endParaRPr lang="en-GB" alt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32045" y="908685"/>
            <a:ext cx="4143375" cy="5040630"/>
          </a:xfrm>
        </p:spPr>
        <p:txBody>
          <a:bodyPr>
            <a:normAutofit/>
          </a:bodyPr>
          <a:lstStyle/>
          <a:p>
            <a:pPr algn="ctr"/>
            <a:endParaRPr lang="en-IN" dirty="0">
              <a:ln>
                <a:solidFill>
                  <a:schemeClr val="bg1"/>
                </a:solidFill>
              </a:ln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IN" dirty="0"/>
          </a:p>
          <a:p>
            <a:r>
              <a:rPr lang="en-IN" sz="4000" dirty="0">
                <a:latin typeface="Algerian" panose="04020705040A02060702" pitchFamily="82" charset="0"/>
                <a:sym typeface="+mn-ea"/>
              </a:rPr>
              <a:t>1. INTRODUCTION</a:t>
            </a:r>
            <a:endParaRPr lang="en-IN" sz="4000" dirty="0">
              <a:latin typeface="Algerian" panose="04020705040A02060702" pitchFamily="82" charset="0"/>
            </a:endParaRPr>
          </a:p>
          <a:p>
            <a:r>
              <a:rPr lang="en-IN" sz="4000" dirty="0">
                <a:latin typeface="Algerian" panose="04020705040A02060702" pitchFamily="82" charset="0"/>
                <a:sym typeface="+mn-ea"/>
              </a:rPr>
              <a:t>2. PROBLEM</a:t>
            </a:r>
            <a:endParaRPr lang="en-IN" sz="4000" dirty="0">
              <a:latin typeface="Algerian" panose="04020705040A02060702" pitchFamily="82" charset="0"/>
            </a:endParaRPr>
          </a:p>
          <a:p>
            <a:r>
              <a:rPr lang="en-IN" sz="4000" dirty="0">
                <a:latin typeface="Algerian" panose="04020705040A02060702" pitchFamily="82" charset="0"/>
                <a:sym typeface="+mn-ea"/>
              </a:rPr>
              <a:t>3. SOLUTION</a:t>
            </a:r>
            <a:endParaRPr lang="en-IN" sz="4000" dirty="0">
              <a:latin typeface="Algerian" panose="04020705040A02060702" pitchFamily="82" charset="0"/>
            </a:endParaRPr>
          </a:p>
          <a:p>
            <a:r>
              <a:rPr lang="en-IN" sz="4000" dirty="0">
                <a:latin typeface="Algerian" panose="04020705040A02060702" pitchFamily="82" charset="0"/>
                <a:sym typeface="+mn-ea"/>
              </a:rPr>
              <a:t>4. EFFORTS </a:t>
            </a:r>
            <a:endParaRPr lang="en-IN" sz="4000" dirty="0">
              <a:latin typeface="Algerian" panose="04020705040A02060702" pitchFamily="82" charset="0"/>
            </a:endParaRPr>
          </a:p>
          <a:p>
            <a:r>
              <a:rPr lang="en-IN" sz="4000" dirty="0">
                <a:latin typeface="Algerian" panose="04020705040A02060702" pitchFamily="82" charset="0"/>
                <a:sym typeface="+mn-ea"/>
              </a:rPr>
              <a:t>5. CONCLUSION  </a:t>
            </a:r>
            <a:endParaRPr lang="en-GB" alt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52A8BE-1745-44AE-A0C5-1D7F4FAD5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949" l="9200" r="66500">
                        <a14:foregroundMark x1="25700" y1="87692" x2="25700" y2="87692"/>
                        <a14:foregroundMark x1="24100" y1="86923" x2="24100" y2="86923"/>
                        <a14:foregroundMark x1="22300" y1="86410" x2="22300" y2="86410"/>
                        <a14:foregroundMark x1="43500" y1="78590" x2="43500" y2="78590"/>
                        <a14:foregroundMark x1="42500" y1="77308" x2="42500" y2="77308"/>
                        <a14:foregroundMark x1="41500" y1="77308" x2="41500" y2="77308"/>
                        <a14:foregroundMark x1="40500" y1="77308" x2="40500" y2="77308"/>
                        <a14:foregroundMark x1="44600" y1="77564" x2="44600" y2="77564"/>
                        <a14:foregroundMark x1="43800" y1="77308" x2="43800" y2="77308"/>
                        <a14:foregroundMark x1="48300" y1="88333" x2="48300" y2="88333"/>
                        <a14:foregroundMark x1="49400" y1="88333" x2="49400" y2="88333"/>
                        <a14:foregroundMark x1="49600" y1="87179" x2="49600" y2="87179"/>
                        <a14:foregroundMark x1="56900" y1="80897" x2="56900" y2="80897"/>
                        <a14:foregroundMark x1="54400" y1="82436" x2="54400" y2="82436"/>
                        <a14:backgroundMark x1="52200" y1="84615" x2="52200" y2="84615"/>
                        <a14:backgroundMark x1="51000" y1="78333" x2="51000" y2="78333"/>
                        <a14:backgroundMark x1="74200" y1="24872" x2="74200" y2="24872"/>
                        <a14:backgroundMark x1="52100" y1="81538" x2="52100" y2="81538"/>
                        <a14:backgroundMark x1="52100" y1="81538" x2="52100" y2="81538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37" t="4789" r="29065" b="12233"/>
          <a:stretch/>
        </p:blipFill>
        <p:spPr>
          <a:xfrm>
            <a:off x="465227" y="1178229"/>
            <a:ext cx="3102798" cy="32339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695" y="264795"/>
            <a:ext cx="4372610" cy="1043305"/>
          </a:xfrm>
        </p:spPr>
        <p:txBody>
          <a:bodyPr/>
          <a:lstStyle/>
          <a:p>
            <a:r>
              <a:rPr lang="en-IN" altLang="en-GB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7297" y="1541834"/>
            <a:ext cx="8105313" cy="4858965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altLang="en-US" sz="2400" b="1" dirty="0"/>
              <a:t>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hundreds of skin diseases that affect humans.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GB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If skin diseases are not treated at earlier stage, then it may lead to complications in the body including spreading of the infection from one individual to the other.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GB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can be prevented by investigating the infected region at an early stage by using the “skin diseases identification through image classification”.  </a:t>
            </a:r>
          </a:p>
          <a:p>
            <a:pPr marL="0" indent="0">
              <a:buNone/>
            </a:pPr>
            <a:endParaRPr lang="en-GB" altLang="en-US" sz="2400" i="1" dirty="0"/>
          </a:p>
        </p:txBody>
      </p:sp>
      <p:pic>
        <p:nvPicPr>
          <p:cNvPr id="5" name="Content Placeholder 4" descr="images (1)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  <a:grayscl/>
            <a:lum bright="70000" contrast="-70000"/>
          </a:blip>
          <a:srcRect t="19725" r="44588" b="22405"/>
          <a:stretch>
            <a:fillRect/>
          </a:stretch>
        </p:blipFill>
        <p:spPr>
          <a:xfrm>
            <a:off x="0" y="1833021"/>
            <a:ext cx="3819525" cy="2976880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390" y="602615"/>
            <a:ext cx="3346450" cy="873125"/>
          </a:xfrm>
        </p:spPr>
        <p:txBody>
          <a:bodyPr/>
          <a:lstStyle/>
          <a:p>
            <a:r>
              <a:rPr lang="en-IN" altLang="en-GB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3758" y="2100925"/>
            <a:ext cx="5885895" cy="311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Now-a-days people are suffering with many skin diseases which leads to unexpected loss.</a:t>
            </a:r>
            <a:r>
              <a:rPr lang="en-IN" altLang="en-GB" sz="2400" i="1" dirty="0"/>
              <a:t> </a:t>
            </a:r>
          </a:p>
          <a:p>
            <a:pPr lvl="1">
              <a:lnSpc>
                <a:spcPct val="130000"/>
              </a:lnSpc>
            </a:pP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over come this, we are using CNN Model which predicts the type of skin diseases. 	</a:t>
            </a:r>
          </a:p>
        </p:txBody>
      </p:sp>
      <p:pic>
        <p:nvPicPr>
          <p:cNvPr id="14" name="Content Placeholder 13" descr="0984432f1ce4c2c10bed4249feaf0200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71" b="92857" l="12308" r="73077">
                        <a14:foregroundMark x1="53462" y1="16786" x2="53462" y2="16786"/>
                        <a14:backgroundMark x1="59615" y1="22500" x2="59615" y2="22500"/>
                        <a14:backgroundMark x1="60000" y1="18929" x2="60000" y2="18929"/>
                      </a14:backgroundRemoval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15125" r="20362" b="8114"/>
          <a:stretch>
            <a:fillRect/>
          </a:stretch>
        </p:blipFill>
        <p:spPr>
          <a:xfrm>
            <a:off x="8422640" y="1031875"/>
            <a:ext cx="3707765" cy="5579745"/>
          </a:xfrm>
          <a:prstGeom prst="rect">
            <a:avLst/>
          </a:prstGeom>
          <a:ln w="28575" cmpd="sng">
            <a:noFill/>
            <a:prstDash val="solid"/>
          </a:ln>
          <a:effectLst/>
        </p:spPr>
      </p:pic>
      <p:sp useBgFill="1">
        <p:nvSpPr>
          <p:cNvPr id="15" name="Cloud Callout 14"/>
          <p:cNvSpPr/>
          <p:nvPr/>
        </p:nvSpPr>
        <p:spPr>
          <a:xfrm flipH="1">
            <a:off x="8075295" y="1255395"/>
            <a:ext cx="1502410" cy="1278255"/>
          </a:xfrm>
          <a:prstGeom prst="cloudCallout">
            <a:avLst>
              <a:gd name="adj1" fmla="val -80092"/>
              <a:gd name="adj2" fmla="val 21584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 dirty="0"/>
          </a:p>
        </p:txBody>
      </p:sp>
      <p:pic>
        <p:nvPicPr>
          <p:cNvPr id="11" name="Picture Placeholder 10" descr="informative-poster-dna-helix-sketch-hand-drawn-vector-28093519"/>
          <p:cNvPicPr>
            <a:picLocks noGrp="1" noChangeAspect="1"/>
          </p:cNvPicPr>
          <p:nvPr>
            <p:ph sz="half" idx="1"/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70000" contrast="-70000"/>
          </a:blip>
          <a:srcRect l="21447" t="15357" r="24521" b="21789"/>
          <a:stretch>
            <a:fillRect/>
          </a:stretch>
        </p:blipFill>
        <p:spPr>
          <a:xfrm>
            <a:off x="8400415" y="1475740"/>
            <a:ext cx="851535" cy="920115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745" y="673100"/>
            <a:ext cx="3064510" cy="99695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IN" altLang="en-GB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Solution</a:t>
            </a:r>
            <a:endParaRPr lang="en-IN" altLang="en-GB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5230" y="2349558"/>
            <a:ext cx="93807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using this CNN Model, one can get a clear idea about the type of skin diseases they are suffering from.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used for the prevention and early detection of </a:t>
            </a:r>
            <a:r>
              <a:rPr lang="en-IN" alt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kin </a:t>
            </a:r>
            <a:r>
              <a:rPr lang="en-IN" alt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altLang="en-US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iseases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Thus, it can help people in curing their skin problems and get a good results without any side effects.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75" y="293370"/>
            <a:ext cx="2124710" cy="896620"/>
          </a:xfrm>
        </p:spPr>
        <p:txBody>
          <a:bodyPr/>
          <a:lstStyle/>
          <a:p>
            <a:r>
              <a:rPr lang="en-IN" altLang="en-GB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62" y="1524046"/>
            <a:ext cx="10725704" cy="51164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model uses Deep Learning algorithms to identify different types of skin diseases irrespective of skin color.</a:t>
            </a:r>
          </a:p>
          <a:p>
            <a:pPr marL="0" indent="0">
              <a:buClr>
                <a:schemeClr val="tx1"/>
              </a:buClr>
              <a:buNone/>
            </a:pPr>
            <a:endParaRPr lang="en-IN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It provides a high-quality dataset of images containing skin diseases. </a:t>
            </a:r>
          </a:p>
          <a:p>
            <a:pPr marL="0" indent="0">
              <a:buClr>
                <a:schemeClr val="tx1"/>
              </a:buClr>
              <a:buNone/>
            </a:pPr>
            <a:endParaRPr lang="en-IN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following skin diseases are included : </a:t>
            </a:r>
          </a:p>
          <a:p>
            <a:pPr marL="0" indent="0">
              <a:buNone/>
            </a:pPr>
            <a:endParaRPr lang="en-IN" alt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24" y="4020318"/>
            <a:ext cx="1982508" cy="1163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8"/>
          <p:cNvSpPr txBox="1"/>
          <p:nvPr/>
        </p:nvSpPr>
        <p:spPr>
          <a:xfrm>
            <a:off x="9122847" y="5250539"/>
            <a:ext cx="272325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algn="just">
              <a:buClr>
                <a:schemeClr val="tx1"/>
              </a:buClr>
            </a:pPr>
            <a:r>
              <a:rPr lang="en-IN" altLang="en-GB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Actinic Keratosis</a:t>
            </a:r>
            <a:endParaRPr lang="en-IN" alt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432" y="3955449"/>
            <a:ext cx="1916002" cy="1349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8"/>
          <p:cNvSpPr txBox="1"/>
          <p:nvPr/>
        </p:nvSpPr>
        <p:spPr>
          <a:xfrm>
            <a:off x="6216616" y="5419817"/>
            <a:ext cx="3599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buClr>
                <a:schemeClr val="tx1"/>
              </a:buClr>
            </a:pPr>
            <a:r>
              <a:rPr lang="en-IN" altLang="en-GB" sz="2200" dirty="0">
                <a:latin typeface="Arial" panose="020B0604020202020204" pitchFamily="34" charset="0"/>
                <a:cs typeface="Arial" panose="020B0604020202020204" pitchFamily="34" charset="0"/>
              </a:rPr>
              <a:t>Dermatofibroma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90" y="4020319"/>
            <a:ext cx="1806652" cy="1313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4095713" y="5393504"/>
            <a:ext cx="3099816" cy="435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buClr>
                <a:schemeClr val="tx1"/>
              </a:buClr>
            </a:pPr>
            <a:r>
              <a:rPr lang="en-IN" alt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Melanoma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541913" y="5371951"/>
            <a:ext cx="292098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buClr>
                <a:schemeClr val="tx1"/>
              </a:buClr>
            </a:pPr>
            <a:r>
              <a:rPr lang="en-IN" alt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Seborrheic Keratosis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3140" y="5393504"/>
            <a:ext cx="353570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buClr>
                <a:schemeClr val="tx1"/>
              </a:buClr>
            </a:pPr>
            <a:r>
              <a:rPr lang="en-IN" alt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Squamous Cell Carcinoma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1" y="4020318"/>
            <a:ext cx="1603295" cy="1313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73" y="4020318"/>
            <a:ext cx="1812201" cy="1380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203" y="497106"/>
            <a:ext cx="4245485" cy="1109752"/>
          </a:xfrm>
        </p:spPr>
        <p:txBody>
          <a:bodyPr/>
          <a:lstStyle/>
          <a:p>
            <a:r>
              <a:rPr lang="en-IN" altLang="en-GB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</a:t>
            </a:r>
            <a:endParaRPr lang="en-IN" altLang="en-GB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202" y="2102165"/>
            <a:ext cx="10677358" cy="36219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main role of this research is to verify the hypothesis that skin disease data can be extricated utilizing integration of vision-based procedures and deep learning algorithms.</a:t>
            </a:r>
          </a:p>
          <a:p>
            <a:pPr marL="0" indent="0">
              <a:buClr>
                <a:schemeClr val="tx1"/>
              </a:buClr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implementing deep learning algorithms, we are able to predict diseases with a higher accuracy level of 91%.</a:t>
            </a:r>
          </a:p>
          <a:p>
            <a:pPr marL="0" indent="0">
              <a:buClr>
                <a:schemeClr val="tx1"/>
              </a:buClr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proves that deep learning algorithms have a huge potential in the real world skin disease diagnosis.</a:t>
            </a:r>
          </a:p>
        </p:txBody>
      </p:sp>
    </p:spTree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960" y="556260"/>
            <a:ext cx="5296535" cy="383032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IN" altLang="en-GB" sz="129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9" name="Content Placeholder 8" descr="images (3)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  <a:lum bright="100000" contrast="-72000"/>
          </a:blip>
          <a:srcRect l="8102" t="-351" r="7715" b="351"/>
          <a:stretch>
            <a:fillRect/>
          </a:stretch>
        </p:blipFill>
        <p:spPr>
          <a:xfrm>
            <a:off x="5542915" y="1848485"/>
            <a:ext cx="6208395" cy="4980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382</TotalTime>
  <Words>325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Aharoni</vt:lpstr>
      <vt:lpstr>Algerian</vt:lpstr>
      <vt:lpstr>Arial</vt:lpstr>
      <vt:lpstr>Arial Black</vt:lpstr>
      <vt:lpstr>Calibri</vt:lpstr>
      <vt:lpstr>Century Gothic</vt:lpstr>
      <vt:lpstr>Wingdings</vt:lpstr>
      <vt:lpstr>Wingdings 3</vt:lpstr>
      <vt:lpstr>Ion</vt:lpstr>
      <vt:lpstr>Skin  Diseases Identification  Using Image  Analysis</vt:lpstr>
      <vt:lpstr>CONTENTS</vt:lpstr>
      <vt:lpstr>Introduction</vt:lpstr>
      <vt:lpstr>Problem</vt:lpstr>
      <vt:lpstr>Solution</vt:lpstr>
      <vt:lpstr>Efforts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Diseases Identification Using Image Analysis</dc:title>
  <dc:creator>Dell</dc:creator>
  <cp:lastModifiedBy>opradistanisha@gmail.com</cp:lastModifiedBy>
  <cp:revision>39</cp:revision>
  <dcterms:created xsi:type="dcterms:W3CDTF">2020-05-30T15:49:00Z</dcterms:created>
  <dcterms:modified xsi:type="dcterms:W3CDTF">2020-06-03T09:28:35Z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2057-11.2.0.9363</vt:lpwstr>
  </property>
</Properties>
</file>