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F45"/>
    <a:srgbClr val="E73631"/>
    <a:srgbClr val="2B80C3"/>
    <a:srgbClr val="45A398"/>
    <a:srgbClr val="F5A23F"/>
    <a:srgbClr val="191A1A"/>
    <a:srgbClr val="52C1BE"/>
    <a:srgbClr val="7DC7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341"/>
  </p:normalViewPr>
  <p:slideViewPr>
    <p:cSldViewPr snapToGrid="0" snapToObjects="1">
      <p:cViewPr varScale="1">
        <p:scale>
          <a:sx n="129" d="100"/>
          <a:sy n="129" d="100"/>
        </p:scale>
        <p:origin x="496"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90910-3288-A943-AFE4-FDE33BE5E514}" type="datetimeFigureOut">
              <a:rPr lang="en-US" smtClean="0"/>
              <a:t>6/6/20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7F414-D186-7A45-A856-9CB45D5AD83C}" type="slidenum">
              <a:rPr lang="en-US" smtClean="0"/>
              <a:t>‹#›</a:t>
            </a:fld>
            <a:endParaRPr lang="en-US"/>
          </a:p>
        </p:txBody>
      </p:sp>
    </p:spTree>
    <p:extLst>
      <p:ext uri="{BB962C8B-B14F-4D97-AF65-F5344CB8AC3E}">
        <p14:creationId xmlns:p14="http://schemas.microsoft.com/office/powerpoint/2010/main" val="1305822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E7F414-D186-7A45-A856-9CB45D5AD83C}" type="slidenum">
              <a:rPr lang="en-US" smtClean="0"/>
              <a:t>1</a:t>
            </a:fld>
            <a:endParaRPr lang="en-US"/>
          </a:p>
        </p:txBody>
      </p:sp>
    </p:spTree>
    <p:extLst>
      <p:ext uri="{BB962C8B-B14F-4D97-AF65-F5344CB8AC3E}">
        <p14:creationId xmlns:p14="http://schemas.microsoft.com/office/powerpoint/2010/main" val="330929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89DE4-7FB6-0542-B442-FABFB4AC9482}" type="datetimeFigureOut">
              <a:rPr lang="en-US" smtClean="0"/>
              <a:t>6/6/20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342181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89DE4-7FB6-0542-B442-FABFB4AC9482}" type="datetimeFigureOut">
              <a:rPr lang="en-US" smtClean="0"/>
              <a:t>6/6/20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181889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89DE4-7FB6-0542-B442-FABFB4AC9482}" type="datetimeFigureOut">
              <a:rPr lang="en-US" smtClean="0"/>
              <a:t>6/6/20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143927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89DE4-7FB6-0542-B442-FABFB4AC9482}" type="datetimeFigureOut">
              <a:rPr lang="en-US" smtClean="0"/>
              <a:t>6/6/20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67027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89DE4-7FB6-0542-B442-FABFB4AC9482}" type="datetimeFigureOut">
              <a:rPr lang="en-US" smtClean="0"/>
              <a:t>6/6/20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7620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89DE4-7FB6-0542-B442-FABFB4AC9482}" type="datetimeFigureOut">
              <a:rPr lang="en-US" smtClean="0"/>
              <a:t>6/6/20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21976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89DE4-7FB6-0542-B442-FABFB4AC9482}" type="datetimeFigureOut">
              <a:rPr lang="en-US" smtClean="0"/>
              <a:t>6/6/20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37122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89DE4-7FB6-0542-B442-FABFB4AC9482}" type="datetimeFigureOut">
              <a:rPr lang="en-US" smtClean="0"/>
              <a:t>6/6/20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347814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9DE4-7FB6-0542-B442-FABFB4AC9482}" type="datetimeFigureOut">
              <a:rPr lang="en-US" smtClean="0"/>
              <a:t>6/6/20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190723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289DE4-7FB6-0542-B442-FABFB4AC9482}" type="datetimeFigureOut">
              <a:rPr lang="en-US" smtClean="0"/>
              <a:t>6/6/20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104171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289DE4-7FB6-0542-B442-FABFB4AC9482}" type="datetimeFigureOut">
              <a:rPr lang="en-US" smtClean="0"/>
              <a:t>6/6/20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17B9-F1DD-C748-8B2F-0DF2D1EA2945}" type="slidenum">
              <a:rPr lang="en-US" smtClean="0"/>
              <a:t>‹#›</a:t>
            </a:fld>
            <a:endParaRPr lang="en-US"/>
          </a:p>
        </p:txBody>
      </p:sp>
    </p:spTree>
    <p:extLst>
      <p:ext uri="{BB962C8B-B14F-4D97-AF65-F5344CB8AC3E}">
        <p14:creationId xmlns:p14="http://schemas.microsoft.com/office/powerpoint/2010/main" val="108470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89DE4-7FB6-0542-B442-FABFB4AC9482}" type="datetimeFigureOut">
              <a:rPr lang="en-US" smtClean="0"/>
              <a:t>6/6/20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117B9-F1DD-C748-8B2F-0DF2D1EA2945}" type="slidenum">
              <a:rPr lang="en-US" smtClean="0"/>
              <a:t>‹#›</a:t>
            </a:fld>
            <a:endParaRPr lang="en-US"/>
          </a:p>
        </p:txBody>
      </p:sp>
    </p:spTree>
    <p:extLst>
      <p:ext uri="{BB962C8B-B14F-4D97-AF65-F5344CB8AC3E}">
        <p14:creationId xmlns:p14="http://schemas.microsoft.com/office/powerpoint/2010/main" val="20690768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2F4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3B7A-E018-CF43-AAB0-21FF0727FF81}"/>
              </a:ext>
            </a:extLst>
          </p:cNvPr>
          <p:cNvSpPr>
            <a:spLocks noGrp="1"/>
          </p:cNvSpPr>
          <p:nvPr>
            <p:ph type="ctrTitle"/>
          </p:nvPr>
        </p:nvSpPr>
        <p:spPr>
          <a:xfrm>
            <a:off x="7208128" y="198783"/>
            <a:ext cx="4748646" cy="2514600"/>
          </a:xfrm>
        </p:spPr>
        <p:txBody>
          <a:bodyPr>
            <a:normAutofit fontScale="90000"/>
          </a:bodyPr>
          <a:lstStyle/>
          <a:p>
            <a:r>
              <a:rPr lang="en-IN" b="1" dirty="0">
                <a:solidFill>
                  <a:schemeClr val="bg1"/>
                </a:solidFill>
              </a:rPr>
              <a:t>Predicting Stage Of Diabetic Retinopathy</a:t>
            </a:r>
            <a:r>
              <a:rPr lang="en-IN" dirty="0">
                <a:solidFill>
                  <a:schemeClr val="bg1"/>
                </a:solidFill>
              </a:rPr>
              <a:t> </a:t>
            </a:r>
            <a:endParaRPr lang="en-US" dirty="0">
              <a:solidFill>
                <a:schemeClr val="bg1"/>
              </a:solidFill>
            </a:endParaRPr>
          </a:p>
        </p:txBody>
      </p:sp>
      <p:pic>
        <p:nvPicPr>
          <p:cNvPr id="11" name="Picture Placeholder 3">
            <a:extLst>
              <a:ext uri="{FF2B5EF4-FFF2-40B4-BE49-F238E27FC236}">
                <a16:creationId xmlns:a16="http://schemas.microsoft.com/office/drawing/2014/main" id="{742539A4-4BF3-CE40-9FCC-9B2C66083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08128" cy="6030069"/>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pic>
      <p:sp>
        <p:nvSpPr>
          <p:cNvPr id="12" name="TextBox 11">
            <a:extLst>
              <a:ext uri="{FF2B5EF4-FFF2-40B4-BE49-F238E27FC236}">
                <a16:creationId xmlns:a16="http://schemas.microsoft.com/office/drawing/2014/main" id="{D3984555-0F78-5B44-B9E5-33B1BC4E350B}"/>
              </a:ext>
            </a:extLst>
          </p:cNvPr>
          <p:cNvSpPr txBox="1"/>
          <p:nvPr/>
        </p:nvSpPr>
        <p:spPr>
          <a:xfrm>
            <a:off x="8463445" y="5103674"/>
            <a:ext cx="3493329" cy="1754326"/>
          </a:xfrm>
          <a:prstGeom prst="rect">
            <a:avLst/>
          </a:prstGeom>
          <a:noFill/>
        </p:spPr>
        <p:txBody>
          <a:bodyPr wrap="none" rtlCol="0">
            <a:spAutoFit/>
          </a:bodyPr>
          <a:lstStyle/>
          <a:p>
            <a:r>
              <a:rPr lang="en-IN" b="1" dirty="0">
                <a:solidFill>
                  <a:schemeClr val="bg1"/>
                </a:solidFill>
              </a:rPr>
              <a:t>Submitted By:</a:t>
            </a:r>
            <a:endParaRPr lang="en-IN" dirty="0">
              <a:solidFill>
                <a:schemeClr val="bg1"/>
              </a:solidFill>
            </a:endParaRPr>
          </a:p>
          <a:p>
            <a:r>
              <a:rPr lang="en-IN" dirty="0">
                <a:solidFill>
                  <a:schemeClr val="bg1"/>
                </a:solidFill>
              </a:rPr>
              <a:t>	</a:t>
            </a:r>
            <a:r>
              <a:rPr lang="en-IN" dirty="0" err="1">
                <a:solidFill>
                  <a:schemeClr val="bg1"/>
                </a:solidFill>
              </a:rPr>
              <a:t>Jayasurya</a:t>
            </a:r>
            <a:r>
              <a:rPr lang="en-IN" dirty="0">
                <a:solidFill>
                  <a:schemeClr val="bg1"/>
                </a:solidFill>
              </a:rPr>
              <a:t> J</a:t>
            </a:r>
          </a:p>
          <a:p>
            <a:r>
              <a:rPr lang="en-IN" dirty="0">
                <a:solidFill>
                  <a:schemeClr val="bg1"/>
                </a:solidFill>
              </a:rPr>
              <a:t>	</a:t>
            </a:r>
            <a:r>
              <a:rPr lang="en-IN" dirty="0" err="1">
                <a:solidFill>
                  <a:schemeClr val="bg1"/>
                </a:solidFill>
              </a:rPr>
              <a:t>Kaarthik</a:t>
            </a:r>
            <a:r>
              <a:rPr lang="en-IN" dirty="0">
                <a:solidFill>
                  <a:schemeClr val="bg1"/>
                </a:solidFill>
              </a:rPr>
              <a:t> </a:t>
            </a:r>
            <a:r>
              <a:rPr lang="en-IN" dirty="0" err="1">
                <a:solidFill>
                  <a:schemeClr val="bg1"/>
                </a:solidFill>
              </a:rPr>
              <a:t>Saran.S</a:t>
            </a:r>
            <a:endParaRPr lang="en-IN" dirty="0">
              <a:solidFill>
                <a:schemeClr val="bg1"/>
              </a:solidFill>
            </a:endParaRPr>
          </a:p>
          <a:p>
            <a:r>
              <a:rPr lang="en-IN" dirty="0">
                <a:solidFill>
                  <a:schemeClr val="bg1"/>
                </a:solidFill>
              </a:rPr>
              <a:t>	</a:t>
            </a:r>
            <a:r>
              <a:rPr lang="en-IN" dirty="0" err="1">
                <a:solidFill>
                  <a:schemeClr val="bg1"/>
                </a:solidFill>
              </a:rPr>
              <a:t>Shama</a:t>
            </a:r>
            <a:r>
              <a:rPr lang="en-IN" dirty="0">
                <a:solidFill>
                  <a:schemeClr val="bg1"/>
                </a:solidFill>
              </a:rPr>
              <a:t> M</a:t>
            </a:r>
          </a:p>
          <a:p>
            <a:pPr lvl="1"/>
            <a:r>
              <a:rPr lang="en-IN" dirty="0">
                <a:solidFill>
                  <a:schemeClr val="bg1"/>
                </a:solidFill>
              </a:rPr>
              <a:t>	Soorya Prakash Parthiban</a:t>
            </a:r>
          </a:p>
          <a:p>
            <a:endParaRPr lang="en-US" dirty="0">
              <a:solidFill>
                <a:schemeClr val="bg1"/>
              </a:solidFill>
            </a:endParaRPr>
          </a:p>
        </p:txBody>
      </p:sp>
    </p:spTree>
    <p:extLst>
      <p:ext uri="{BB962C8B-B14F-4D97-AF65-F5344CB8AC3E}">
        <p14:creationId xmlns:p14="http://schemas.microsoft.com/office/powerpoint/2010/main" val="814327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2F4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870A-0AA3-2840-94EC-F428834B75F1}"/>
              </a:ext>
            </a:extLst>
          </p:cNvPr>
          <p:cNvSpPr>
            <a:spLocks noGrp="1"/>
          </p:cNvSpPr>
          <p:nvPr>
            <p:ph type="title"/>
          </p:nvPr>
        </p:nvSpPr>
        <p:spPr/>
        <p:txBody>
          <a:bodyPr/>
          <a:lstStyle/>
          <a:p>
            <a:r>
              <a:rPr lang="en-US" dirty="0">
                <a:solidFill>
                  <a:schemeClr val="bg1"/>
                </a:solidFill>
              </a:rPr>
              <a:t>RESULT:</a:t>
            </a:r>
          </a:p>
        </p:txBody>
      </p:sp>
      <p:sp>
        <p:nvSpPr>
          <p:cNvPr id="3" name="Content Placeholder 2">
            <a:extLst>
              <a:ext uri="{FF2B5EF4-FFF2-40B4-BE49-F238E27FC236}">
                <a16:creationId xmlns:a16="http://schemas.microsoft.com/office/drawing/2014/main" id="{87C515B2-6486-FD45-AFD7-8747780D68FD}"/>
              </a:ext>
            </a:extLst>
          </p:cNvPr>
          <p:cNvSpPr>
            <a:spLocks noGrp="1"/>
          </p:cNvSpPr>
          <p:nvPr>
            <p:ph idx="1"/>
          </p:nvPr>
        </p:nvSpPr>
        <p:spPr>
          <a:xfrm>
            <a:off x="838200" y="1825625"/>
            <a:ext cx="10515600" cy="1929511"/>
          </a:xfrm>
        </p:spPr>
        <p:txBody>
          <a:bodyPr/>
          <a:lstStyle/>
          <a:p>
            <a:r>
              <a:rPr lang="en-IN" dirty="0">
                <a:solidFill>
                  <a:schemeClr val="bg1"/>
                </a:solidFill>
              </a:rPr>
              <a:t>We got an accuracy of </a:t>
            </a:r>
            <a:r>
              <a:rPr lang="en-IN" b="1" dirty="0">
                <a:solidFill>
                  <a:schemeClr val="bg1"/>
                </a:solidFill>
              </a:rPr>
              <a:t>0.82</a:t>
            </a:r>
            <a:r>
              <a:rPr lang="en-IN" dirty="0">
                <a:solidFill>
                  <a:schemeClr val="bg1"/>
                </a:solidFill>
              </a:rPr>
              <a:t> which is good measure for a Convolution Neural Network.</a:t>
            </a:r>
          </a:p>
          <a:p>
            <a:r>
              <a:rPr lang="en-IN" dirty="0">
                <a:solidFill>
                  <a:schemeClr val="bg1"/>
                </a:solidFill>
              </a:rPr>
              <a:t>The Model predicts the stage of Diabetic Retinopathy with good efficiency.</a:t>
            </a:r>
          </a:p>
          <a:p>
            <a:endParaRPr lang="en-US" dirty="0">
              <a:solidFill>
                <a:schemeClr val="bg1"/>
              </a:solidFill>
            </a:endParaRPr>
          </a:p>
        </p:txBody>
      </p:sp>
    </p:spTree>
    <p:extLst>
      <p:ext uri="{BB962C8B-B14F-4D97-AF65-F5344CB8AC3E}">
        <p14:creationId xmlns:p14="http://schemas.microsoft.com/office/powerpoint/2010/main" val="32310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E8F11-7713-944B-AF80-4DF342B564C1}"/>
              </a:ext>
            </a:extLst>
          </p:cNvPr>
          <p:cNvSpPr>
            <a:spLocks noGrp="1"/>
          </p:cNvSpPr>
          <p:nvPr>
            <p:ph idx="1"/>
          </p:nvPr>
        </p:nvSpPr>
        <p:spPr>
          <a:xfrm>
            <a:off x="838200" y="1825625"/>
            <a:ext cx="6428232" cy="4351338"/>
          </a:xfrm>
        </p:spPr>
        <p:txBody>
          <a:bodyPr>
            <a:normAutofit fontScale="92500" lnSpcReduction="10000"/>
          </a:bodyPr>
          <a:lstStyle/>
          <a:p>
            <a:pPr marL="0" indent="0">
              <a:buNone/>
            </a:pPr>
            <a:r>
              <a:rPr lang="en-IN" b="1" dirty="0"/>
              <a:t>Advantages:</a:t>
            </a:r>
          </a:p>
          <a:p>
            <a:pPr lvl="0"/>
            <a:r>
              <a:rPr lang="en-IN" dirty="0"/>
              <a:t>Effective diabetic retinopathy prediction</a:t>
            </a:r>
          </a:p>
          <a:p>
            <a:pPr lvl="0"/>
            <a:r>
              <a:rPr lang="en-IN" dirty="0"/>
              <a:t>Easily accessible for all patients who need to be screened </a:t>
            </a:r>
          </a:p>
          <a:p>
            <a:pPr lvl="0"/>
            <a:r>
              <a:rPr lang="en-IN" dirty="0"/>
              <a:t>Efficiency is maintained by updating the dataset</a:t>
            </a:r>
          </a:p>
          <a:p>
            <a:pPr marL="0" indent="0">
              <a:buNone/>
            </a:pPr>
            <a:r>
              <a:rPr lang="en-IN" b="1" dirty="0"/>
              <a:t>Disadvantages:</a:t>
            </a:r>
          </a:p>
          <a:p>
            <a:pPr lvl="0"/>
            <a:r>
              <a:rPr lang="en-IN" dirty="0"/>
              <a:t>Digital Retinal Camera is highly essential </a:t>
            </a:r>
          </a:p>
          <a:p>
            <a:pPr lvl="0"/>
            <a:r>
              <a:rPr lang="en-IN" dirty="0"/>
              <a:t>Updating the dataset is a tedious process</a:t>
            </a:r>
          </a:p>
          <a:p>
            <a:pPr lvl="0"/>
            <a:r>
              <a:rPr lang="en-IN" dirty="0"/>
              <a:t>Cost of Digital Retinal Camera is high</a:t>
            </a:r>
          </a:p>
          <a:p>
            <a:endParaRPr lang="en-US" dirty="0"/>
          </a:p>
        </p:txBody>
      </p:sp>
      <p:sp>
        <p:nvSpPr>
          <p:cNvPr id="4" name="Rectangle 3">
            <a:extLst>
              <a:ext uri="{FF2B5EF4-FFF2-40B4-BE49-F238E27FC236}">
                <a16:creationId xmlns:a16="http://schemas.microsoft.com/office/drawing/2014/main" id="{76721781-D9AA-6E4E-A570-56F6331F1CE6}"/>
              </a:ext>
            </a:extLst>
          </p:cNvPr>
          <p:cNvSpPr/>
          <p:nvPr/>
        </p:nvSpPr>
        <p:spPr>
          <a:xfrm>
            <a:off x="0" y="0"/>
            <a:ext cx="12192000" cy="1426464"/>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5A507AF-E88C-364D-BD19-DF7F1959FD8A}"/>
              </a:ext>
            </a:extLst>
          </p:cNvPr>
          <p:cNvSpPr txBox="1"/>
          <p:nvPr/>
        </p:nvSpPr>
        <p:spPr>
          <a:xfrm>
            <a:off x="780288" y="365760"/>
            <a:ext cx="7088222" cy="769441"/>
          </a:xfrm>
          <a:prstGeom prst="rect">
            <a:avLst/>
          </a:prstGeom>
          <a:noFill/>
        </p:spPr>
        <p:txBody>
          <a:bodyPr wrap="none" rtlCol="0">
            <a:spAutoFit/>
          </a:bodyPr>
          <a:lstStyle/>
          <a:p>
            <a:r>
              <a:rPr lang="en-IN" sz="4400" b="1" u="sng" dirty="0">
                <a:solidFill>
                  <a:schemeClr val="bg1"/>
                </a:solidFill>
              </a:rPr>
              <a:t>Advantages &amp; Disadvantages:</a:t>
            </a:r>
            <a:endParaRPr lang="en-US" sz="4400" dirty="0">
              <a:solidFill>
                <a:schemeClr val="bg1"/>
              </a:solidFill>
            </a:endParaRPr>
          </a:p>
        </p:txBody>
      </p:sp>
      <p:sp>
        <p:nvSpPr>
          <p:cNvPr id="9" name="Rectangle 8">
            <a:extLst>
              <a:ext uri="{FF2B5EF4-FFF2-40B4-BE49-F238E27FC236}">
                <a16:creationId xmlns:a16="http://schemas.microsoft.com/office/drawing/2014/main" id="{4DE26CA4-4692-4A41-9915-7349C4045B8A}"/>
              </a:ext>
            </a:extLst>
          </p:cNvPr>
          <p:cNvSpPr/>
          <p:nvPr/>
        </p:nvSpPr>
        <p:spPr>
          <a:xfrm>
            <a:off x="7961376" y="0"/>
            <a:ext cx="4230624" cy="6858000"/>
          </a:xfrm>
          <a:prstGeom prst="rect">
            <a:avLst/>
          </a:prstGeom>
          <a:solidFill>
            <a:srgbClr val="2C2F45"/>
          </a:solidFill>
          <a:ln>
            <a:solidFill>
              <a:srgbClr val="2C2F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BC84FE98-5FAB-664C-81C2-860F85EEE6A0}"/>
              </a:ext>
            </a:extLst>
          </p:cNvPr>
          <p:cNvSpPr txBox="1"/>
          <p:nvPr/>
        </p:nvSpPr>
        <p:spPr>
          <a:xfrm>
            <a:off x="8418576" y="2456795"/>
            <a:ext cx="3316223" cy="4401205"/>
          </a:xfrm>
          <a:prstGeom prst="rect">
            <a:avLst/>
          </a:prstGeom>
          <a:noFill/>
        </p:spPr>
        <p:txBody>
          <a:bodyPr wrap="square" rtlCol="0">
            <a:spAutoFit/>
          </a:bodyPr>
          <a:lstStyle/>
          <a:p>
            <a:pPr marL="342900" lvl="0" indent="-342900">
              <a:buFont typeface="+mj-lt"/>
              <a:buAutoNum type="arabicPeriod"/>
            </a:pPr>
            <a:r>
              <a:rPr lang="en-IN" sz="2000" b="1" dirty="0">
                <a:solidFill>
                  <a:schemeClr val="bg1"/>
                </a:solidFill>
              </a:rPr>
              <a:t>Diabetic retinopathy</a:t>
            </a:r>
            <a:r>
              <a:rPr lang="en-IN" sz="2000" dirty="0">
                <a:solidFill>
                  <a:schemeClr val="bg1"/>
                </a:solidFill>
              </a:rPr>
              <a:t> progresses with the duration of disease and often results in proliferative retinopathy this can also be predicted.</a:t>
            </a:r>
          </a:p>
          <a:p>
            <a:pPr marL="342900" lvl="0" indent="-342900">
              <a:buFont typeface="+mj-lt"/>
              <a:buAutoNum type="arabicPeriod"/>
            </a:pPr>
            <a:endParaRPr lang="en-IN" sz="2000" dirty="0">
              <a:solidFill>
                <a:schemeClr val="bg1"/>
              </a:solidFill>
            </a:endParaRPr>
          </a:p>
          <a:p>
            <a:pPr marL="342900" lvl="0" indent="-342900">
              <a:buFont typeface="+mj-lt"/>
              <a:buAutoNum type="arabicPeriod"/>
            </a:pPr>
            <a:r>
              <a:rPr lang="en-IN" sz="2000" dirty="0">
                <a:solidFill>
                  <a:schemeClr val="bg1"/>
                </a:solidFill>
              </a:rPr>
              <a:t>Using </a:t>
            </a:r>
            <a:r>
              <a:rPr lang="en-IN" sz="2000" b="1" dirty="0">
                <a:solidFill>
                  <a:schemeClr val="bg1"/>
                </a:solidFill>
              </a:rPr>
              <a:t>Diabetic retinopathy we could predict time by which a diabetic patient would go to next stage of Diabetic retinopathy. </a:t>
            </a:r>
            <a:endParaRPr lang="en-IN" sz="2000" dirty="0">
              <a:solidFill>
                <a:schemeClr val="bg1"/>
              </a:solidFill>
            </a:endParaRPr>
          </a:p>
          <a:p>
            <a:endParaRPr lang="en-US" sz="2000" dirty="0">
              <a:solidFill>
                <a:schemeClr val="bg1"/>
              </a:solidFill>
            </a:endParaRPr>
          </a:p>
        </p:txBody>
      </p:sp>
      <p:sp>
        <p:nvSpPr>
          <p:cNvPr id="11" name="TextBox 10">
            <a:extLst>
              <a:ext uri="{FF2B5EF4-FFF2-40B4-BE49-F238E27FC236}">
                <a16:creationId xmlns:a16="http://schemas.microsoft.com/office/drawing/2014/main" id="{E01F325D-3370-204A-A2D6-873627BD1A24}"/>
              </a:ext>
            </a:extLst>
          </p:cNvPr>
          <p:cNvSpPr txBox="1"/>
          <p:nvPr/>
        </p:nvSpPr>
        <p:spPr>
          <a:xfrm>
            <a:off x="8335409" y="1253516"/>
            <a:ext cx="3482556" cy="769441"/>
          </a:xfrm>
          <a:prstGeom prst="rect">
            <a:avLst/>
          </a:prstGeom>
          <a:noFill/>
        </p:spPr>
        <p:txBody>
          <a:bodyPr wrap="none" rtlCol="0">
            <a:spAutoFit/>
          </a:bodyPr>
          <a:lstStyle/>
          <a:p>
            <a:r>
              <a:rPr lang="en-IN" sz="4400" b="1" u="sng" dirty="0">
                <a:solidFill>
                  <a:schemeClr val="bg1"/>
                </a:solidFill>
              </a:rPr>
              <a:t>Future scope: </a:t>
            </a:r>
            <a:endParaRPr lang="en-IN" sz="4400" dirty="0">
              <a:solidFill>
                <a:schemeClr val="bg1"/>
              </a:solidFill>
            </a:endParaRPr>
          </a:p>
        </p:txBody>
      </p:sp>
    </p:spTree>
    <p:extLst>
      <p:ext uri="{BB962C8B-B14F-4D97-AF65-F5344CB8AC3E}">
        <p14:creationId xmlns:p14="http://schemas.microsoft.com/office/powerpoint/2010/main" val="318789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2F4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0B2C4F-249A-9242-AE39-207A7B4DB2E9}"/>
              </a:ext>
            </a:extLst>
          </p:cNvPr>
          <p:cNvSpPr txBox="1"/>
          <p:nvPr/>
        </p:nvSpPr>
        <p:spPr>
          <a:xfrm>
            <a:off x="4340352" y="2901696"/>
            <a:ext cx="4011168" cy="769441"/>
          </a:xfrm>
          <a:prstGeom prst="rect">
            <a:avLst/>
          </a:prstGeom>
          <a:noFill/>
        </p:spPr>
        <p:txBody>
          <a:bodyPr wrap="square" rtlCol="0">
            <a:spAutoFit/>
          </a:bodyPr>
          <a:lstStyle/>
          <a:p>
            <a:r>
              <a:rPr lang="en-IN" sz="4400" dirty="0">
                <a:solidFill>
                  <a:schemeClr val="bg1"/>
                </a:solidFill>
              </a:rPr>
              <a:t>THANK YOU</a:t>
            </a:r>
          </a:p>
        </p:txBody>
      </p:sp>
    </p:spTree>
    <p:extLst>
      <p:ext uri="{BB962C8B-B14F-4D97-AF65-F5344CB8AC3E}">
        <p14:creationId xmlns:p14="http://schemas.microsoft.com/office/powerpoint/2010/main" val="243726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7D9E8-48DA-3C42-9C3F-8305F7C473AB}"/>
              </a:ext>
            </a:extLst>
          </p:cNvPr>
          <p:cNvSpPr>
            <a:spLocks noGrp="1"/>
          </p:cNvSpPr>
          <p:nvPr>
            <p:ph idx="1"/>
          </p:nvPr>
        </p:nvSpPr>
        <p:spPr>
          <a:xfrm>
            <a:off x="667512" y="1934528"/>
            <a:ext cx="10515600" cy="3600640"/>
          </a:xfrm>
        </p:spPr>
        <p:txBody>
          <a:bodyPr>
            <a:normAutofit/>
          </a:bodyPr>
          <a:lstStyle/>
          <a:p>
            <a:r>
              <a:rPr lang="en-IN" sz="3200" dirty="0"/>
              <a:t>Diabetic retinopathy is an eye disease caused by diabetes that can lead to loss of vision or even complete blindness. </a:t>
            </a:r>
          </a:p>
          <a:p>
            <a:r>
              <a:rPr lang="en-IN" sz="3200" dirty="0"/>
              <a:t>The early detection of diabetic retinopathy occurrence can be very helpful for clinical treatment. </a:t>
            </a:r>
          </a:p>
          <a:p>
            <a:r>
              <a:rPr lang="en-IN" sz="3200" dirty="0"/>
              <a:t>Hence here in this Project we are using Deep Learning’s Convolution Neural Network (CNN) algorithm to predict whether the retina Diabetic Retinopathy or not.</a:t>
            </a:r>
            <a:endParaRPr lang="en-US" sz="3200" dirty="0"/>
          </a:p>
        </p:txBody>
      </p:sp>
      <p:sp>
        <p:nvSpPr>
          <p:cNvPr id="5" name="Rectangle 4">
            <a:extLst>
              <a:ext uri="{FF2B5EF4-FFF2-40B4-BE49-F238E27FC236}">
                <a16:creationId xmlns:a16="http://schemas.microsoft.com/office/drawing/2014/main" id="{743F4F21-2A39-C942-8C35-794FB0673D70}"/>
              </a:ext>
            </a:extLst>
          </p:cNvPr>
          <p:cNvSpPr/>
          <p:nvPr/>
        </p:nvSpPr>
        <p:spPr>
          <a:xfrm>
            <a:off x="0" y="0"/>
            <a:ext cx="12192000" cy="1524000"/>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6AF4C5-4C9C-EF40-82F3-2DBC75B5D1CF}"/>
              </a:ext>
            </a:extLst>
          </p:cNvPr>
          <p:cNvSpPr txBox="1"/>
          <p:nvPr/>
        </p:nvSpPr>
        <p:spPr>
          <a:xfrm>
            <a:off x="667512" y="208002"/>
            <a:ext cx="3840480" cy="1107996"/>
          </a:xfrm>
          <a:prstGeom prst="rect">
            <a:avLst/>
          </a:prstGeom>
          <a:noFill/>
        </p:spPr>
        <p:txBody>
          <a:bodyPr wrap="square" rtlCol="0">
            <a:spAutoFit/>
          </a:bodyPr>
          <a:lstStyle/>
          <a:p>
            <a:r>
              <a:rPr lang="en-US" sz="6600" dirty="0">
                <a:solidFill>
                  <a:schemeClr val="bg1"/>
                </a:solidFill>
              </a:rPr>
              <a:t>Abstract:</a:t>
            </a:r>
            <a:endParaRPr lang="en-US" sz="6600" dirty="0"/>
          </a:p>
        </p:txBody>
      </p:sp>
    </p:spTree>
    <p:extLst>
      <p:ext uri="{BB962C8B-B14F-4D97-AF65-F5344CB8AC3E}">
        <p14:creationId xmlns:p14="http://schemas.microsoft.com/office/powerpoint/2010/main" val="91378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8BD4FB-8377-204F-B495-2FC7E3B7AC72}"/>
              </a:ext>
            </a:extLst>
          </p:cNvPr>
          <p:cNvSpPr>
            <a:spLocks noGrp="1"/>
          </p:cNvSpPr>
          <p:nvPr>
            <p:ph type="title"/>
          </p:nvPr>
        </p:nvSpPr>
        <p:spPr>
          <a:xfrm>
            <a:off x="0" y="-401"/>
            <a:ext cx="10515600" cy="1325563"/>
          </a:xfrm>
        </p:spPr>
        <p:txBody>
          <a:bodyPr>
            <a:normAutofit/>
          </a:bodyPr>
          <a:lstStyle/>
          <a:p>
            <a:r>
              <a:rPr lang="en-US" sz="4800" dirty="0"/>
              <a:t>Basic Process:</a:t>
            </a:r>
          </a:p>
        </p:txBody>
      </p:sp>
      <p:sp>
        <p:nvSpPr>
          <p:cNvPr id="11" name="Rectangle 6">
            <a:extLst>
              <a:ext uri="{FF2B5EF4-FFF2-40B4-BE49-F238E27FC236}">
                <a16:creationId xmlns:a16="http://schemas.microsoft.com/office/drawing/2014/main" id="{44702B73-C275-B143-A2EB-4A62207CDFF1}"/>
              </a:ext>
            </a:extLst>
          </p:cNvPr>
          <p:cNvSpPr>
            <a:spLocks noChangeArrowheads="1"/>
          </p:cNvSpPr>
          <p:nvPr/>
        </p:nvSpPr>
        <p:spPr bwMode="auto">
          <a:xfrm>
            <a:off x="153921" y="1494918"/>
            <a:ext cx="6489507" cy="825874"/>
          </a:xfrm>
          <a:prstGeom prst="roundRect">
            <a:avLst>
              <a:gd name="adj" fmla="val 50000"/>
            </a:avLst>
          </a:prstGeom>
          <a:solidFill>
            <a:srgbClr val="45A398"/>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12" name="Oval 11">
            <a:extLst>
              <a:ext uri="{FF2B5EF4-FFF2-40B4-BE49-F238E27FC236}">
                <a16:creationId xmlns:a16="http://schemas.microsoft.com/office/drawing/2014/main" id="{21EAD61D-F35A-5049-80C7-A9C8A4EB1929}"/>
              </a:ext>
            </a:extLst>
          </p:cNvPr>
          <p:cNvSpPr/>
          <p:nvPr/>
        </p:nvSpPr>
        <p:spPr>
          <a:xfrm>
            <a:off x="256521" y="1581864"/>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10E9D3D-278A-A645-90CE-4627B23B9EE8}"/>
              </a:ext>
            </a:extLst>
          </p:cNvPr>
          <p:cNvSpPr txBox="1"/>
          <p:nvPr/>
        </p:nvSpPr>
        <p:spPr>
          <a:xfrm flipH="1">
            <a:off x="242890" y="1652027"/>
            <a:ext cx="665382" cy="523220"/>
          </a:xfrm>
          <a:prstGeom prst="rect">
            <a:avLst/>
          </a:prstGeom>
          <a:noFill/>
        </p:spPr>
        <p:txBody>
          <a:bodyPr wrap="square" rtlCol="0">
            <a:spAutoFit/>
          </a:bodyPr>
          <a:lstStyle/>
          <a:p>
            <a:pPr algn="ctr"/>
            <a:r>
              <a:rPr lang="en-US" altLang="ko-KR" sz="2800" b="1" dirty="0">
                <a:solidFill>
                  <a:srgbClr val="45A398"/>
                </a:solidFill>
                <a:cs typeface="Calibri" pitchFamily="34" charset="0"/>
              </a:rPr>
              <a:t>01</a:t>
            </a:r>
            <a:endParaRPr lang="ko-KR" altLang="en-US" sz="2800" b="1" dirty="0">
              <a:solidFill>
                <a:srgbClr val="45A398"/>
              </a:solidFill>
              <a:cs typeface="Calibri" pitchFamily="34" charset="0"/>
            </a:endParaRPr>
          </a:p>
        </p:txBody>
      </p:sp>
      <p:grpSp>
        <p:nvGrpSpPr>
          <p:cNvPr id="14" name="Group 13">
            <a:extLst>
              <a:ext uri="{FF2B5EF4-FFF2-40B4-BE49-F238E27FC236}">
                <a16:creationId xmlns:a16="http://schemas.microsoft.com/office/drawing/2014/main" id="{F5B35CE6-E853-F046-91C2-058924F13801}"/>
              </a:ext>
            </a:extLst>
          </p:cNvPr>
          <p:cNvGrpSpPr/>
          <p:nvPr/>
        </p:nvGrpSpPr>
        <p:grpSpPr>
          <a:xfrm>
            <a:off x="1050828" y="1491731"/>
            <a:ext cx="5178473" cy="610677"/>
            <a:chOff x="2135876" y="1594820"/>
            <a:chExt cx="2138114" cy="610677"/>
          </a:xfrm>
        </p:grpSpPr>
        <p:sp>
          <p:nvSpPr>
            <p:cNvPr id="15" name="TextBox 14">
              <a:extLst>
                <a:ext uri="{FF2B5EF4-FFF2-40B4-BE49-F238E27FC236}">
                  <a16:creationId xmlns:a16="http://schemas.microsoft.com/office/drawing/2014/main" id="{3D8D0864-3CCE-E84B-90B2-C851D096FAFB}"/>
                </a:ext>
              </a:extLst>
            </p:cNvPr>
            <p:cNvSpPr txBox="1"/>
            <p:nvPr/>
          </p:nvSpPr>
          <p:spPr>
            <a:xfrm>
              <a:off x="2135876" y="1897720"/>
              <a:ext cx="2138114" cy="307777"/>
            </a:xfrm>
            <a:prstGeom prst="rect">
              <a:avLst/>
            </a:prstGeom>
            <a:noFill/>
          </p:spPr>
          <p:txBody>
            <a:bodyPr wrap="square" rtlCol="0">
              <a:spAutoFit/>
            </a:bodyPr>
            <a:lstStyle/>
            <a:p>
              <a:r>
                <a:rPr lang="en-US" altLang="ko-KR" sz="1400" dirty="0">
                  <a:solidFill>
                    <a:schemeClr val="bg1"/>
                  </a:solidFill>
                  <a:cs typeface="Arial" pitchFamily="34" charset="0"/>
                </a:rPr>
                <a:t>Diabetic Retinopathy dataset is taken from Kaggle</a:t>
              </a:r>
            </a:p>
          </p:txBody>
        </p:sp>
        <p:sp>
          <p:nvSpPr>
            <p:cNvPr id="16" name="TextBox 15">
              <a:extLst>
                <a:ext uri="{FF2B5EF4-FFF2-40B4-BE49-F238E27FC236}">
                  <a16:creationId xmlns:a16="http://schemas.microsoft.com/office/drawing/2014/main" id="{456AA1E5-D7F1-A44C-990F-E56334C54F10}"/>
                </a:ext>
              </a:extLst>
            </p:cNvPr>
            <p:cNvSpPr txBox="1"/>
            <p:nvPr/>
          </p:nvSpPr>
          <p:spPr>
            <a:xfrm>
              <a:off x="2135876" y="1594820"/>
              <a:ext cx="2138114" cy="400110"/>
            </a:xfrm>
            <a:prstGeom prst="rect">
              <a:avLst/>
            </a:prstGeom>
            <a:noFill/>
          </p:spPr>
          <p:txBody>
            <a:bodyPr wrap="square" rtlCol="0" anchor="ctr">
              <a:spAutoFit/>
            </a:bodyPr>
            <a:lstStyle/>
            <a:p>
              <a:r>
                <a:rPr lang="en-US" altLang="ko-KR" sz="2000" b="1" dirty="0">
                  <a:solidFill>
                    <a:schemeClr val="bg1"/>
                  </a:solidFill>
                  <a:cs typeface="Arial" pitchFamily="34" charset="0"/>
                </a:rPr>
                <a:t>Data Collection</a:t>
              </a:r>
              <a:endParaRPr lang="ko-KR" altLang="en-US" sz="2000" b="1" dirty="0">
                <a:solidFill>
                  <a:schemeClr val="bg1"/>
                </a:solidFill>
                <a:cs typeface="Arial" pitchFamily="34" charset="0"/>
              </a:endParaRPr>
            </a:p>
          </p:txBody>
        </p:sp>
      </p:grpSp>
      <p:sp>
        <p:nvSpPr>
          <p:cNvPr id="18" name="Rectangle 6">
            <a:extLst>
              <a:ext uri="{FF2B5EF4-FFF2-40B4-BE49-F238E27FC236}">
                <a16:creationId xmlns:a16="http://schemas.microsoft.com/office/drawing/2014/main" id="{40F1ED9C-C1E5-8543-9C96-AA773D562413}"/>
              </a:ext>
            </a:extLst>
          </p:cNvPr>
          <p:cNvSpPr>
            <a:spLocks noChangeArrowheads="1"/>
          </p:cNvSpPr>
          <p:nvPr/>
        </p:nvSpPr>
        <p:spPr bwMode="auto">
          <a:xfrm>
            <a:off x="512579" y="2541067"/>
            <a:ext cx="6489507" cy="825874"/>
          </a:xfrm>
          <a:prstGeom prst="roundRect">
            <a:avLst>
              <a:gd name="adj" fmla="val 50000"/>
            </a:avLst>
          </a:prstGeom>
          <a:solidFill>
            <a:srgbClr val="2B80C3"/>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19" name="Oval 18">
            <a:extLst>
              <a:ext uri="{FF2B5EF4-FFF2-40B4-BE49-F238E27FC236}">
                <a16:creationId xmlns:a16="http://schemas.microsoft.com/office/drawing/2014/main" id="{88F7853D-1839-7440-840C-251239881695}"/>
              </a:ext>
            </a:extLst>
          </p:cNvPr>
          <p:cNvSpPr/>
          <p:nvPr/>
        </p:nvSpPr>
        <p:spPr>
          <a:xfrm>
            <a:off x="615179" y="2628013"/>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968F77C-160F-C94E-BDDE-96789E3C96B8}"/>
              </a:ext>
            </a:extLst>
          </p:cNvPr>
          <p:cNvSpPr txBox="1"/>
          <p:nvPr/>
        </p:nvSpPr>
        <p:spPr>
          <a:xfrm flipH="1">
            <a:off x="601548" y="2698176"/>
            <a:ext cx="665382" cy="523220"/>
          </a:xfrm>
          <a:prstGeom prst="rect">
            <a:avLst/>
          </a:prstGeom>
          <a:noFill/>
        </p:spPr>
        <p:txBody>
          <a:bodyPr wrap="square" rtlCol="0">
            <a:spAutoFit/>
          </a:bodyPr>
          <a:lstStyle/>
          <a:p>
            <a:pPr algn="ctr"/>
            <a:r>
              <a:rPr lang="en-US" altLang="ko-KR" sz="2800" b="1" dirty="0">
                <a:solidFill>
                  <a:srgbClr val="2B80C3"/>
                </a:solidFill>
                <a:cs typeface="Calibri" pitchFamily="34" charset="0"/>
              </a:rPr>
              <a:t>02</a:t>
            </a:r>
            <a:endParaRPr lang="ko-KR" altLang="en-US" sz="2800" b="1" dirty="0">
              <a:solidFill>
                <a:srgbClr val="2B80C3"/>
              </a:solidFill>
              <a:cs typeface="Calibri" pitchFamily="34" charset="0"/>
            </a:endParaRPr>
          </a:p>
        </p:txBody>
      </p:sp>
      <p:grpSp>
        <p:nvGrpSpPr>
          <p:cNvPr id="21" name="Group 20">
            <a:extLst>
              <a:ext uri="{FF2B5EF4-FFF2-40B4-BE49-F238E27FC236}">
                <a16:creationId xmlns:a16="http://schemas.microsoft.com/office/drawing/2014/main" id="{0E89D3CB-1757-6E4B-BD7E-2B512F9BE280}"/>
              </a:ext>
            </a:extLst>
          </p:cNvPr>
          <p:cNvGrpSpPr/>
          <p:nvPr/>
        </p:nvGrpSpPr>
        <p:grpSpPr>
          <a:xfrm>
            <a:off x="1409486" y="2537880"/>
            <a:ext cx="5178473" cy="610677"/>
            <a:chOff x="2135876" y="1594820"/>
            <a:chExt cx="2138114" cy="610677"/>
          </a:xfrm>
        </p:grpSpPr>
        <p:sp>
          <p:nvSpPr>
            <p:cNvPr id="22" name="TextBox 21">
              <a:extLst>
                <a:ext uri="{FF2B5EF4-FFF2-40B4-BE49-F238E27FC236}">
                  <a16:creationId xmlns:a16="http://schemas.microsoft.com/office/drawing/2014/main" id="{FC9B3520-09B6-284B-8BF8-711313188BD0}"/>
                </a:ext>
              </a:extLst>
            </p:cNvPr>
            <p:cNvSpPr txBox="1"/>
            <p:nvPr/>
          </p:nvSpPr>
          <p:spPr>
            <a:xfrm>
              <a:off x="2135876" y="1897720"/>
              <a:ext cx="2138114" cy="307777"/>
            </a:xfrm>
            <a:prstGeom prst="rect">
              <a:avLst/>
            </a:prstGeom>
            <a:noFill/>
          </p:spPr>
          <p:txBody>
            <a:bodyPr wrap="square" rtlCol="0">
              <a:spAutoFit/>
            </a:bodyPr>
            <a:lstStyle/>
            <a:p>
              <a:r>
                <a:rPr lang="en-IN" sz="1400" dirty="0">
                  <a:solidFill>
                    <a:schemeClr val="bg1"/>
                  </a:solidFill>
                </a:rPr>
                <a:t>Subtracted the local average colour</a:t>
              </a:r>
              <a:r>
                <a:rPr lang="en-IN" sz="1400" dirty="0">
                  <a:solidFill>
                    <a:schemeClr val="bg1"/>
                  </a:solidFill>
                  <a:effectLst/>
                </a:rPr>
                <a:t> </a:t>
              </a:r>
              <a:r>
                <a:rPr lang="en-IN" sz="1400" dirty="0">
                  <a:solidFill>
                    <a:schemeClr val="bg1"/>
                  </a:solidFill>
                </a:rPr>
                <a:t>average to 50% grey</a:t>
              </a:r>
            </a:p>
          </p:txBody>
        </p:sp>
        <p:sp>
          <p:nvSpPr>
            <p:cNvPr id="23" name="TextBox 22">
              <a:extLst>
                <a:ext uri="{FF2B5EF4-FFF2-40B4-BE49-F238E27FC236}">
                  <a16:creationId xmlns:a16="http://schemas.microsoft.com/office/drawing/2014/main" id="{C48BFE78-7BF4-454A-9C65-F9C8FADC5DD5}"/>
                </a:ext>
              </a:extLst>
            </p:cNvPr>
            <p:cNvSpPr txBox="1"/>
            <p:nvPr/>
          </p:nvSpPr>
          <p:spPr>
            <a:xfrm>
              <a:off x="2135876" y="1594820"/>
              <a:ext cx="2138114" cy="400110"/>
            </a:xfrm>
            <a:prstGeom prst="rect">
              <a:avLst/>
            </a:prstGeom>
            <a:noFill/>
          </p:spPr>
          <p:txBody>
            <a:bodyPr wrap="square" rtlCol="0" anchor="ctr">
              <a:spAutoFit/>
            </a:bodyPr>
            <a:lstStyle/>
            <a:p>
              <a:r>
                <a:rPr lang="en-US" altLang="ko-KR" sz="2000" b="1" dirty="0">
                  <a:solidFill>
                    <a:schemeClr val="bg1"/>
                  </a:solidFill>
                  <a:cs typeface="Arial" pitchFamily="34" charset="0"/>
                </a:rPr>
                <a:t>Data Preprocessing</a:t>
              </a:r>
              <a:endParaRPr lang="ko-KR" altLang="en-US" sz="2000" b="1" dirty="0">
                <a:solidFill>
                  <a:schemeClr val="bg1"/>
                </a:solidFill>
                <a:cs typeface="Arial" pitchFamily="34" charset="0"/>
              </a:endParaRPr>
            </a:p>
          </p:txBody>
        </p:sp>
      </p:grpSp>
      <p:sp>
        <p:nvSpPr>
          <p:cNvPr id="25" name="Rectangle 6">
            <a:extLst>
              <a:ext uri="{FF2B5EF4-FFF2-40B4-BE49-F238E27FC236}">
                <a16:creationId xmlns:a16="http://schemas.microsoft.com/office/drawing/2014/main" id="{5FEF53A2-D2F2-9547-9555-46DF18952516}"/>
              </a:ext>
            </a:extLst>
          </p:cNvPr>
          <p:cNvSpPr>
            <a:spLocks noChangeArrowheads="1"/>
          </p:cNvSpPr>
          <p:nvPr/>
        </p:nvSpPr>
        <p:spPr bwMode="auto">
          <a:xfrm>
            <a:off x="1031935" y="3594007"/>
            <a:ext cx="6489507" cy="825874"/>
          </a:xfrm>
          <a:prstGeom prst="roundRect">
            <a:avLst>
              <a:gd name="adj" fmla="val 50000"/>
            </a:avLst>
          </a:prstGeom>
          <a:solidFill>
            <a:srgbClr val="F5A23F"/>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26" name="Oval 25">
            <a:extLst>
              <a:ext uri="{FF2B5EF4-FFF2-40B4-BE49-F238E27FC236}">
                <a16:creationId xmlns:a16="http://schemas.microsoft.com/office/drawing/2014/main" id="{84688E69-3A0F-9541-A9AE-6978A7B182E2}"/>
              </a:ext>
            </a:extLst>
          </p:cNvPr>
          <p:cNvSpPr/>
          <p:nvPr/>
        </p:nvSpPr>
        <p:spPr>
          <a:xfrm>
            <a:off x="1134535" y="3680953"/>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F04BB36-2109-D04E-B8C5-6BC169114B52}"/>
              </a:ext>
            </a:extLst>
          </p:cNvPr>
          <p:cNvSpPr txBox="1"/>
          <p:nvPr/>
        </p:nvSpPr>
        <p:spPr>
          <a:xfrm flipH="1">
            <a:off x="1120904" y="3751116"/>
            <a:ext cx="665382" cy="523220"/>
          </a:xfrm>
          <a:prstGeom prst="rect">
            <a:avLst/>
          </a:prstGeom>
          <a:noFill/>
        </p:spPr>
        <p:txBody>
          <a:bodyPr wrap="square" rtlCol="0">
            <a:spAutoFit/>
          </a:bodyPr>
          <a:lstStyle/>
          <a:p>
            <a:pPr algn="ctr"/>
            <a:r>
              <a:rPr lang="en-US" altLang="ko-KR" sz="2800" b="1" dirty="0">
                <a:solidFill>
                  <a:srgbClr val="F5A23F"/>
                </a:solidFill>
                <a:cs typeface="Calibri" pitchFamily="34" charset="0"/>
              </a:rPr>
              <a:t>03</a:t>
            </a:r>
            <a:endParaRPr lang="ko-KR" altLang="en-US" sz="2800" b="1" dirty="0">
              <a:solidFill>
                <a:srgbClr val="F5A23F"/>
              </a:solidFill>
              <a:cs typeface="Calibri" pitchFamily="34" charset="0"/>
            </a:endParaRPr>
          </a:p>
        </p:txBody>
      </p:sp>
      <p:grpSp>
        <p:nvGrpSpPr>
          <p:cNvPr id="28" name="Group 27">
            <a:extLst>
              <a:ext uri="{FF2B5EF4-FFF2-40B4-BE49-F238E27FC236}">
                <a16:creationId xmlns:a16="http://schemas.microsoft.com/office/drawing/2014/main" id="{7CCD0B07-BDDC-5147-8765-8859528BF5A9}"/>
              </a:ext>
            </a:extLst>
          </p:cNvPr>
          <p:cNvGrpSpPr/>
          <p:nvPr/>
        </p:nvGrpSpPr>
        <p:grpSpPr>
          <a:xfrm>
            <a:off x="1928842" y="3590820"/>
            <a:ext cx="5178473" cy="610677"/>
            <a:chOff x="2135876" y="1594820"/>
            <a:chExt cx="2138114" cy="610677"/>
          </a:xfrm>
        </p:grpSpPr>
        <p:sp>
          <p:nvSpPr>
            <p:cNvPr id="29" name="TextBox 28">
              <a:extLst>
                <a:ext uri="{FF2B5EF4-FFF2-40B4-BE49-F238E27FC236}">
                  <a16:creationId xmlns:a16="http://schemas.microsoft.com/office/drawing/2014/main" id="{0FFBF237-4C38-A447-A76A-2934A2D079E0}"/>
                </a:ext>
              </a:extLst>
            </p:cNvPr>
            <p:cNvSpPr txBox="1"/>
            <p:nvPr/>
          </p:nvSpPr>
          <p:spPr>
            <a:xfrm>
              <a:off x="2135876" y="1897720"/>
              <a:ext cx="2138114" cy="307777"/>
            </a:xfrm>
            <a:prstGeom prst="rect">
              <a:avLst/>
            </a:prstGeom>
            <a:noFill/>
          </p:spPr>
          <p:txBody>
            <a:bodyPr wrap="square" rtlCol="0">
              <a:spAutoFit/>
            </a:bodyPr>
            <a:lstStyle/>
            <a:p>
              <a:r>
                <a:rPr lang="en-IN" sz="1400" dirty="0">
                  <a:solidFill>
                    <a:schemeClr val="bg1"/>
                  </a:solidFill>
                </a:rPr>
                <a:t>CNN algorithm is used for training</a:t>
              </a:r>
            </a:p>
          </p:txBody>
        </p:sp>
        <p:sp>
          <p:nvSpPr>
            <p:cNvPr id="30" name="TextBox 29">
              <a:extLst>
                <a:ext uri="{FF2B5EF4-FFF2-40B4-BE49-F238E27FC236}">
                  <a16:creationId xmlns:a16="http://schemas.microsoft.com/office/drawing/2014/main" id="{191D33D2-EBBC-3B47-95F9-4C84423370E6}"/>
                </a:ext>
              </a:extLst>
            </p:cNvPr>
            <p:cNvSpPr txBox="1"/>
            <p:nvPr/>
          </p:nvSpPr>
          <p:spPr>
            <a:xfrm>
              <a:off x="2135876" y="1594820"/>
              <a:ext cx="2138114" cy="400110"/>
            </a:xfrm>
            <a:prstGeom prst="rect">
              <a:avLst/>
            </a:prstGeom>
            <a:noFill/>
          </p:spPr>
          <p:txBody>
            <a:bodyPr wrap="square" rtlCol="0" anchor="ctr">
              <a:spAutoFit/>
            </a:bodyPr>
            <a:lstStyle/>
            <a:p>
              <a:r>
                <a:rPr lang="en-US" altLang="ko-KR" sz="2000" b="1" dirty="0">
                  <a:solidFill>
                    <a:schemeClr val="bg1"/>
                  </a:solidFill>
                  <a:cs typeface="Arial" pitchFamily="34" charset="0"/>
                </a:rPr>
                <a:t>Model Training</a:t>
              </a:r>
              <a:endParaRPr lang="ko-KR" altLang="en-US" sz="2000" b="1" dirty="0">
                <a:solidFill>
                  <a:schemeClr val="bg1"/>
                </a:solidFill>
                <a:cs typeface="Arial" pitchFamily="34" charset="0"/>
              </a:endParaRPr>
            </a:p>
          </p:txBody>
        </p:sp>
      </p:grpSp>
      <p:sp>
        <p:nvSpPr>
          <p:cNvPr id="31" name="Rectangle 6">
            <a:extLst>
              <a:ext uri="{FF2B5EF4-FFF2-40B4-BE49-F238E27FC236}">
                <a16:creationId xmlns:a16="http://schemas.microsoft.com/office/drawing/2014/main" id="{4D775139-7BC1-7942-879E-7D00739BB882}"/>
              </a:ext>
            </a:extLst>
          </p:cNvPr>
          <p:cNvSpPr>
            <a:spLocks noChangeArrowheads="1"/>
          </p:cNvSpPr>
          <p:nvPr/>
        </p:nvSpPr>
        <p:spPr bwMode="auto">
          <a:xfrm>
            <a:off x="1446062" y="4643760"/>
            <a:ext cx="6489507" cy="825874"/>
          </a:xfrm>
          <a:prstGeom prst="roundRect">
            <a:avLst>
              <a:gd name="adj" fmla="val 50000"/>
            </a:avLst>
          </a:prstGeom>
          <a:solidFill>
            <a:srgbClr val="E73631"/>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32" name="Oval 31">
            <a:extLst>
              <a:ext uri="{FF2B5EF4-FFF2-40B4-BE49-F238E27FC236}">
                <a16:creationId xmlns:a16="http://schemas.microsoft.com/office/drawing/2014/main" id="{FC5CA753-E529-8447-A58E-F1CB9AB96A4B}"/>
              </a:ext>
            </a:extLst>
          </p:cNvPr>
          <p:cNvSpPr/>
          <p:nvPr/>
        </p:nvSpPr>
        <p:spPr>
          <a:xfrm>
            <a:off x="1548662" y="4730706"/>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ABD140B-0CB0-DB44-9F22-1B6ED66D532F}"/>
              </a:ext>
            </a:extLst>
          </p:cNvPr>
          <p:cNvSpPr txBox="1"/>
          <p:nvPr/>
        </p:nvSpPr>
        <p:spPr>
          <a:xfrm flipH="1">
            <a:off x="1535031" y="4800869"/>
            <a:ext cx="665382" cy="523220"/>
          </a:xfrm>
          <a:prstGeom prst="rect">
            <a:avLst/>
          </a:prstGeom>
          <a:noFill/>
        </p:spPr>
        <p:txBody>
          <a:bodyPr wrap="square" rtlCol="0">
            <a:spAutoFit/>
          </a:bodyPr>
          <a:lstStyle/>
          <a:p>
            <a:pPr algn="ctr"/>
            <a:r>
              <a:rPr lang="en-US" altLang="ko-KR" sz="2800" b="1" dirty="0">
                <a:solidFill>
                  <a:srgbClr val="E73631"/>
                </a:solidFill>
                <a:cs typeface="Calibri" pitchFamily="34" charset="0"/>
              </a:rPr>
              <a:t>04</a:t>
            </a:r>
            <a:endParaRPr lang="ko-KR" altLang="en-US" sz="2800" b="1" dirty="0">
              <a:solidFill>
                <a:srgbClr val="E73631"/>
              </a:solidFill>
              <a:cs typeface="Calibri" pitchFamily="34" charset="0"/>
            </a:endParaRPr>
          </a:p>
        </p:txBody>
      </p:sp>
      <p:grpSp>
        <p:nvGrpSpPr>
          <p:cNvPr id="34" name="Group 33">
            <a:extLst>
              <a:ext uri="{FF2B5EF4-FFF2-40B4-BE49-F238E27FC236}">
                <a16:creationId xmlns:a16="http://schemas.microsoft.com/office/drawing/2014/main" id="{66DC6A42-23F4-9C40-8AA9-EF2132C66368}"/>
              </a:ext>
            </a:extLst>
          </p:cNvPr>
          <p:cNvGrpSpPr/>
          <p:nvPr/>
        </p:nvGrpSpPr>
        <p:grpSpPr>
          <a:xfrm>
            <a:off x="2342969" y="4640573"/>
            <a:ext cx="5178473" cy="610677"/>
            <a:chOff x="2135876" y="1594820"/>
            <a:chExt cx="2138114" cy="610677"/>
          </a:xfrm>
        </p:grpSpPr>
        <p:sp>
          <p:nvSpPr>
            <p:cNvPr id="35" name="TextBox 34">
              <a:extLst>
                <a:ext uri="{FF2B5EF4-FFF2-40B4-BE49-F238E27FC236}">
                  <a16:creationId xmlns:a16="http://schemas.microsoft.com/office/drawing/2014/main" id="{B848EBCB-3D5F-6F47-A75C-7E1D4DC8C2BB}"/>
                </a:ext>
              </a:extLst>
            </p:cNvPr>
            <p:cNvSpPr txBox="1"/>
            <p:nvPr/>
          </p:nvSpPr>
          <p:spPr>
            <a:xfrm>
              <a:off x="2135876" y="1897720"/>
              <a:ext cx="2138114" cy="307777"/>
            </a:xfrm>
            <a:prstGeom prst="rect">
              <a:avLst/>
            </a:prstGeom>
            <a:noFill/>
          </p:spPr>
          <p:txBody>
            <a:bodyPr wrap="square" rtlCol="0">
              <a:spAutoFit/>
            </a:bodyPr>
            <a:lstStyle/>
            <a:p>
              <a:r>
                <a:rPr lang="en-IN" sz="1400" dirty="0">
                  <a:solidFill>
                    <a:schemeClr val="bg1"/>
                  </a:solidFill>
                </a:rPr>
                <a:t>To Deploy and we create User Interface</a:t>
              </a:r>
            </a:p>
          </p:txBody>
        </p:sp>
        <p:sp>
          <p:nvSpPr>
            <p:cNvPr id="36" name="TextBox 35">
              <a:extLst>
                <a:ext uri="{FF2B5EF4-FFF2-40B4-BE49-F238E27FC236}">
                  <a16:creationId xmlns:a16="http://schemas.microsoft.com/office/drawing/2014/main" id="{E7DDFC05-33FC-8141-9767-E14FB4404AB2}"/>
                </a:ext>
              </a:extLst>
            </p:cNvPr>
            <p:cNvSpPr txBox="1"/>
            <p:nvPr/>
          </p:nvSpPr>
          <p:spPr>
            <a:xfrm>
              <a:off x="2135876" y="1594820"/>
              <a:ext cx="2138114" cy="400110"/>
            </a:xfrm>
            <a:prstGeom prst="rect">
              <a:avLst/>
            </a:prstGeom>
            <a:noFill/>
          </p:spPr>
          <p:txBody>
            <a:bodyPr wrap="square" rtlCol="0" anchor="ctr">
              <a:spAutoFit/>
            </a:bodyPr>
            <a:lstStyle/>
            <a:p>
              <a:r>
                <a:rPr lang="en-US" altLang="ko-KR" sz="2000" b="1" dirty="0">
                  <a:solidFill>
                    <a:schemeClr val="bg1"/>
                  </a:solidFill>
                  <a:cs typeface="Arial" pitchFamily="34" charset="0"/>
                </a:rPr>
                <a:t>Flask</a:t>
              </a:r>
              <a:endParaRPr lang="ko-KR" altLang="en-US" sz="2000" b="1" dirty="0">
                <a:solidFill>
                  <a:schemeClr val="bg1"/>
                </a:solidFill>
                <a:cs typeface="Arial" pitchFamily="34" charset="0"/>
              </a:endParaRPr>
            </a:p>
          </p:txBody>
        </p:sp>
      </p:grpSp>
      <p:sp>
        <p:nvSpPr>
          <p:cNvPr id="37" name="Rectangle 36">
            <a:extLst>
              <a:ext uri="{FF2B5EF4-FFF2-40B4-BE49-F238E27FC236}">
                <a16:creationId xmlns:a16="http://schemas.microsoft.com/office/drawing/2014/main" id="{75F3FB47-921C-214E-B383-460D9C8E94FE}"/>
              </a:ext>
            </a:extLst>
          </p:cNvPr>
          <p:cNvSpPr/>
          <p:nvPr/>
        </p:nvSpPr>
        <p:spPr>
          <a:xfrm>
            <a:off x="8034528" y="0"/>
            <a:ext cx="4157472" cy="6858000"/>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6A5B616-B576-A347-98ED-BBD7F0BC004F}"/>
              </a:ext>
            </a:extLst>
          </p:cNvPr>
          <p:cNvSpPr txBox="1"/>
          <p:nvPr/>
        </p:nvSpPr>
        <p:spPr>
          <a:xfrm>
            <a:off x="8554212" y="333137"/>
            <a:ext cx="3218688" cy="6524863"/>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The automatic detection of diabetic retinopathy is of vital importance, as it is the main cause of irreversible vision loss in the working-age population in the developed world</a:t>
            </a:r>
          </a:p>
          <a:p>
            <a:pPr marL="285750" indent="-285750">
              <a:buFont typeface="Arial" panose="020B0604020202020204" pitchFamily="34" charset="0"/>
              <a:buChar char="•"/>
            </a:pPr>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Diabetic retinopathy is a leading cause of blindness among working-age adults. Early detection of this condition is critical for good prognosis. Hence we use this project to predict the stage of diabetic retinopathy of the patient to proceed with his further diagnoses.</a:t>
            </a:r>
            <a:r>
              <a:rPr lang="en-IN" sz="2000" dirty="0">
                <a:solidFill>
                  <a:schemeClr val="bg1"/>
                </a:solidFill>
                <a:effectLst/>
              </a:rPr>
              <a:t> </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0674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A5DB6-190B-B34D-8437-41BA8CD0458B}"/>
              </a:ext>
            </a:extLst>
          </p:cNvPr>
          <p:cNvSpPr txBox="1"/>
          <p:nvPr/>
        </p:nvSpPr>
        <p:spPr>
          <a:xfrm>
            <a:off x="6092952" y="61698"/>
            <a:ext cx="6013704" cy="923330"/>
          </a:xfrm>
          <a:prstGeom prst="rect">
            <a:avLst/>
          </a:prstGeom>
          <a:noFill/>
        </p:spPr>
        <p:txBody>
          <a:bodyPr wrap="square" rtlCol="0">
            <a:spAutoFit/>
          </a:bodyPr>
          <a:lstStyle/>
          <a:p>
            <a:r>
              <a:rPr lang="en-US" sz="5400" dirty="0"/>
              <a:t>Data Collection</a:t>
            </a:r>
          </a:p>
        </p:txBody>
      </p:sp>
      <p:pic>
        <p:nvPicPr>
          <p:cNvPr id="94" name="Picture 93">
            <a:extLst>
              <a:ext uri="{FF2B5EF4-FFF2-40B4-BE49-F238E27FC236}">
                <a16:creationId xmlns:a16="http://schemas.microsoft.com/office/drawing/2014/main" id="{F9BDB68A-5FB7-124B-B260-D2034A941022}"/>
              </a:ext>
            </a:extLst>
          </p:cNvPr>
          <p:cNvPicPr>
            <a:picLocks noChangeAspect="1"/>
          </p:cNvPicPr>
          <p:nvPr/>
        </p:nvPicPr>
        <p:blipFill>
          <a:blip r:embed="rId2"/>
          <a:stretch>
            <a:fillRect/>
          </a:stretch>
        </p:blipFill>
        <p:spPr>
          <a:xfrm>
            <a:off x="6492507" y="2168780"/>
            <a:ext cx="3572259" cy="3325897"/>
          </a:xfrm>
          <a:prstGeom prst="rect">
            <a:avLst/>
          </a:prstGeom>
        </p:spPr>
      </p:pic>
      <p:sp>
        <p:nvSpPr>
          <p:cNvPr id="96" name="TextBox 95">
            <a:extLst>
              <a:ext uri="{FF2B5EF4-FFF2-40B4-BE49-F238E27FC236}">
                <a16:creationId xmlns:a16="http://schemas.microsoft.com/office/drawing/2014/main" id="{A26EB47A-8EC7-BE44-8178-3B1862D9D82F}"/>
              </a:ext>
            </a:extLst>
          </p:cNvPr>
          <p:cNvSpPr txBox="1"/>
          <p:nvPr/>
        </p:nvSpPr>
        <p:spPr>
          <a:xfrm>
            <a:off x="9124296" y="2458272"/>
            <a:ext cx="1633728" cy="369332"/>
          </a:xfrm>
          <a:prstGeom prst="rect">
            <a:avLst/>
          </a:prstGeom>
          <a:noFill/>
        </p:spPr>
        <p:txBody>
          <a:bodyPr wrap="square" rtlCol="0">
            <a:spAutoFit/>
          </a:bodyPr>
          <a:lstStyle/>
          <a:p>
            <a:r>
              <a:rPr lang="en-IN" dirty="0"/>
              <a:t>3.Moderate</a:t>
            </a:r>
            <a:r>
              <a:rPr lang="en-IN" dirty="0">
                <a:effectLst/>
              </a:rPr>
              <a:t> </a:t>
            </a:r>
            <a:endParaRPr lang="en-US" dirty="0"/>
          </a:p>
        </p:txBody>
      </p:sp>
      <p:sp>
        <p:nvSpPr>
          <p:cNvPr id="97" name="TextBox 96">
            <a:extLst>
              <a:ext uri="{FF2B5EF4-FFF2-40B4-BE49-F238E27FC236}">
                <a16:creationId xmlns:a16="http://schemas.microsoft.com/office/drawing/2014/main" id="{6AA992AE-A519-2847-951E-8EF8208056A6}"/>
              </a:ext>
            </a:extLst>
          </p:cNvPr>
          <p:cNvSpPr txBox="1"/>
          <p:nvPr/>
        </p:nvSpPr>
        <p:spPr>
          <a:xfrm>
            <a:off x="9124296" y="4794084"/>
            <a:ext cx="1633728" cy="369332"/>
          </a:xfrm>
          <a:prstGeom prst="rect">
            <a:avLst/>
          </a:prstGeom>
          <a:noFill/>
        </p:spPr>
        <p:txBody>
          <a:bodyPr wrap="square" rtlCol="0">
            <a:spAutoFit/>
          </a:bodyPr>
          <a:lstStyle/>
          <a:p>
            <a:r>
              <a:rPr lang="en-IN" dirty="0"/>
              <a:t>4.Severe</a:t>
            </a:r>
            <a:r>
              <a:rPr lang="en-IN" dirty="0">
                <a:effectLst/>
              </a:rPr>
              <a:t> </a:t>
            </a:r>
            <a:endParaRPr lang="en-US" dirty="0"/>
          </a:p>
        </p:txBody>
      </p:sp>
      <p:sp>
        <p:nvSpPr>
          <p:cNvPr id="99" name="TextBox 98">
            <a:extLst>
              <a:ext uri="{FF2B5EF4-FFF2-40B4-BE49-F238E27FC236}">
                <a16:creationId xmlns:a16="http://schemas.microsoft.com/office/drawing/2014/main" id="{2391A2EF-D898-9B4C-9B65-9C8335AC48D3}"/>
              </a:ext>
            </a:extLst>
          </p:cNvPr>
          <p:cNvSpPr txBox="1"/>
          <p:nvPr/>
        </p:nvSpPr>
        <p:spPr>
          <a:xfrm>
            <a:off x="7371172" y="3429000"/>
            <a:ext cx="1728632" cy="707886"/>
          </a:xfrm>
          <a:prstGeom prst="rect">
            <a:avLst/>
          </a:prstGeom>
          <a:noFill/>
        </p:spPr>
        <p:txBody>
          <a:bodyPr wrap="square" rtlCol="0">
            <a:spAutoFit/>
          </a:bodyPr>
          <a:lstStyle/>
          <a:p>
            <a:pPr algn="ctr"/>
            <a:r>
              <a:rPr lang="en-IN" sz="2000" dirty="0">
                <a:solidFill>
                  <a:schemeClr val="bg1"/>
                </a:solidFill>
              </a:rPr>
              <a:t>Diabetic Retinopathy</a:t>
            </a:r>
            <a:r>
              <a:rPr lang="en-IN" sz="2000" dirty="0">
                <a:solidFill>
                  <a:schemeClr val="bg1"/>
                </a:solidFill>
                <a:effectLst/>
              </a:rPr>
              <a:t> </a:t>
            </a:r>
            <a:endParaRPr lang="en-US" sz="2000" dirty="0">
              <a:solidFill>
                <a:schemeClr val="bg1"/>
              </a:solidFill>
            </a:endParaRPr>
          </a:p>
        </p:txBody>
      </p:sp>
      <p:sp>
        <p:nvSpPr>
          <p:cNvPr id="100" name="Rectangle 99">
            <a:extLst>
              <a:ext uri="{FF2B5EF4-FFF2-40B4-BE49-F238E27FC236}">
                <a16:creationId xmlns:a16="http://schemas.microsoft.com/office/drawing/2014/main" id="{3C79EB09-8399-BA4A-A4FE-FB8D9EE53683}"/>
              </a:ext>
            </a:extLst>
          </p:cNvPr>
          <p:cNvSpPr/>
          <p:nvPr/>
        </p:nvSpPr>
        <p:spPr>
          <a:xfrm>
            <a:off x="0" y="0"/>
            <a:ext cx="4108704" cy="6858000"/>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E4E7E5CB-06D5-2A40-B72B-99564C0646B1}"/>
              </a:ext>
            </a:extLst>
          </p:cNvPr>
          <p:cNvSpPr txBox="1"/>
          <p:nvPr/>
        </p:nvSpPr>
        <p:spPr>
          <a:xfrm>
            <a:off x="118829" y="792480"/>
            <a:ext cx="4078309" cy="2554545"/>
          </a:xfrm>
          <a:prstGeom prst="rect">
            <a:avLst/>
          </a:prstGeom>
          <a:noFill/>
        </p:spPr>
        <p:txBody>
          <a:bodyPr wrap="square" rtlCol="0">
            <a:spAutoFit/>
          </a:bodyPr>
          <a:lstStyle/>
          <a:p>
            <a:pPr marL="285750" indent="-285750" fontAlgn="base">
              <a:buFont typeface="Arial" panose="020B0604020202020204" pitchFamily="34" charset="0"/>
              <a:buChar char="•"/>
            </a:pPr>
            <a:r>
              <a:rPr lang="en-IN" sz="2000" b="1" dirty="0">
                <a:solidFill>
                  <a:schemeClr val="bg1"/>
                </a:solidFill>
              </a:rPr>
              <a:t>Diabetic Retinopathy Detection data from Kaggle is used here.</a:t>
            </a:r>
          </a:p>
          <a:p>
            <a:pPr marL="285750" indent="-285750" fontAlgn="base">
              <a:buFont typeface="Arial" panose="020B0604020202020204" pitchFamily="34" charset="0"/>
              <a:buChar char="•"/>
            </a:pPr>
            <a:r>
              <a:rPr lang="en-IN" sz="2000" b="1" dirty="0">
                <a:solidFill>
                  <a:schemeClr val="bg1"/>
                </a:solidFill>
              </a:rPr>
              <a:t>Dataset has size 82GB</a:t>
            </a:r>
          </a:p>
          <a:p>
            <a:pPr marL="285750" indent="-285750" fontAlgn="base">
              <a:buFont typeface="Arial" panose="020B0604020202020204" pitchFamily="34" charset="0"/>
              <a:buChar char="•"/>
            </a:pPr>
            <a:r>
              <a:rPr lang="en-IN" sz="2000" b="1" dirty="0">
                <a:solidFill>
                  <a:schemeClr val="bg1"/>
                </a:solidFill>
              </a:rPr>
              <a:t>The Stages of Diabetic Retinopathy given in dataset are of 5 types -</a:t>
            </a:r>
          </a:p>
          <a:p>
            <a:pPr fontAlgn="base"/>
            <a:r>
              <a:rPr lang="en-IN" sz="2000" b="1" dirty="0">
                <a:solidFill>
                  <a:schemeClr val="bg1"/>
                </a:solidFill>
              </a:rPr>
              <a:t>		</a:t>
            </a:r>
          </a:p>
          <a:p>
            <a:endParaRPr lang="en-US" sz="2000" dirty="0"/>
          </a:p>
        </p:txBody>
      </p:sp>
      <p:pic>
        <p:nvPicPr>
          <p:cNvPr id="105" name="Picture 104">
            <a:extLst>
              <a:ext uri="{FF2B5EF4-FFF2-40B4-BE49-F238E27FC236}">
                <a16:creationId xmlns:a16="http://schemas.microsoft.com/office/drawing/2014/main" id="{D49EC47C-5DD8-8B4E-83F1-B5C986C5570A}"/>
              </a:ext>
            </a:extLst>
          </p:cNvPr>
          <p:cNvPicPr>
            <a:picLocks noChangeAspect="1"/>
          </p:cNvPicPr>
          <p:nvPr/>
        </p:nvPicPr>
        <p:blipFill>
          <a:blip r:embed="rId3"/>
          <a:stretch>
            <a:fillRect/>
          </a:stretch>
        </p:blipFill>
        <p:spPr>
          <a:xfrm>
            <a:off x="852579" y="4978750"/>
            <a:ext cx="2122481" cy="1828276"/>
          </a:xfrm>
          <a:prstGeom prst="rect">
            <a:avLst/>
          </a:prstGeom>
        </p:spPr>
      </p:pic>
      <p:pic>
        <p:nvPicPr>
          <p:cNvPr id="107" name="Picture 106">
            <a:extLst>
              <a:ext uri="{FF2B5EF4-FFF2-40B4-BE49-F238E27FC236}">
                <a16:creationId xmlns:a16="http://schemas.microsoft.com/office/drawing/2014/main" id="{9E730211-472D-3348-8469-2417D8471A92}"/>
              </a:ext>
            </a:extLst>
          </p:cNvPr>
          <p:cNvPicPr>
            <a:picLocks noChangeAspect="1"/>
          </p:cNvPicPr>
          <p:nvPr/>
        </p:nvPicPr>
        <p:blipFill>
          <a:blip r:embed="rId4"/>
          <a:stretch>
            <a:fillRect/>
          </a:stretch>
        </p:blipFill>
        <p:spPr>
          <a:xfrm>
            <a:off x="4168515" y="928987"/>
            <a:ext cx="2087195" cy="1811528"/>
          </a:xfrm>
          <a:prstGeom prst="rect">
            <a:avLst/>
          </a:prstGeom>
        </p:spPr>
      </p:pic>
      <p:pic>
        <p:nvPicPr>
          <p:cNvPr id="109" name="Picture 108">
            <a:extLst>
              <a:ext uri="{FF2B5EF4-FFF2-40B4-BE49-F238E27FC236}">
                <a16:creationId xmlns:a16="http://schemas.microsoft.com/office/drawing/2014/main" id="{7A1BB209-2C74-EF42-AD03-C949433C57EA}"/>
              </a:ext>
            </a:extLst>
          </p:cNvPr>
          <p:cNvPicPr>
            <a:picLocks noChangeAspect="1"/>
          </p:cNvPicPr>
          <p:nvPr/>
        </p:nvPicPr>
        <p:blipFill>
          <a:blip r:embed="rId5"/>
          <a:stretch>
            <a:fillRect/>
          </a:stretch>
        </p:blipFill>
        <p:spPr>
          <a:xfrm>
            <a:off x="9750997" y="745516"/>
            <a:ext cx="2209583" cy="1808730"/>
          </a:xfrm>
          <a:prstGeom prst="rect">
            <a:avLst/>
          </a:prstGeom>
        </p:spPr>
      </p:pic>
      <p:pic>
        <p:nvPicPr>
          <p:cNvPr id="111" name="Picture 110">
            <a:extLst>
              <a:ext uri="{FF2B5EF4-FFF2-40B4-BE49-F238E27FC236}">
                <a16:creationId xmlns:a16="http://schemas.microsoft.com/office/drawing/2014/main" id="{328AE8E1-C07E-FB44-8FEB-F508EED66F4B}"/>
              </a:ext>
            </a:extLst>
          </p:cNvPr>
          <p:cNvPicPr>
            <a:picLocks noChangeAspect="1"/>
          </p:cNvPicPr>
          <p:nvPr/>
        </p:nvPicPr>
        <p:blipFill>
          <a:blip r:embed="rId6"/>
          <a:stretch>
            <a:fillRect/>
          </a:stretch>
        </p:blipFill>
        <p:spPr>
          <a:xfrm>
            <a:off x="9987156" y="4689004"/>
            <a:ext cx="2119500" cy="1987665"/>
          </a:xfrm>
          <a:prstGeom prst="rect">
            <a:avLst/>
          </a:prstGeom>
        </p:spPr>
      </p:pic>
      <p:pic>
        <p:nvPicPr>
          <p:cNvPr id="113" name="Picture 112">
            <a:extLst>
              <a:ext uri="{FF2B5EF4-FFF2-40B4-BE49-F238E27FC236}">
                <a16:creationId xmlns:a16="http://schemas.microsoft.com/office/drawing/2014/main" id="{673AABC6-E7B0-2849-BE1B-87227FD27778}"/>
              </a:ext>
            </a:extLst>
          </p:cNvPr>
          <p:cNvPicPr>
            <a:picLocks noChangeAspect="1"/>
          </p:cNvPicPr>
          <p:nvPr/>
        </p:nvPicPr>
        <p:blipFill>
          <a:blip r:embed="rId7"/>
          <a:stretch>
            <a:fillRect/>
          </a:stretch>
        </p:blipFill>
        <p:spPr>
          <a:xfrm>
            <a:off x="4142917" y="4837400"/>
            <a:ext cx="2341220" cy="1983534"/>
          </a:xfrm>
          <a:prstGeom prst="rect">
            <a:avLst/>
          </a:prstGeom>
        </p:spPr>
      </p:pic>
      <p:sp>
        <p:nvSpPr>
          <p:cNvPr id="114" name="TextBox 113">
            <a:extLst>
              <a:ext uri="{FF2B5EF4-FFF2-40B4-BE49-F238E27FC236}">
                <a16:creationId xmlns:a16="http://schemas.microsoft.com/office/drawing/2014/main" id="{16AC5E30-A112-1E42-A499-39E3B75D51D7}"/>
              </a:ext>
            </a:extLst>
          </p:cNvPr>
          <p:cNvSpPr txBox="1"/>
          <p:nvPr/>
        </p:nvSpPr>
        <p:spPr>
          <a:xfrm>
            <a:off x="5931365" y="4652734"/>
            <a:ext cx="1546257" cy="369332"/>
          </a:xfrm>
          <a:prstGeom prst="rect">
            <a:avLst/>
          </a:prstGeom>
          <a:noFill/>
        </p:spPr>
        <p:txBody>
          <a:bodyPr wrap="none" rtlCol="0">
            <a:spAutoFit/>
          </a:bodyPr>
          <a:lstStyle/>
          <a:p>
            <a:r>
              <a:rPr lang="en-IN" dirty="0"/>
              <a:t>5.Proliferative</a:t>
            </a:r>
            <a:r>
              <a:rPr lang="en-IN" dirty="0">
                <a:effectLst/>
              </a:rPr>
              <a:t> </a:t>
            </a:r>
            <a:endParaRPr lang="en-US" dirty="0"/>
          </a:p>
        </p:txBody>
      </p:sp>
      <p:sp>
        <p:nvSpPr>
          <p:cNvPr id="115" name="TextBox 114">
            <a:extLst>
              <a:ext uri="{FF2B5EF4-FFF2-40B4-BE49-F238E27FC236}">
                <a16:creationId xmlns:a16="http://schemas.microsoft.com/office/drawing/2014/main" id="{AD7A33BD-4990-1148-BA43-48E5FC8E7172}"/>
              </a:ext>
            </a:extLst>
          </p:cNvPr>
          <p:cNvSpPr txBox="1"/>
          <p:nvPr/>
        </p:nvSpPr>
        <p:spPr>
          <a:xfrm>
            <a:off x="790561" y="4589372"/>
            <a:ext cx="2643609" cy="646331"/>
          </a:xfrm>
          <a:prstGeom prst="rect">
            <a:avLst/>
          </a:prstGeom>
          <a:noFill/>
        </p:spPr>
        <p:txBody>
          <a:bodyPr wrap="none" rtlCol="0">
            <a:spAutoFit/>
          </a:bodyPr>
          <a:lstStyle/>
          <a:p>
            <a:r>
              <a:rPr lang="en-US" dirty="0">
                <a:solidFill>
                  <a:schemeClr val="bg1"/>
                </a:solidFill>
              </a:rPr>
              <a:t>1.No Diabetic Retinopathy</a:t>
            </a:r>
          </a:p>
          <a:p>
            <a:endParaRPr lang="en-US" dirty="0"/>
          </a:p>
        </p:txBody>
      </p:sp>
      <p:sp>
        <p:nvSpPr>
          <p:cNvPr id="116" name="TextBox 115">
            <a:extLst>
              <a:ext uri="{FF2B5EF4-FFF2-40B4-BE49-F238E27FC236}">
                <a16:creationId xmlns:a16="http://schemas.microsoft.com/office/drawing/2014/main" id="{ECC48A7B-1592-B94A-99F7-DC0EDD6F0864}"/>
              </a:ext>
            </a:extLst>
          </p:cNvPr>
          <p:cNvSpPr txBox="1"/>
          <p:nvPr/>
        </p:nvSpPr>
        <p:spPr>
          <a:xfrm>
            <a:off x="6412106" y="2458272"/>
            <a:ext cx="837089" cy="646331"/>
          </a:xfrm>
          <a:prstGeom prst="rect">
            <a:avLst/>
          </a:prstGeom>
          <a:noFill/>
        </p:spPr>
        <p:txBody>
          <a:bodyPr wrap="none" rtlCol="0">
            <a:spAutoFit/>
          </a:bodyPr>
          <a:lstStyle/>
          <a:p>
            <a:r>
              <a:rPr lang="en-US" dirty="0"/>
              <a:t>2.Mild </a:t>
            </a:r>
          </a:p>
          <a:p>
            <a:endParaRPr lang="en-US" dirty="0"/>
          </a:p>
        </p:txBody>
      </p:sp>
    </p:spTree>
    <p:extLst>
      <p:ext uri="{BB962C8B-B14F-4D97-AF65-F5344CB8AC3E}">
        <p14:creationId xmlns:p14="http://schemas.microsoft.com/office/powerpoint/2010/main" val="373574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A15F4C-D9BA-AF40-9C67-B5493B8B9705}"/>
              </a:ext>
            </a:extLst>
          </p:cNvPr>
          <p:cNvSpPr/>
          <p:nvPr/>
        </p:nvSpPr>
        <p:spPr>
          <a:xfrm>
            <a:off x="0" y="0"/>
            <a:ext cx="12192000" cy="1426464"/>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D5FFB83-7C3B-0B4D-9519-DB34DE190C66}"/>
              </a:ext>
            </a:extLst>
          </p:cNvPr>
          <p:cNvSpPr txBox="1"/>
          <p:nvPr/>
        </p:nvSpPr>
        <p:spPr>
          <a:xfrm>
            <a:off x="780288" y="365760"/>
            <a:ext cx="4583499" cy="769441"/>
          </a:xfrm>
          <a:prstGeom prst="rect">
            <a:avLst/>
          </a:prstGeom>
          <a:noFill/>
        </p:spPr>
        <p:txBody>
          <a:bodyPr wrap="none" rtlCol="0">
            <a:spAutoFit/>
          </a:bodyPr>
          <a:lstStyle/>
          <a:p>
            <a:r>
              <a:rPr lang="en-US" sz="4400" dirty="0">
                <a:solidFill>
                  <a:schemeClr val="bg1"/>
                </a:solidFill>
              </a:rPr>
              <a:t>Data preprocessing</a:t>
            </a:r>
          </a:p>
        </p:txBody>
      </p:sp>
      <p:sp>
        <p:nvSpPr>
          <p:cNvPr id="5" name="TextBox 4">
            <a:extLst>
              <a:ext uri="{FF2B5EF4-FFF2-40B4-BE49-F238E27FC236}">
                <a16:creationId xmlns:a16="http://schemas.microsoft.com/office/drawing/2014/main" id="{0CBDE780-2210-2149-8E9C-B0096A6322CC}"/>
              </a:ext>
            </a:extLst>
          </p:cNvPr>
          <p:cNvSpPr txBox="1"/>
          <p:nvPr/>
        </p:nvSpPr>
        <p:spPr>
          <a:xfrm>
            <a:off x="780288" y="1500961"/>
            <a:ext cx="4203715" cy="1200329"/>
          </a:xfrm>
          <a:prstGeom prst="rect">
            <a:avLst/>
          </a:prstGeom>
          <a:noFill/>
        </p:spPr>
        <p:txBody>
          <a:bodyPr wrap="none" rtlCol="0">
            <a:spAutoFit/>
          </a:bodyPr>
          <a:lstStyle/>
          <a:p>
            <a:pPr marL="342900" lvl="0" indent="-342900">
              <a:buFont typeface="+mj-lt"/>
              <a:buAutoNum type="arabicPeriod"/>
            </a:pPr>
            <a:r>
              <a:rPr lang="en-IN" dirty="0"/>
              <a:t>We Subtracted the local average colour</a:t>
            </a:r>
          </a:p>
          <a:p>
            <a:pPr marL="342900" lvl="0" indent="-342900">
              <a:buFont typeface="+mj-lt"/>
              <a:buAutoNum type="arabicPeriod"/>
            </a:pPr>
            <a:r>
              <a:rPr lang="en-IN" dirty="0"/>
              <a:t>We matched the average to 50% grey</a:t>
            </a:r>
          </a:p>
          <a:p>
            <a:pPr marL="342900" lvl="0" indent="-342900">
              <a:buFont typeface="+mj-lt"/>
              <a:buAutoNum type="arabicPeriod"/>
            </a:pPr>
            <a:r>
              <a:rPr lang="en-IN" dirty="0"/>
              <a:t>We increased the sharpness</a:t>
            </a:r>
          </a:p>
          <a:p>
            <a:endParaRPr lang="en-US" dirty="0"/>
          </a:p>
        </p:txBody>
      </p:sp>
      <p:pic>
        <p:nvPicPr>
          <p:cNvPr id="7" name="Picture 6">
            <a:extLst>
              <a:ext uri="{FF2B5EF4-FFF2-40B4-BE49-F238E27FC236}">
                <a16:creationId xmlns:a16="http://schemas.microsoft.com/office/drawing/2014/main" id="{3C5B7942-E8B7-9849-91F8-406C043C8AE5}"/>
              </a:ext>
            </a:extLst>
          </p:cNvPr>
          <p:cNvPicPr>
            <a:picLocks noChangeAspect="1"/>
          </p:cNvPicPr>
          <p:nvPr/>
        </p:nvPicPr>
        <p:blipFill>
          <a:blip r:embed="rId2"/>
          <a:stretch>
            <a:fillRect/>
          </a:stretch>
        </p:blipFill>
        <p:spPr>
          <a:xfrm>
            <a:off x="780288" y="2420366"/>
            <a:ext cx="4546600" cy="3797300"/>
          </a:xfrm>
          <a:prstGeom prst="rect">
            <a:avLst/>
          </a:prstGeom>
        </p:spPr>
      </p:pic>
      <p:pic>
        <p:nvPicPr>
          <p:cNvPr id="9" name="Picture 8">
            <a:extLst>
              <a:ext uri="{FF2B5EF4-FFF2-40B4-BE49-F238E27FC236}">
                <a16:creationId xmlns:a16="http://schemas.microsoft.com/office/drawing/2014/main" id="{1591D766-530B-2447-AE87-C3114316F017}"/>
              </a:ext>
            </a:extLst>
          </p:cNvPr>
          <p:cNvPicPr>
            <a:picLocks noChangeAspect="1"/>
          </p:cNvPicPr>
          <p:nvPr/>
        </p:nvPicPr>
        <p:blipFill>
          <a:blip r:embed="rId3"/>
          <a:stretch>
            <a:fillRect/>
          </a:stretch>
        </p:blipFill>
        <p:spPr>
          <a:xfrm>
            <a:off x="6997954" y="2382266"/>
            <a:ext cx="4584700" cy="3835400"/>
          </a:xfrm>
          <a:prstGeom prst="rect">
            <a:avLst/>
          </a:prstGeom>
        </p:spPr>
      </p:pic>
      <p:sp>
        <p:nvSpPr>
          <p:cNvPr id="10" name="TextBox 9">
            <a:extLst>
              <a:ext uri="{FF2B5EF4-FFF2-40B4-BE49-F238E27FC236}">
                <a16:creationId xmlns:a16="http://schemas.microsoft.com/office/drawing/2014/main" id="{CBBC6CE5-A4BE-3440-9927-AFAD24DD25B6}"/>
              </a:ext>
            </a:extLst>
          </p:cNvPr>
          <p:cNvSpPr txBox="1"/>
          <p:nvPr/>
        </p:nvSpPr>
        <p:spPr>
          <a:xfrm>
            <a:off x="2614443" y="6217666"/>
            <a:ext cx="915187" cy="369332"/>
          </a:xfrm>
          <a:prstGeom prst="rect">
            <a:avLst/>
          </a:prstGeom>
          <a:noFill/>
        </p:spPr>
        <p:txBody>
          <a:bodyPr wrap="none" rtlCol="0">
            <a:spAutoFit/>
          </a:bodyPr>
          <a:lstStyle/>
          <a:p>
            <a:r>
              <a:rPr lang="en-US" dirty="0"/>
              <a:t>BEFORE</a:t>
            </a:r>
          </a:p>
        </p:txBody>
      </p:sp>
      <p:sp>
        <p:nvSpPr>
          <p:cNvPr id="11" name="TextBox 10">
            <a:extLst>
              <a:ext uri="{FF2B5EF4-FFF2-40B4-BE49-F238E27FC236}">
                <a16:creationId xmlns:a16="http://schemas.microsoft.com/office/drawing/2014/main" id="{C97C8155-0826-2A43-9F12-FEB94A80441A}"/>
              </a:ext>
            </a:extLst>
          </p:cNvPr>
          <p:cNvSpPr txBox="1"/>
          <p:nvPr/>
        </p:nvSpPr>
        <p:spPr>
          <a:xfrm>
            <a:off x="8903819" y="6217666"/>
            <a:ext cx="772969" cy="369332"/>
          </a:xfrm>
          <a:prstGeom prst="rect">
            <a:avLst/>
          </a:prstGeom>
          <a:noFill/>
        </p:spPr>
        <p:txBody>
          <a:bodyPr wrap="none" rtlCol="0">
            <a:spAutoFit/>
          </a:bodyPr>
          <a:lstStyle/>
          <a:p>
            <a:r>
              <a:rPr lang="en-US" dirty="0"/>
              <a:t>AFTER</a:t>
            </a:r>
          </a:p>
        </p:txBody>
      </p:sp>
      <p:sp>
        <p:nvSpPr>
          <p:cNvPr id="12" name="Right Arrow 11">
            <a:extLst>
              <a:ext uri="{FF2B5EF4-FFF2-40B4-BE49-F238E27FC236}">
                <a16:creationId xmlns:a16="http://schemas.microsoft.com/office/drawing/2014/main" id="{2904203E-95A8-5941-9033-6522D92D5D0C}"/>
              </a:ext>
            </a:extLst>
          </p:cNvPr>
          <p:cNvSpPr/>
          <p:nvPr/>
        </p:nvSpPr>
        <p:spPr>
          <a:xfrm>
            <a:off x="5516245" y="3694176"/>
            <a:ext cx="1292352" cy="926592"/>
          </a:xfrm>
          <a:prstGeom prst="rightArrow">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25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A67822-1E3B-DA46-8911-515BD1D0B17E}"/>
              </a:ext>
            </a:extLst>
          </p:cNvPr>
          <p:cNvSpPr/>
          <p:nvPr/>
        </p:nvSpPr>
        <p:spPr>
          <a:xfrm>
            <a:off x="0" y="0"/>
            <a:ext cx="12192000" cy="963168"/>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5796711-6307-EF45-8C12-46BED078BAD1}"/>
              </a:ext>
            </a:extLst>
          </p:cNvPr>
          <p:cNvSpPr txBox="1"/>
          <p:nvPr/>
        </p:nvSpPr>
        <p:spPr>
          <a:xfrm>
            <a:off x="557784" y="0"/>
            <a:ext cx="12085320" cy="1107996"/>
          </a:xfrm>
          <a:prstGeom prst="rect">
            <a:avLst/>
          </a:prstGeom>
          <a:noFill/>
        </p:spPr>
        <p:txBody>
          <a:bodyPr wrap="square" rtlCol="0">
            <a:spAutoFit/>
          </a:bodyPr>
          <a:lstStyle/>
          <a:p>
            <a:r>
              <a:rPr lang="en-US" sz="6600" dirty="0">
                <a:solidFill>
                  <a:schemeClr val="bg1"/>
                </a:solidFill>
              </a:rPr>
              <a:t>Model Training: CNN algorithm</a:t>
            </a:r>
            <a:endParaRPr lang="en-US" sz="6600" dirty="0"/>
          </a:p>
        </p:txBody>
      </p:sp>
      <p:sp>
        <p:nvSpPr>
          <p:cNvPr id="6" name="Content Placeholder 5">
            <a:extLst>
              <a:ext uri="{FF2B5EF4-FFF2-40B4-BE49-F238E27FC236}">
                <a16:creationId xmlns:a16="http://schemas.microsoft.com/office/drawing/2014/main" id="{C77352F0-F24B-3D4D-B5B3-5C0AFB097686}"/>
              </a:ext>
            </a:extLst>
          </p:cNvPr>
          <p:cNvSpPr>
            <a:spLocks noGrp="1"/>
          </p:cNvSpPr>
          <p:nvPr>
            <p:ph idx="1"/>
          </p:nvPr>
        </p:nvSpPr>
        <p:spPr>
          <a:xfrm>
            <a:off x="838200" y="1267969"/>
            <a:ext cx="10515600" cy="4279392"/>
          </a:xfrm>
        </p:spPr>
        <p:txBody>
          <a:bodyPr/>
          <a:lstStyle/>
          <a:p>
            <a:r>
              <a:rPr lang="en-IN" dirty="0"/>
              <a:t>To recognise an image with </a:t>
            </a:r>
            <a:r>
              <a:rPr lang="en-IN" b="1" dirty="0"/>
              <a:t>highest level of accuracy</a:t>
            </a:r>
            <a:r>
              <a:rPr lang="en-IN" dirty="0"/>
              <a:t> we need to use deep learning algorithms like convolutional neural networks. </a:t>
            </a:r>
          </a:p>
          <a:p>
            <a:r>
              <a:rPr lang="en-IN" dirty="0"/>
              <a:t>CNNs can be thought of automatic feature extractors from the image. While using an algorithm with pixel vector we lose a lot of spatial interaction between pixels, a CNN </a:t>
            </a:r>
            <a:r>
              <a:rPr lang="en-IN" b="1" dirty="0"/>
              <a:t>effectively uses adjacent pixel information</a:t>
            </a:r>
            <a:r>
              <a:rPr lang="en-IN" dirty="0"/>
              <a:t> to effectively down sample the image first by convolution and then uses a prediction layer at the end. </a:t>
            </a:r>
          </a:p>
          <a:p>
            <a:r>
              <a:rPr lang="en-IN" dirty="0"/>
              <a:t>Due to these features of CNN we get highest accuracy level for our model and has achieved an efficient intelligent album creator. </a:t>
            </a:r>
          </a:p>
          <a:p>
            <a:endParaRPr lang="en-US" dirty="0"/>
          </a:p>
        </p:txBody>
      </p:sp>
    </p:spTree>
    <p:extLst>
      <p:ext uri="{BB962C8B-B14F-4D97-AF65-F5344CB8AC3E}">
        <p14:creationId xmlns:p14="http://schemas.microsoft.com/office/powerpoint/2010/main" val="295907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9E0658-50EF-9444-8CAC-53CEFE16295C}"/>
              </a:ext>
            </a:extLst>
          </p:cNvPr>
          <p:cNvSpPr/>
          <p:nvPr/>
        </p:nvSpPr>
        <p:spPr>
          <a:xfrm>
            <a:off x="0" y="0"/>
            <a:ext cx="12192000" cy="963168"/>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1ABB6A2-A066-9845-9331-FA8372C96149}"/>
              </a:ext>
            </a:extLst>
          </p:cNvPr>
          <p:cNvSpPr txBox="1"/>
          <p:nvPr/>
        </p:nvSpPr>
        <p:spPr>
          <a:xfrm>
            <a:off x="557784" y="0"/>
            <a:ext cx="12085320" cy="1107996"/>
          </a:xfrm>
          <a:prstGeom prst="rect">
            <a:avLst/>
          </a:prstGeom>
          <a:noFill/>
        </p:spPr>
        <p:txBody>
          <a:bodyPr wrap="square" rtlCol="0">
            <a:spAutoFit/>
          </a:bodyPr>
          <a:lstStyle/>
          <a:p>
            <a:r>
              <a:rPr lang="en-US" sz="6600" dirty="0">
                <a:solidFill>
                  <a:schemeClr val="bg1"/>
                </a:solidFill>
              </a:rPr>
              <a:t>Model Training: CNN algorithm</a:t>
            </a:r>
            <a:endParaRPr lang="en-US" sz="6600" dirty="0"/>
          </a:p>
        </p:txBody>
      </p:sp>
      <p:pic>
        <p:nvPicPr>
          <p:cNvPr id="5" name="Picture 4">
            <a:extLst>
              <a:ext uri="{FF2B5EF4-FFF2-40B4-BE49-F238E27FC236}">
                <a16:creationId xmlns:a16="http://schemas.microsoft.com/office/drawing/2014/main" id="{0C53E90A-A546-A846-AFC8-04D2BA84AF81}"/>
              </a:ext>
            </a:extLst>
          </p:cNvPr>
          <p:cNvPicPr>
            <a:picLocks noChangeAspect="1"/>
          </p:cNvPicPr>
          <p:nvPr/>
        </p:nvPicPr>
        <p:blipFill>
          <a:blip r:embed="rId2"/>
          <a:stretch>
            <a:fillRect/>
          </a:stretch>
        </p:blipFill>
        <p:spPr>
          <a:xfrm>
            <a:off x="60961" y="963168"/>
            <a:ext cx="4462272" cy="5894832"/>
          </a:xfrm>
          <a:prstGeom prst="rect">
            <a:avLst/>
          </a:prstGeom>
        </p:spPr>
      </p:pic>
      <p:pic>
        <p:nvPicPr>
          <p:cNvPr id="7" name="Picture 6">
            <a:extLst>
              <a:ext uri="{FF2B5EF4-FFF2-40B4-BE49-F238E27FC236}">
                <a16:creationId xmlns:a16="http://schemas.microsoft.com/office/drawing/2014/main" id="{76200DA1-ACC5-FF4F-8037-80C0B260673E}"/>
              </a:ext>
            </a:extLst>
          </p:cNvPr>
          <p:cNvPicPr>
            <a:picLocks noChangeAspect="1"/>
          </p:cNvPicPr>
          <p:nvPr/>
        </p:nvPicPr>
        <p:blipFill>
          <a:blip r:embed="rId3"/>
          <a:stretch>
            <a:fillRect/>
          </a:stretch>
        </p:blipFill>
        <p:spPr>
          <a:xfrm>
            <a:off x="6290930" y="963168"/>
            <a:ext cx="5901070" cy="5894832"/>
          </a:xfrm>
          <a:prstGeom prst="rect">
            <a:avLst/>
          </a:prstGeom>
        </p:spPr>
      </p:pic>
      <p:sp>
        <p:nvSpPr>
          <p:cNvPr id="8" name="Right Arrow 7">
            <a:extLst>
              <a:ext uri="{FF2B5EF4-FFF2-40B4-BE49-F238E27FC236}">
                <a16:creationId xmlns:a16="http://schemas.microsoft.com/office/drawing/2014/main" id="{BB7D35E8-EDFE-8E41-A2F9-7E40A07F7BDF}"/>
              </a:ext>
            </a:extLst>
          </p:cNvPr>
          <p:cNvSpPr/>
          <p:nvPr/>
        </p:nvSpPr>
        <p:spPr>
          <a:xfrm>
            <a:off x="4523233" y="3340608"/>
            <a:ext cx="1853183" cy="569976"/>
          </a:xfrm>
          <a:prstGeom prst="rightArrow">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75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37603-F778-D549-9391-6F90C7DC9EB9}"/>
              </a:ext>
            </a:extLst>
          </p:cNvPr>
          <p:cNvSpPr/>
          <p:nvPr/>
        </p:nvSpPr>
        <p:spPr>
          <a:xfrm>
            <a:off x="0" y="0"/>
            <a:ext cx="12192000" cy="1524000"/>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449E04-318C-7E4D-B3A2-3DF4F991053C}"/>
              </a:ext>
            </a:extLst>
          </p:cNvPr>
          <p:cNvSpPr txBox="1"/>
          <p:nvPr/>
        </p:nvSpPr>
        <p:spPr>
          <a:xfrm>
            <a:off x="667512" y="208002"/>
            <a:ext cx="3840480" cy="1107996"/>
          </a:xfrm>
          <a:prstGeom prst="rect">
            <a:avLst/>
          </a:prstGeom>
          <a:noFill/>
        </p:spPr>
        <p:txBody>
          <a:bodyPr wrap="square" rtlCol="0">
            <a:spAutoFit/>
          </a:bodyPr>
          <a:lstStyle/>
          <a:p>
            <a:r>
              <a:rPr lang="en-US" sz="6600" dirty="0">
                <a:solidFill>
                  <a:schemeClr val="bg1"/>
                </a:solidFill>
              </a:rPr>
              <a:t>Flask:</a:t>
            </a:r>
            <a:endParaRPr lang="en-US" sz="6600" dirty="0"/>
          </a:p>
        </p:txBody>
      </p:sp>
      <p:sp>
        <p:nvSpPr>
          <p:cNvPr id="5" name="Content Placeholder 4">
            <a:extLst>
              <a:ext uri="{FF2B5EF4-FFF2-40B4-BE49-F238E27FC236}">
                <a16:creationId xmlns:a16="http://schemas.microsoft.com/office/drawing/2014/main" id="{077716F3-D24F-164B-B769-FF6AC8C48C56}"/>
              </a:ext>
            </a:extLst>
          </p:cNvPr>
          <p:cNvSpPr>
            <a:spLocks noGrp="1"/>
          </p:cNvSpPr>
          <p:nvPr>
            <p:ph idx="1"/>
          </p:nvPr>
        </p:nvSpPr>
        <p:spPr>
          <a:xfrm>
            <a:off x="838200" y="1825625"/>
            <a:ext cx="5330952" cy="832231"/>
          </a:xfrm>
        </p:spPr>
        <p:txBody>
          <a:bodyPr/>
          <a:lstStyle/>
          <a:p>
            <a:r>
              <a:rPr lang="en-US" dirty="0"/>
              <a:t>Using flask we deploy the model</a:t>
            </a:r>
          </a:p>
        </p:txBody>
      </p:sp>
      <p:pic>
        <p:nvPicPr>
          <p:cNvPr id="7" name="Picture 6">
            <a:extLst>
              <a:ext uri="{FF2B5EF4-FFF2-40B4-BE49-F238E27FC236}">
                <a16:creationId xmlns:a16="http://schemas.microsoft.com/office/drawing/2014/main" id="{C1D8F60A-CB51-8347-9CCF-E1BBB1A74D05}"/>
              </a:ext>
            </a:extLst>
          </p:cNvPr>
          <p:cNvPicPr>
            <a:picLocks noChangeAspect="1"/>
          </p:cNvPicPr>
          <p:nvPr/>
        </p:nvPicPr>
        <p:blipFill>
          <a:blip r:embed="rId2"/>
          <a:stretch>
            <a:fillRect/>
          </a:stretch>
        </p:blipFill>
        <p:spPr>
          <a:xfrm>
            <a:off x="4645152" y="2327084"/>
            <a:ext cx="7315200" cy="4114800"/>
          </a:xfrm>
          <a:prstGeom prst="rect">
            <a:avLst/>
          </a:prstGeom>
        </p:spPr>
      </p:pic>
      <p:sp>
        <p:nvSpPr>
          <p:cNvPr id="8" name="TextBox 7">
            <a:extLst>
              <a:ext uri="{FF2B5EF4-FFF2-40B4-BE49-F238E27FC236}">
                <a16:creationId xmlns:a16="http://schemas.microsoft.com/office/drawing/2014/main" id="{5C38E03B-1BD6-6145-9622-1ED5C3EB62EA}"/>
              </a:ext>
            </a:extLst>
          </p:cNvPr>
          <p:cNvSpPr txBox="1"/>
          <p:nvPr/>
        </p:nvSpPr>
        <p:spPr>
          <a:xfrm>
            <a:off x="1694688" y="3608832"/>
            <a:ext cx="1515158" cy="646331"/>
          </a:xfrm>
          <a:prstGeom prst="rect">
            <a:avLst/>
          </a:prstGeom>
          <a:noFill/>
        </p:spPr>
        <p:txBody>
          <a:bodyPr wrap="none" rtlCol="0">
            <a:spAutoFit/>
          </a:bodyPr>
          <a:lstStyle/>
          <a:p>
            <a:r>
              <a:rPr lang="en-US" sz="3600" dirty="0"/>
              <a:t>Our UI </a:t>
            </a:r>
          </a:p>
        </p:txBody>
      </p:sp>
    </p:spTree>
    <p:extLst>
      <p:ext uri="{BB962C8B-B14F-4D97-AF65-F5344CB8AC3E}">
        <p14:creationId xmlns:p14="http://schemas.microsoft.com/office/powerpoint/2010/main" val="163161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7331FB-8AC1-EF41-89BC-9C49E95DA5F9}"/>
              </a:ext>
            </a:extLst>
          </p:cNvPr>
          <p:cNvPicPr>
            <a:picLocks noGrp="1" noChangeAspect="1"/>
          </p:cNvPicPr>
          <p:nvPr>
            <p:ph idx="1"/>
          </p:nvPr>
        </p:nvPicPr>
        <p:blipFill>
          <a:blip r:embed="rId2"/>
          <a:stretch>
            <a:fillRect/>
          </a:stretch>
        </p:blipFill>
        <p:spPr>
          <a:xfrm>
            <a:off x="838200" y="2157984"/>
            <a:ext cx="10515600" cy="3592670"/>
          </a:xfrm>
        </p:spPr>
      </p:pic>
      <p:sp>
        <p:nvSpPr>
          <p:cNvPr id="8" name="Rectangle 7">
            <a:extLst>
              <a:ext uri="{FF2B5EF4-FFF2-40B4-BE49-F238E27FC236}">
                <a16:creationId xmlns:a16="http://schemas.microsoft.com/office/drawing/2014/main" id="{DD3DE8C2-F2D6-4846-9765-83B32A7F03CD}"/>
              </a:ext>
            </a:extLst>
          </p:cNvPr>
          <p:cNvSpPr/>
          <p:nvPr/>
        </p:nvSpPr>
        <p:spPr>
          <a:xfrm>
            <a:off x="0" y="0"/>
            <a:ext cx="12192000" cy="1524000"/>
          </a:xfrm>
          <a:prstGeom prst="rect">
            <a:avLst/>
          </a:prstGeom>
          <a:solidFill>
            <a:srgbClr val="2C2F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67917-FC34-E945-A04B-3B8534358D7A}"/>
              </a:ext>
            </a:extLst>
          </p:cNvPr>
          <p:cNvSpPr txBox="1"/>
          <p:nvPr/>
        </p:nvSpPr>
        <p:spPr>
          <a:xfrm>
            <a:off x="667512" y="208002"/>
            <a:ext cx="7720584" cy="1107996"/>
          </a:xfrm>
          <a:prstGeom prst="rect">
            <a:avLst/>
          </a:prstGeom>
          <a:noFill/>
        </p:spPr>
        <p:txBody>
          <a:bodyPr wrap="square" rtlCol="0">
            <a:spAutoFit/>
          </a:bodyPr>
          <a:lstStyle/>
          <a:p>
            <a:r>
              <a:rPr lang="en-US" sz="6600" dirty="0">
                <a:solidFill>
                  <a:schemeClr val="bg1"/>
                </a:solidFill>
              </a:rPr>
              <a:t>Block Diagram:</a:t>
            </a:r>
            <a:endParaRPr lang="en-US" sz="6600" dirty="0"/>
          </a:p>
        </p:txBody>
      </p:sp>
    </p:spTree>
    <p:extLst>
      <p:ext uri="{BB962C8B-B14F-4D97-AF65-F5344CB8AC3E}">
        <p14:creationId xmlns:p14="http://schemas.microsoft.com/office/powerpoint/2010/main" val="3281510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527</Words>
  <Application>Microsoft Macintosh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맑은 고딕</vt:lpstr>
      <vt:lpstr>Arial</vt:lpstr>
      <vt:lpstr>Calibri</vt:lpstr>
      <vt:lpstr>Calibri Light</vt:lpstr>
      <vt:lpstr>Office Theme</vt:lpstr>
      <vt:lpstr>Predicting Stage Of Diabetic Retinopathy </vt:lpstr>
      <vt:lpstr>PowerPoint Presentation</vt:lpstr>
      <vt:lpstr>Basic Process:</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Shama Reddy</dc:creator>
  <cp:lastModifiedBy>Shama Reddy</cp:lastModifiedBy>
  <cp:revision>21</cp:revision>
  <dcterms:created xsi:type="dcterms:W3CDTF">2020-06-06T15:34:43Z</dcterms:created>
  <dcterms:modified xsi:type="dcterms:W3CDTF">2020-06-06T19:51:23Z</dcterms:modified>
</cp:coreProperties>
</file>