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B52BE6-F344-4E41-93B7-F3EAE74C2EFD}" v="53" dt="2020-06-02T09:15:40.695"/>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249" autoAdjust="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695231-8E28-4E82-AE31-66001D57F6B7}"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AF4042B-AA79-4995-8FBC-01A1CD7AF1F0}">
      <dgm:prSet custT="1"/>
      <dgm:spPr/>
      <dgm:t>
        <a:bodyPr/>
        <a:lstStyle/>
        <a:p>
          <a:pPr>
            <a:lnSpc>
              <a:spcPct val="100000"/>
            </a:lnSpc>
            <a:defRPr cap="all"/>
          </a:pPr>
          <a:r>
            <a:rPr lang="en-IN" sz="1600" dirty="0">
              <a:solidFill>
                <a:srgbClr val="00B050"/>
              </a:solidFill>
              <a:latin typeface="Aharoni" panose="02010803020104030203" pitchFamily="2" charset="-79"/>
              <a:cs typeface="Aharoni" panose="02010803020104030203" pitchFamily="2" charset="-79"/>
            </a:rPr>
            <a:t>We have gathered the data from google and made some changes to it</a:t>
          </a:r>
          <a:r>
            <a:rPr lang="en-IN" sz="1100" dirty="0">
              <a:solidFill>
                <a:srgbClr val="00B050"/>
              </a:solidFill>
              <a:latin typeface="Aharoni" panose="02010803020104030203" pitchFamily="2" charset="-79"/>
              <a:cs typeface="Aharoni" panose="02010803020104030203" pitchFamily="2" charset="-79"/>
            </a:rPr>
            <a:t>.</a:t>
          </a:r>
          <a:endParaRPr lang="en-US" sz="1100" dirty="0">
            <a:solidFill>
              <a:srgbClr val="00B050"/>
            </a:solidFill>
            <a:latin typeface="Aharoni" panose="02010803020104030203" pitchFamily="2" charset="-79"/>
            <a:cs typeface="Aharoni" panose="02010803020104030203" pitchFamily="2" charset="-79"/>
          </a:endParaRPr>
        </a:p>
      </dgm:t>
    </dgm:pt>
    <dgm:pt modelId="{F1C4BC92-1B7B-4629-8F53-863ED736FFF4}" type="parTrans" cxnId="{FEBC8432-2805-41F9-954F-D3E4A3FD87E4}">
      <dgm:prSet/>
      <dgm:spPr/>
      <dgm:t>
        <a:bodyPr/>
        <a:lstStyle/>
        <a:p>
          <a:endParaRPr lang="en-US"/>
        </a:p>
      </dgm:t>
    </dgm:pt>
    <dgm:pt modelId="{9B6A88AC-F9AA-4E86-8AE5-D1D82C3EEB9D}" type="sibTrans" cxnId="{FEBC8432-2805-41F9-954F-D3E4A3FD87E4}">
      <dgm:prSet/>
      <dgm:spPr/>
      <dgm:t>
        <a:bodyPr/>
        <a:lstStyle/>
        <a:p>
          <a:pPr>
            <a:lnSpc>
              <a:spcPct val="100000"/>
            </a:lnSpc>
          </a:pPr>
          <a:endParaRPr lang="en-US"/>
        </a:p>
      </dgm:t>
    </dgm:pt>
    <dgm:pt modelId="{C5F4ED5E-312B-4E28-BB87-08DCB84A7A7B}">
      <dgm:prSet custT="1"/>
      <dgm:spPr/>
      <dgm:t>
        <a:bodyPr/>
        <a:lstStyle/>
        <a:p>
          <a:pPr>
            <a:lnSpc>
              <a:spcPct val="100000"/>
            </a:lnSpc>
            <a:defRPr cap="all"/>
          </a:pPr>
          <a:r>
            <a:rPr lang="en-IN" sz="1600" dirty="0">
              <a:solidFill>
                <a:srgbClr val="FF0000"/>
              </a:solidFill>
              <a:latin typeface="+mj-lt"/>
              <a:cs typeface="Aharoni" panose="02010803020104030203" pitchFamily="2" charset="-79"/>
            </a:rPr>
            <a:t>Data had around 10 lakh rows and 25 columns.</a:t>
          </a:r>
          <a:endParaRPr lang="en-US" sz="1600" dirty="0">
            <a:solidFill>
              <a:srgbClr val="FF0000"/>
            </a:solidFill>
            <a:latin typeface="+mj-lt"/>
            <a:cs typeface="Aharoni" panose="02010803020104030203" pitchFamily="2" charset="-79"/>
          </a:endParaRPr>
        </a:p>
      </dgm:t>
    </dgm:pt>
    <dgm:pt modelId="{5E312A4F-7389-4CF1-A485-98CBBC7947FC}" type="parTrans" cxnId="{869F7295-F01E-4938-9FAA-C9B4B8550B09}">
      <dgm:prSet/>
      <dgm:spPr/>
      <dgm:t>
        <a:bodyPr/>
        <a:lstStyle/>
        <a:p>
          <a:endParaRPr lang="en-US"/>
        </a:p>
      </dgm:t>
    </dgm:pt>
    <dgm:pt modelId="{A8F6241E-B46E-4F69-A458-0BF87F82F1D9}" type="sibTrans" cxnId="{869F7295-F01E-4938-9FAA-C9B4B8550B09}">
      <dgm:prSet/>
      <dgm:spPr/>
      <dgm:t>
        <a:bodyPr/>
        <a:lstStyle/>
        <a:p>
          <a:pPr>
            <a:lnSpc>
              <a:spcPct val="100000"/>
            </a:lnSpc>
          </a:pPr>
          <a:endParaRPr lang="en-US"/>
        </a:p>
      </dgm:t>
    </dgm:pt>
    <dgm:pt modelId="{CB1BF3F9-9BFB-4FF0-8002-32E092D0215F}">
      <dgm:prSet custT="1"/>
      <dgm:spPr/>
      <dgm:t>
        <a:bodyPr/>
        <a:lstStyle/>
        <a:p>
          <a:pPr>
            <a:lnSpc>
              <a:spcPct val="100000"/>
            </a:lnSpc>
            <a:defRPr cap="all"/>
          </a:pPr>
          <a:r>
            <a:rPr lang="en-IN" sz="1600" dirty="0">
              <a:solidFill>
                <a:srgbClr val="002060"/>
              </a:solidFill>
              <a:latin typeface="+mn-lt"/>
              <a:cs typeface="Aharoni" panose="02010803020104030203" pitchFamily="2" charset="-79"/>
            </a:rPr>
            <a:t>We processed our prediction on 11,000 rows.</a:t>
          </a:r>
          <a:endParaRPr lang="en-US" sz="1600" dirty="0">
            <a:solidFill>
              <a:srgbClr val="002060"/>
            </a:solidFill>
            <a:latin typeface="+mn-lt"/>
            <a:cs typeface="Aharoni" panose="02010803020104030203" pitchFamily="2" charset="-79"/>
          </a:endParaRPr>
        </a:p>
      </dgm:t>
    </dgm:pt>
    <dgm:pt modelId="{E43A330F-48EF-4CC8-A89B-D4005BF90049}" type="parTrans" cxnId="{4E670F70-4F80-466A-8D23-53C970AFFBDB}">
      <dgm:prSet/>
      <dgm:spPr/>
      <dgm:t>
        <a:bodyPr/>
        <a:lstStyle/>
        <a:p>
          <a:endParaRPr lang="en-US"/>
        </a:p>
      </dgm:t>
    </dgm:pt>
    <dgm:pt modelId="{80E54389-0897-4AD0-AF58-E40BABB5B8B3}" type="sibTrans" cxnId="{4E670F70-4F80-466A-8D23-53C970AFFBDB}">
      <dgm:prSet/>
      <dgm:spPr/>
      <dgm:t>
        <a:bodyPr/>
        <a:lstStyle/>
        <a:p>
          <a:pPr>
            <a:lnSpc>
              <a:spcPct val="100000"/>
            </a:lnSpc>
          </a:pPr>
          <a:endParaRPr lang="en-US"/>
        </a:p>
      </dgm:t>
    </dgm:pt>
    <dgm:pt modelId="{3C4E2F06-5AC7-41DD-8B65-9B8B1B5CC1DB}">
      <dgm:prSet custT="1"/>
      <dgm:spPr/>
      <dgm:t>
        <a:bodyPr/>
        <a:lstStyle/>
        <a:p>
          <a:pPr>
            <a:defRPr cap="all"/>
          </a:pPr>
          <a:r>
            <a:rPr lang="en-IN" sz="1600" dirty="0">
              <a:solidFill>
                <a:schemeClr val="accent6">
                  <a:lumMod val="50000"/>
                </a:schemeClr>
              </a:solidFill>
              <a:latin typeface="Adobe Devanagari" panose="02040503050201020203" pitchFamily="18" charset="0"/>
              <a:cs typeface="Adobe Devanagari" panose="02040503050201020203" pitchFamily="18" charset="0"/>
            </a:rPr>
            <a:t>Classification is done on DELAY column of the dataset.</a:t>
          </a:r>
        </a:p>
        <a:p>
          <a:pPr>
            <a:defRPr cap="all"/>
          </a:pPr>
          <a:r>
            <a:rPr lang="en-IN" sz="1600">
              <a:solidFill>
                <a:schemeClr val="accent6">
                  <a:lumMod val="50000"/>
                </a:schemeClr>
              </a:solidFill>
              <a:latin typeface="Adobe Devanagari" panose="02040503050201020203" pitchFamily="18" charset="0"/>
              <a:cs typeface="Adobe Devanagari" panose="02040503050201020203" pitchFamily="18" charset="0"/>
            </a:rPr>
            <a:t>‘0’  </a:t>
          </a:r>
          <a:r>
            <a:rPr lang="en-IN" sz="1600" dirty="0">
              <a:solidFill>
                <a:schemeClr val="accent6">
                  <a:lumMod val="50000"/>
                </a:schemeClr>
              </a:solidFill>
              <a:latin typeface="Adobe Devanagari" panose="02040503050201020203" pitchFamily="18" charset="0"/>
              <a:cs typeface="Adobe Devanagari" panose="02040503050201020203" pitchFamily="18" charset="0"/>
            </a:rPr>
            <a:t>stands for no delay </a:t>
          </a:r>
          <a:r>
            <a:rPr lang="en-IN" sz="1600">
              <a:solidFill>
                <a:schemeClr val="accent6">
                  <a:lumMod val="50000"/>
                </a:schemeClr>
              </a:solidFill>
              <a:latin typeface="Adobe Devanagari" panose="02040503050201020203" pitchFamily="18" charset="0"/>
              <a:cs typeface="Adobe Devanagari" panose="02040503050201020203" pitchFamily="18" charset="0"/>
            </a:rPr>
            <a:t>and ‘1’ </a:t>
          </a:r>
          <a:r>
            <a:rPr lang="en-IN" sz="1600" dirty="0">
              <a:solidFill>
                <a:schemeClr val="accent6">
                  <a:lumMod val="50000"/>
                </a:schemeClr>
              </a:solidFill>
              <a:latin typeface="Adobe Devanagari" panose="02040503050201020203" pitchFamily="18" charset="0"/>
              <a:cs typeface="Adobe Devanagari" panose="02040503050201020203" pitchFamily="18" charset="0"/>
            </a:rPr>
            <a:t>stands for delayed</a:t>
          </a:r>
          <a:r>
            <a:rPr lang="en-IN" sz="1600" dirty="0"/>
            <a:t>.</a:t>
          </a:r>
          <a:endParaRPr lang="en-US" sz="1600" dirty="0"/>
        </a:p>
      </dgm:t>
    </dgm:pt>
    <dgm:pt modelId="{4A6D318F-4F38-4D6B-8B11-66BAC8C7B2A9}" type="parTrans" cxnId="{5660D47D-349E-4DFC-A1BA-0C3CE5A6B897}">
      <dgm:prSet/>
      <dgm:spPr/>
      <dgm:t>
        <a:bodyPr/>
        <a:lstStyle/>
        <a:p>
          <a:endParaRPr lang="en-US"/>
        </a:p>
      </dgm:t>
    </dgm:pt>
    <dgm:pt modelId="{A9AF322A-0496-47CA-A94D-AE938C38C629}" type="sibTrans" cxnId="{5660D47D-349E-4DFC-A1BA-0C3CE5A6B897}">
      <dgm:prSet/>
      <dgm:spPr/>
      <dgm:t>
        <a:bodyPr/>
        <a:lstStyle/>
        <a:p>
          <a:endParaRPr lang="en-US"/>
        </a:p>
      </dgm:t>
    </dgm:pt>
    <dgm:pt modelId="{8B8DABEA-20A6-4788-AE5B-0507DA34620E}" type="pres">
      <dgm:prSet presAssocID="{8F695231-8E28-4E82-AE31-66001D57F6B7}" presName="root" presStyleCnt="0">
        <dgm:presLayoutVars>
          <dgm:dir/>
          <dgm:resizeHandles val="exact"/>
        </dgm:presLayoutVars>
      </dgm:prSet>
      <dgm:spPr/>
    </dgm:pt>
    <dgm:pt modelId="{467E4690-E778-4BC4-905E-1D1EF367665D}" type="pres">
      <dgm:prSet presAssocID="{0AF4042B-AA79-4995-8FBC-01A1CD7AF1F0}" presName="compNode" presStyleCnt="0"/>
      <dgm:spPr/>
    </dgm:pt>
    <dgm:pt modelId="{1D364B33-54AE-4520-B388-093844CB2DBB}" type="pres">
      <dgm:prSet presAssocID="{0AF4042B-AA79-4995-8FBC-01A1CD7AF1F0}" presName="iconBgRect" presStyleLbl="bgShp" presStyleIdx="0" presStyleCnt="4"/>
      <dgm:spPr>
        <a:prstGeom prst="round2DiagRect">
          <a:avLst>
            <a:gd name="adj1" fmla="val 29727"/>
            <a:gd name="adj2" fmla="val 0"/>
          </a:avLst>
        </a:prstGeom>
      </dgm:spPr>
    </dgm:pt>
    <dgm:pt modelId="{57ACAD46-9C31-4B06-928A-F0065794B62D}" type="pres">
      <dgm:prSet presAssocID="{0AF4042B-AA79-4995-8FBC-01A1CD7AF1F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5476FE26-D350-40B1-990D-B35EA9B87298}" type="pres">
      <dgm:prSet presAssocID="{0AF4042B-AA79-4995-8FBC-01A1CD7AF1F0}" presName="spaceRect" presStyleCnt="0"/>
      <dgm:spPr/>
    </dgm:pt>
    <dgm:pt modelId="{FA5D6A1D-FCD4-4510-A5A5-5E004CE553F0}" type="pres">
      <dgm:prSet presAssocID="{0AF4042B-AA79-4995-8FBC-01A1CD7AF1F0}" presName="textRect" presStyleLbl="revTx" presStyleIdx="0" presStyleCnt="4" custScaleX="100877" custLinFactNeighborX="-9075" custLinFactNeighborY="-708">
        <dgm:presLayoutVars>
          <dgm:chMax val="1"/>
          <dgm:chPref val="1"/>
        </dgm:presLayoutVars>
      </dgm:prSet>
      <dgm:spPr/>
    </dgm:pt>
    <dgm:pt modelId="{85DC67AF-DFDB-4788-BC7B-12F2F7C36787}" type="pres">
      <dgm:prSet presAssocID="{9B6A88AC-F9AA-4E86-8AE5-D1D82C3EEB9D}" presName="sibTrans" presStyleCnt="0"/>
      <dgm:spPr/>
    </dgm:pt>
    <dgm:pt modelId="{6A705B75-2F89-44B7-AE5A-CEF763D19412}" type="pres">
      <dgm:prSet presAssocID="{C5F4ED5E-312B-4E28-BB87-08DCB84A7A7B}" presName="compNode" presStyleCnt="0"/>
      <dgm:spPr/>
    </dgm:pt>
    <dgm:pt modelId="{E93B8EE6-26CD-4AF8-80C2-B306026A8E52}" type="pres">
      <dgm:prSet presAssocID="{C5F4ED5E-312B-4E28-BB87-08DCB84A7A7B}" presName="iconBgRect" presStyleLbl="bgShp" presStyleIdx="1" presStyleCnt="4"/>
      <dgm:spPr>
        <a:prstGeom prst="round2DiagRect">
          <a:avLst>
            <a:gd name="adj1" fmla="val 29727"/>
            <a:gd name="adj2" fmla="val 0"/>
          </a:avLst>
        </a:prstGeom>
      </dgm:spPr>
    </dgm:pt>
    <dgm:pt modelId="{BD906DCD-219A-4B63-B465-1DB08E1F2FB5}" type="pres">
      <dgm:prSet presAssocID="{C5F4ED5E-312B-4E28-BB87-08DCB84A7A7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AEAA45D6-FAE3-41EC-97BC-2087A3874B7F}" type="pres">
      <dgm:prSet presAssocID="{C5F4ED5E-312B-4E28-BB87-08DCB84A7A7B}" presName="spaceRect" presStyleCnt="0"/>
      <dgm:spPr/>
    </dgm:pt>
    <dgm:pt modelId="{358C2138-AA85-4A40-A223-78C70141E45A}" type="pres">
      <dgm:prSet presAssocID="{C5F4ED5E-312B-4E28-BB87-08DCB84A7A7B}" presName="textRect" presStyleLbl="revTx" presStyleIdx="1" presStyleCnt="4" custScaleX="100263" custScaleY="98172">
        <dgm:presLayoutVars>
          <dgm:chMax val="1"/>
          <dgm:chPref val="1"/>
        </dgm:presLayoutVars>
      </dgm:prSet>
      <dgm:spPr/>
    </dgm:pt>
    <dgm:pt modelId="{A697ED05-9FD3-474C-AFB8-5B502B29DFEF}" type="pres">
      <dgm:prSet presAssocID="{A8F6241E-B46E-4F69-A458-0BF87F82F1D9}" presName="sibTrans" presStyleCnt="0"/>
      <dgm:spPr/>
    </dgm:pt>
    <dgm:pt modelId="{B4639099-E731-4F4D-9806-F03FD2A51692}" type="pres">
      <dgm:prSet presAssocID="{CB1BF3F9-9BFB-4FF0-8002-32E092D0215F}" presName="compNode" presStyleCnt="0"/>
      <dgm:spPr/>
    </dgm:pt>
    <dgm:pt modelId="{9EAF2B79-FCBF-4F28-B9CC-4A8B0A36E4F8}" type="pres">
      <dgm:prSet presAssocID="{CB1BF3F9-9BFB-4FF0-8002-32E092D0215F}" presName="iconBgRect" presStyleLbl="bgShp" presStyleIdx="2" presStyleCnt="4"/>
      <dgm:spPr>
        <a:prstGeom prst="round2DiagRect">
          <a:avLst>
            <a:gd name="adj1" fmla="val 29727"/>
            <a:gd name="adj2" fmla="val 0"/>
          </a:avLst>
        </a:prstGeom>
      </dgm:spPr>
    </dgm:pt>
    <dgm:pt modelId="{D3744018-0495-4E38-A38A-E2E736522E0D}" type="pres">
      <dgm:prSet presAssocID="{CB1BF3F9-9BFB-4FF0-8002-32E092D0215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e chart"/>
        </a:ext>
      </dgm:extLst>
    </dgm:pt>
    <dgm:pt modelId="{E6D5F26E-3FCA-4FA9-BECB-905E6ED9D281}" type="pres">
      <dgm:prSet presAssocID="{CB1BF3F9-9BFB-4FF0-8002-32E092D0215F}" presName="spaceRect" presStyleCnt="0"/>
      <dgm:spPr/>
    </dgm:pt>
    <dgm:pt modelId="{A4184D91-C142-45F5-A31C-B6D12C3ECAF7}" type="pres">
      <dgm:prSet presAssocID="{CB1BF3F9-9BFB-4FF0-8002-32E092D0215F}" presName="textRect" presStyleLbl="revTx" presStyleIdx="2" presStyleCnt="4" custScaleX="103713" custScaleY="102607">
        <dgm:presLayoutVars>
          <dgm:chMax val="1"/>
          <dgm:chPref val="1"/>
        </dgm:presLayoutVars>
      </dgm:prSet>
      <dgm:spPr/>
    </dgm:pt>
    <dgm:pt modelId="{AE588C2E-14F4-4AA6-9483-48975485C5C5}" type="pres">
      <dgm:prSet presAssocID="{80E54389-0897-4AD0-AF58-E40BABB5B8B3}" presName="sibTrans" presStyleCnt="0"/>
      <dgm:spPr/>
    </dgm:pt>
    <dgm:pt modelId="{FA978F1D-41D3-4FE8-98A4-92536C0555F0}" type="pres">
      <dgm:prSet presAssocID="{3C4E2F06-5AC7-41DD-8B65-9B8B1B5CC1DB}" presName="compNode" presStyleCnt="0"/>
      <dgm:spPr/>
    </dgm:pt>
    <dgm:pt modelId="{3C4B17FD-1BE5-412C-BEEF-36959CC78F39}" type="pres">
      <dgm:prSet presAssocID="{3C4E2F06-5AC7-41DD-8B65-9B8B1B5CC1DB}" presName="iconBgRect" presStyleLbl="bgShp" presStyleIdx="3" presStyleCnt="4"/>
      <dgm:spPr>
        <a:prstGeom prst="round2DiagRect">
          <a:avLst>
            <a:gd name="adj1" fmla="val 29727"/>
            <a:gd name="adj2" fmla="val 0"/>
          </a:avLst>
        </a:prstGeom>
      </dgm:spPr>
    </dgm:pt>
    <dgm:pt modelId="{7F143B30-12AA-4FCF-BDC9-212C2F4D4EA2}" type="pres">
      <dgm:prSet presAssocID="{3C4E2F06-5AC7-41DD-8B65-9B8B1B5CC1D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33D1BA59-3064-41AF-9A0B-D9529F16DDCE}" type="pres">
      <dgm:prSet presAssocID="{3C4E2F06-5AC7-41DD-8B65-9B8B1B5CC1DB}" presName="spaceRect" presStyleCnt="0"/>
      <dgm:spPr/>
    </dgm:pt>
    <dgm:pt modelId="{E3B11924-30FE-4013-9B57-EA6EF8F6FDCA}" type="pres">
      <dgm:prSet presAssocID="{3C4E2F06-5AC7-41DD-8B65-9B8B1B5CC1DB}" presName="textRect" presStyleLbl="revTx" presStyleIdx="3" presStyleCnt="4" custScaleY="79390">
        <dgm:presLayoutVars>
          <dgm:chMax val="1"/>
          <dgm:chPref val="1"/>
        </dgm:presLayoutVars>
      </dgm:prSet>
      <dgm:spPr/>
    </dgm:pt>
  </dgm:ptLst>
  <dgm:cxnLst>
    <dgm:cxn modelId="{4C195B24-7EB5-45BB-999F-C6EA902F8644}" type="presOf" srcId="{8F695231-8E28-4E82-AE31-66001D57F6B7}" destId="{8B8DABEA-20A6-4788-AE5B-0507DA34620E}" srcOrd="0" destOrd="0" presId="urn:microsoft.com/office/officeart/2018/5/layout/IconLeafLabelList"/>
    <dgm:cxn modelId="{FEBC8432-2805-41F9-954F-D3E4A3FD87E4}" srcId="{8F695231-8E28-4E82-AE31-66001D57F6B7}" destId="{0AF4042B-AA79-4995-8FBC-01A1CD7AF1F0}" srcOrd="0" destOrd="0" parTransId="{F1C4BC92-1B7B-4629-8F53-863ED736FFF4}" sibTransId="{9B6A88AC-F9AA-4E86-8AE5-D1D82C3EEB9D}"/>
    <dgm:cxn modelId="{1F027B35-7BA4-4246-A8DB-2E347E45E5C3}" type="presOf" srcId="{CB1BF3F9-9BFB-4FF0-8002-32E092D0215F}" destId="{A4184D91-C142-45F5-A31C-B6D12C3ECAF7}" srcOrd="0" destOrd="0" presId="urn:microsoft.com/office/officeart/2018/5/layout/IconLeafLabelList"/>
    <dgm:cxn modelId="{4E670F70-4F80-466A-8D23-53C970AFFBDB}" srcId="{8F695231-8E28-4E82-AE31-66001D57F6B7}" destId="{CB1BF3F9-9BFB-4FF0-8002-32E092D0215F}" srcOrd="2" destOrd="0" parTransId="{E43A330F-48EF-4CC8-A89B-D4005BF90049}" sibTransId="{80E54389-0897-4AD0-AF58-E40BABB5B8B3}"/>
    <dgm:cxn modelId="{5660D47D-349E-4DFC-A1BA-0C3CE5A6B897}" srcId="{8F695231-8E28-4E82-AE31-66001D57F6B7}" destId="{3C4E2F06-5AC7-41DD-8B65-9B8B1B5CC1DB}" srcOrd="3" destOrd="0" parTransId="{4A6D318F-4F38-4D6B-8B11-66BAC8C7B2A9}" sibTransId="{A9AF322A-0496-47CA-A94D-AE938C38C629}"/>
    <dgm:cxn modelId="{869F7295-F01E-4938-9FAA-C9B4B8550B09}" srcId="{8F695231-8E28-4E82-AE31-66001D57F6B7}" destId="{C5F4ED5E-312B-4E28-BB87-08DCB84A7A7B}" srcOrd="1" destOrd="0" parTransId="{5E312A4F-7389-4CF1-A485-98CBBC7947FC}" sibTransId="{A8F6241E-B46E-4F69-A458-0BF87F82F1D9}"/>
    <dgm:cxn modelId="{C2A950DF-692B-4B74-A210-C975BB45E939}" type="presOf" srcId="{3C4E2F06-5AC7-41DD-8B65-9B8B1B5CC1DB}" destId="{E3B11924-30FE-4013-9B57-EA6EF8F6FDCA}" srcOrd="0" destOrd="0" presId="urn:microsoft.com/office/officeart/2018/5/layout/IconLeafLabelList"/>
    <dgm:cxn modelId="{25E9FAED-2230-47EE-B471-5243CD1AE91C}" type="presOf" srcId="{0AF4042B-AA79-4995-8FBC-01A1CD7AF1F0}" destId="{FA5D6A1D-FCD4-4510-A5A5-5E004CE553F0}" srcOrd="0" destOrd="0" presId="urn:microsoft.com/office/officeart/2018/5/layout/IconLeafLabelList"/>
    <dgm:cxn modelId="{9B853FF1-2152-4E8F-8D08-BC8B4DD8F189}" type="presOf" srcId="{C5F4ED5E-312B-4E28-BB87-08DCB84A7A7B}" destId="{358C2138-AA85-4A40-A223-78C70141E45A}" srcOrd="0" destOrd="0" presId="urn:microsoft.com/office/officeart/2018/5/layout/IconLeafLabelList"/>
    <dgm:cxn modelId="{12356351-25B2-474C-9B58-D671A49EC14E}" type="presParOf" srcId="{8B8DABEA-20A6-4788-AE5B-0507DA34620E}" destId="{467E4690-E778-4BC4-905E-1D1EF367665D}" srcOrd="0" destOrd="0" presId="urn:microsoft.com/office/officeart/2018/5/layout/IconLeafLabelList"/>
    <dgm:cxn modelId="{41477E03-0F8F-49B4-90A7-A1AA46ABA956}" type="presParOf" srcId="{467E4690-E778-4BC4-905E-1D1EF367665D}" destId="{1D364B33-54AE-4520-B388-093844CB2DBB}" srcOrd="0" destOrd="0" presId="urn:microsoft.com/office/officeart/2018/5/layout/IconLeafLabelList"/>
    <dgm:cxn modelId="{D5E52A53-DA02-4056-9EA9-916C6C4B1366}" type="presParOf" srcId="{467E4690-E778-4BC4-905E-1D1EF367665D}" destId="{57ACAD46-9C31-4B06-928A-F0065794B62D}" srcOrd="1" destOrd="0" presId="urn:microsoft.com/office/officeart/2018/5/layout/IconLeafLabelList"/>
    <dgm:cxn modelId="{251A2E15-19E6-41DC-B2B4-3EB1A12E139E}" type="presParOf" srcId="{467E4690-E778-4BC4-905E-1D1EF367665D}" destId="{5476FE26-D350-40B1-990D-B35EA9B87298}" srcOrd="2" destOrd="0" presId="urn:microsoft.com/office/officeart/2018/5/layout/IconLeafLabelList"/>
    <dgm:cxn modelId="{016D718B-8FEE-4CA0-8AA5-65953A7C4A8A}" type="presParOf" srcId="{467E4690-E778-4BC4-905E-1D1EF367665D}" destId="{FA5D6A1D-FCD4-4510-A5A5-5E004CE553F0}" srcOrd="3" destOrd="0" presId="urn:microsoft.com/office/officeart/2018/5/layout/IconLeafLabelList"/>
    <dgm:cxn modelId="{A314BB2A-733C-42FD-80BA-A6CA54EE1CC7}" type="presParOf" srcId="{8B8DABEA-20A6-4788-AE5B-0507DA34620E}" destId="{85DC67AF-DFDB-4788-BC7B-12F2F7C36787}" srcOrd="1" destOrd="0" presId="urn:microsoft.com/office/officeart/2018/5/layout/IconLeafLabelList"/>
    <dgm:cxn modelId="{2E7AC9F5-197B-4692-A0D4-644FA0F20E4B}" type="presParOf" srcId="{8B8DABEA-20A6-4788-AE5B-0507DA34620E}" destId="{6A705B75-2F89-44B7-AE5A-CEF763D19412}" srcOrd="2" destOrd="0" presId="urn:microsoft.com/office/officeart/2018/5/layout/IconLeafLabelList"/>
    <dgm:cxn modelId="{C96606BF-08E4-4B56-9BAA-BE82D1AF4206}" type="presParOf" srcId="{6A705B75-2F89-44B7-AE5A-CEF763D19412}" destId="{E93B8EE6-26CD-4AF8-80C2-B306026A8E52}" srcOrd="0" destOrd="0" presId="urn:microsoft.com/office/officeart/2018/5/layout/IconLeafLabelList"/>
    <dgm:cxn modelId="{F7AC5382-2509-4F31-A82B-3EA42B0655C9}" type="presParOf" srcId="{6A705B75-2F89-44B7-AE5A-CEF763D19412}" destId="{BD906DCD-219A-4B63-B465-1DB08E1F2FB5}" srcOrd="1" destOrd="0" presId="urn:microsoft.com/office/officeart/2018/5/layout/IconLeafLabelList"/>
    <dgm:cxn modelId="{34BD824F-4D19-4B89-9865-5D6C9822E58B}" type="presParOf" srcId="{6A705B75-2F89-44B7-AE5A-CEF763D19412}" destId="{AEAA45D6-FAE3-41EC-97BC-2087A3874B7F}" srcOrd="2" destOrd="0" presId="urn:microsoft.com/office/officeart/2018/5/layout/IconLeafLabelList"/>
    <dgm:cxn modelId="{87CAEDED-F1BB-4C3D-AF76-DA0D271ADEA5}" type="presParOf" srcId="{6A705B75-2F89-44B7-AE5A-CEF763D19412}" destId="{358C2138-AA85-4A40-A223-78C70141E45A}" srcOrd="3" destOrd="0" presId="urn:microsoft.com/office/officeart/2018/5/layout/IconLeafLabelList"/>
    <dgm:cxn modelId="{AC6F8C06-67FC-411E-8396-823846493681}" type="presParOf" srcId="{8B8DABEA-20A6-4788-AE5B-0507DA34620E}" destId="{A697ED05-9FD3-474C-AFB8-5B502B29DFEF}" srcOrd="3" destOrd="0" presId="urn:microsoft.com/office/officeart/2018/5/layout/IconLeafLabelList"/>
    <dgm:cxn modelId="{54A6EF1D-3A23-489F-94BE-D37883375ECC}" type="presParOf" srcId="{8B8DABEA-20A6-4788-AE5B-0507DA34620E}" destId="{B4639099-E731-4F4D-9806-F03FD2A51692}" srcOrd="4" destOrd="0" presId="urn:microsoft.com/office/officeart/2018/5/layout/IconLeafLabelList"/>
    <dgm:cxn modelId="{0FA94385-DC40-41EF-BBDE-046230443F07}" type="presParOf" srcId="{B4639099-E731-4F4D-9806-F03FD2A51692}" destId="{9EAF2B79-FCBF-4F28-B9CC-4A8B0A36E4F8}" srcOrd="0" destOrd="0" presId="urn:microsoft.com/office/officeart/2018/5/layout/IconLeafLabelList"/>
    <dgm:cxn modelId="{5A4EDD17-C8FF-41EF-847E-B5C70FA14A60}" type="presParOf" srcId="{B4639099-E731-4F4D-9806-F03FD2A51692}" destId="{D3744018-0495-4E38-A38A-E2E736522E0D}" srcOrd="1" destOrd="0" presId="urn:microsoft.com/office/officeart/2018/5/layout/IconLeafLabelList"/>
    <dgm:cxn modelId="{6B03D704-65C1-4B6E-BF1F-265B5B86EE02}" type="presParOf" srcId="{B4639099-E731-4F4D-9806-F03FD2A51692}" destId="{E6D5F26E-3FCA-4FA9-BECB-905E6ED9D281}" srcOrd="2" destOrd="0" presId="urn:microsoft.com/office/officeart/2018/5/layout/IconLeafLabelList"/>
    <dgm:cxn modelId="{3B949848-67AB-461F-A5F7-D959DECDA150}" type="presParOf" srcId="{B4639099-E731-4F4D-9806-F03FD2A51692}" destId="{A4184D91-C142-45F5-A31C-B6D12C3ECAF7}" srcOrd="3" destOrd="0" presId="urn:microsoft.com/office/officeart/2018/5/layout/IconLeafLabelList"/>
    <dgm:cxn modelId="{D94129BF-D1B2-4402-9FBE-128A53D9A7AF}" type="presParOf" srcId="{8B8DABEA-20A6-4788-AE5B-0507DA34620E}" destId="{AE588C2E-14F4-4AA6-9483-48975485C5C5}" srcOrd="5" destOrd="0" presId="urn:microsoft.com/office/officeart/2018/5/layout/IconLeafLabelList"/>
    <dgm:cxn modelId="{7A9E14B0-7111-4462-A934-CBFA7DC12496}" type="presParOf" srcId="{8B8DABEA-20A6-4788-AE5B-0507DA34620E}" destId="{FA978F1D-41D3-4FE8-98A4-92536C0555F0}" srcOrd="6" destOrd="0" presId="urn:microsoft.com/office/officeart/2018/5/layout/IconLeafLabelList"/>
    <dgm:cxn modelId="{AFEE1DD8-872C-4821-B48C-0D005275D9DA}" type="presParOf" srcId="{FA978F1D-41D3-4FE8-98A4-92536C0555F0}" destId="{3C4B17FD-1BE5-412C-BEEF-36959CC78F39}" srcOrd="0" destOrd="0" presId="urn:microsoft.com/office/officeart/2018/5/layout/IconLeafLabelList"/>
    <dgm:cxn modelId="{78FDF0BC-A9E3-498D-B01C-99E01D2471DD}" type="presParOf" srcId="{FA978F1D-41D3-4FE8-98A4-92536C0555F0}" destId="{7F143B30-12AA-4FCF-BDC9-212C2F4D4EA2}" srcOrd="1" destOrd="0" presId="urn:microsoft.com/office/officeart/2018/5/layout/IconLeafLabelList"/>
    <dgm:cxn modelId="{07643643-1962-493F-BFA6-D51951DBDD0D}" type="presParOf" srcId="{FA978F1D-41D3-4FE8-98A4-92536C0555F0}" destId="{33D1BA59-3064-41AF-9A0B-D9529F16DDCE}" srcOrd="2" destOrd="0" presId="urn:microsoft.com/office/officeart/2018/5/layout/IconLeafLabelList"/>
    <dgm:cxn modelId="{655EE673-1EEA-421D-88DB-EB391531FA51}" type="presParOf" srcId="{FA978F1D-41D3-4FE8-98A4-92536C0555F0}" destId="{E3B11924-30FE-4013-9B57-EA6EF8F6FDC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64B33-54AE-4520-B388-093844CB2DBB}">
      <dsp:nvSpPr>
        <dsp:cNvPr id="0" name=""/>
        <dsp:cNvSpPr/>
      </dsp:nvSpPr>
      <dsp:spPr>
        <a:xfrm>
          <a:off x="931991" y="851274"/>
          <a:ext cx="1264141" cy="126414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ACAD46-9C31-4B06-928A-F0065794B62D}">
      <dsp:nvSpPr>
        <dsp:cNvPr id="0" name=""/>
        <dsp:cNvSpPr/>
      </dsp:nvSpPr>
      <dsp:spPr>
        <a:xfrm>
          <a:off x="1201399" y="112068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5D6A1D-FCD4-4510-A5A5-5E004CE553F0}">
      <dsp:nvSpPr>
        <dsp:cNvPr id="0" name=""/>
        <dsp:cNvSpPr/>
      </dsp:nvSpPr>
      <dsp:spPr>
        <a:xfrm>
          <a:off x="330727" y="2505632"/>
          <a:ext cx="2090537" cy="498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N" sz="1600" kern="1200" dirty="0">
              <a:solidFill>
                <a:srgbClr val="00B050"/>
              </a:solidFill>
              <a:latin typeface="Aharoni" panose="02010803020104030203" pitchFamily="2" charset="-79"/>
              <a:cs typeface="Aharoni" panose="02010803020104030203" pitchFamily="2" charset="-79"/>
            </a:rPr>
            <a:t>We have gathered the data from google and made some changes to it</a:t>
          </a:r>
          <a:r>
            <a:rPr lang="en-IN" sz="1100" kern="1200" dirty="0">
              <a:solidFill>
                <a:srgbClr val="00B050"/>
              </a:solidFill>
              <a:latin typeface="Aharoni" panose="02010803020104030203" pitchFamily="2" charset="-79"/>
              <a:cs typeface="Aharoni" panose="02010803020104030203" pitchFamily="2" charset="-79"/>
            </a:rPr>
            <a:t>.</a:t>
          </a:r>
          <a:endParaRPr lang="en-US" sz="1100" kern="1200" dirty="0">
            <a:solidFill>
              <a:srgbClr val="00B050"/>
            </a:solidFill>
            <a:latin typeface="Aharoni" panose="02010803020104030203" pitchFamily="2" charset="-79"/>
            <a:cs typeface="Aharoni" panose="02010803020104030203" pitchFamily="2" charset="-79"/>
          </a:endParaRPr>
        </a:p>
      </dsp:txBody>
      <dsp:txXfrm>
        <a:off x="330727" y="2505632"/>
        <a:ext cx="2090537" cy="498774"/>
      </dsp:txXfrm>
    </dsp:sp>
    <dsp:sp modelId="{E93B8EE6-26CD-4AF8-80C2-B306026A8E52}">
      <dsp:nvSpPr>
        <dsp:cNvPr id="0" name=""/>
        <dsp:cNvSpPr/>
      </dsp:nvSpPr>
      <dsp:spPr>
        <a:xfrm>
          <a:off x="3378830" y="853553"/>
          <a:ext cx="1264141" cy="126414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906DCD-219A-4B63-B465-1DB08E1F2FB5}">
      <dsp:nvSpPr>
        <dsp:cNvPr id="0" name=""/>
        <dsp:cNvSpPr/>
      </dsp:nvSpPr>
      <dsp:spPr>
        <a:xfrm>
          <a:off x="3648237" y="1122960"/>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2138-AA85-4A40-A223-78C70141E45A}">
      <dsp:nvSpPr>
        <dsp:cNvPr id="0" name=""/>
        <dsp:cNvSpPr/>
      </dsp:nvSpPr>
      <dsp:spPr>
        <a:xfrm>
          <a:off x="2971994" y="2516002"/>
          <a:ext cx="2077812" cy="489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N" sz="1600" kern="1200" dirty="0">
              <a:solidFill>
                <a:srgbClr val="FF0000"/>
              </a:solidFill>
              <a:latin typeface="+mj-lt"/>
              <a:cs typeface="Aharoni" panose="02010803020104030203" pitchFamily="2" charset="-79"/>
            </a:rPr>
            <a:t>Data had around 10 lakh rows and 25 columns.</a:t>
          </a:r>
          <a:endParaRPr lang="en-US" sz="1600" kern="1200" dirty="0">
            <a:solidFill>
              <a:srgbClr val="FF0000"/>
            </a:solidFill>
            <a:latin typeface="+mj-lt"/>
            <a:cs typeface="Aharoni" panose="02010803020104030203" pitchFamily="2" charset="-79"/>
          </a:endParaRPr>
        </a:p>
      </dsp:txBody>
      <dsp:txXfrm>
        <a:off x="2971994" y="2516002"/>
        <a:ext cx="2077812" cy="489656"/>
      </dsp:txXfrm>
    </dsp:sp>
    <dsp:sp modelId="{9EAF2B79-FCBF-4F28-B9CC-4A8B0A36E4F8}">
      <dsp:nvSpPr>
        <dsp:cNvPr id="0" name=""/>
        <dsp:cNvSpPr/>
      </dsp:nvSpPr>
      <dsp:spPr>
        <a:xfrm>
          <a:off x="5855054" y="848023"/>
          <a:ext cx="1264141" cy="126414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744018-0495-4E38-A38A-E2E736522E0D}">
      <dsp:nvSpPr>
        <dsp:cNvPr id="0" name=""/>
        <dsp:cNvSpPr/>
      </dsp:nvSpPr>
      <dsp:spPr>
        <a:xfrm>
          <a:off x="6124461" y="1117430"/>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184D91-C142-45F5-A31C-B6D12C3ECAF7}">
      <dsp:nvSpPr>
        <dsp:cNvPr id="0" name=""/>
        <dsp:cNvSpPr/>
      </dsp:nvSpPr>
      <dsp:spPr>
        <a:xfrm>
          <a:off x="5412470" y="2499412"/>
          <a:ext cx="2149309" cy="51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N" sz="1600" kern="1200" dirty="0">
              <a:solidFill>
                <a:srgbClr val="002060"/>
              </a:solidFill>
              <a:latin typeface="+mn-lt"/>
              <a:cs typeface="Aharoni" panose="02010803020104030203" pitchFamily="2" charset="-79"/>
            </a:rPr>
            <a:t>We processed our prediction on 11,000 rows.</a:t>
          </a:r>
          <a:endParaRPr lang="en-US" sz="1600" kern="1200" dirty="0">
            <a:solidFill>
              <a:srgbClr val="002060"/>
            </a:solidFill>
            <a:latin typeface="+mn-lt"/>
            <a:cs typeface="Aharoni" panose="02010803020104030203" pitchFamily="2" charset="-79"/>
          </a:endParaRPr>
        </a:p>
      </dsp:txBody>
      <dsp:txXfrm>
        <a:off x="5412470" y="2499412"/>
        <a:ext cx="2149309" cy="511777"/>
      </dsp:txXfrm>
    </dsp:sp>
    <dsp:sp modelId="{3C4B17FD-1BE5-412C-BEEF-36959CC78F39}">
      <dsp:nvSpPr>
        <dsp:cNvPr id="0" name=""/>
        <dsp:cNvSpPr/>
      </dsp:nvSpPr>
      <dsp:spPr>
        <a:xfrm>
          <a:off x="8328554" y="876973"/>
          <a:ext cx="1264141" cy="126414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143B30-12AA-4FCF-BDC9-212C2F4D4EA2}">
      <dsp:nvSpPr>
        <dsp:cNvPr id="0" name=""/>
        <dsp:cNvSpPr/>
      </dsp:nvSpPr>
      <dsp:spPr>
        <a:xfrm>
          <a:off x="8597961" y="1146380"/>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B11924-30FE-4013-9B57-EA6EF8F6FDCA}">
      <dsp:nvSpPr>
        <dsp:cNvPr id="0" name=""/>
        <dsp:cNvSpPr/>
      </dsp:nvSpPr>
      <dsp:spPr>
        <a:xfrm>
          <a:off x="7924443" y="2586262"/>
          <a:ext cx="2072362" cy="395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IN" sz="1600" kern="1200" dirty="0">
              <a:solidFill>
                <a:schemeClr val="accent6">
                  <a:lumMod val="50000"/>
                </a:schemeClr>
              </a:solidFill>
              <a:latin typeface="Adobe Devanagari" panose="02040503050201020203" pitchFamily="18" charset="0"/>
              <a:cs typeface="Adobe Devanagari" panose="02040503050201020203" pitchFamily="18" charset="0"/>
            </a:rPr>
            <a:t>Classification is done on DELAY column of the dataset.</a:t>
          </a:r>
        </a:p>
        <a:p>
          <a:pPr marL="0" lvl="0" indent="0" algn="ctr" defTabSz="711200">
            <a:lnSpc>
              <a:spcPct val="90000"/>
            </a:lnSpc>
            <a:spcBef>
              <a:spcPct val="0"/>
            </a:spcBef>
            <a:spcAft>
              <a:spcPct val="35000"/>
            </a:spcAft>
            <a:buNone/>
            <a:defRPr cap="all"/>
          </a:pPr>
          <a:r>
            <a:rPr lang="en-IN" sz="1600" kern="1200">
              <a:solidFill>
                <a:schemeClr val="accent6">
                  <a:lumMod val="50000"/>
                </a:schemeClr>
              </a:solidFill>
              <a:latin typeface="Adobe Devanagari" panose="02040503050201020203" pitchFamily="18" charset="0"/>
              <a:cs typeface="Adobe Devanagari" panose="02040503050201020203" pitchFamily="18" charset="0"/>
            </a:rPr>
            <a:t>‘0’  </a:t>
          </a:r>
          <a:r>
            <a:rPr lang="en-IN" sz="1600" kern="1200" dirty="0">
              <a:solidFill>
                <a:schemeClr val="accent6">
                  <a:lumMod val="50000"/>
                </a:schemeClr>
              </a:solidFill>
              <a:latin typeface="Adobe Devanagari" panose="02040503050201020203" pitchFamily="18" charset="0"/>
              <a:cs typeface="Adobe Devanagari" panose="02040503050201020203" pitchFamily="18" charset="0"/>
            </a:rPr>
            <a:t>stands for no delay </a:t>
          </a:r>
          <a:r>
            <a:rPr lang="en-IN" sz="1600" kern="1200">
              <a:solidFill>
                <a:schemeClr val="accent6">
                  <a:lumMod val="50000"/>
                </a:schemeClr>
              </a:solidFill>
              <a:latin typeface="Adobe Devanagari" panose="02040503050201020203" pitchFamily="18" charset="0"/>
              <a:cs typeface="Adobe Devanagari" panose="02040503050201020203" pitchFamily="18" charset="0"/>
            </a:rPr>
            <a:t>and ‘1’ </a:t>
          </a:r>
          <a:r>
            <a:rPr lang="en-IN" sz="1600" kern="1200" dirty="0">
              <a:solidFill>
                <a:schemeClr val="accent6">
                  <a:lumMod val="50000"/>
                </a:schemeClr>
              </a:solidFill>
              <a:latin typeface="Adobe Devanagari" panose="02040503050201020203" pitchFamily="18" charset="0"/>
              <a:cs typeface="Adobe Devanagari" panose="02040503050201020203" pitchFamily="18" charset="0"/>
            </a:rPr>
            <a:t>stands for delayed</a:t>
          </a:r>
          <a:r>
            <a:rPr lang="en-IN" sz="1600" kern="1200" dirty="0"/>
            <a:t>.</a:t>
          </a:r>
          <a:endParaRPr lang="en-US" sz="1600" kern="1200" dirty="0"/>
        </a:p>
      </dsp:txBody>
      <dsp:txXfrm>
        <a:off x="7924443" y="2586262"/>
        <a:ext cx="2072362" cy="395976"/>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6/2/2020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9040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6/2/2020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4323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6/2/2020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5770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6/2/2020</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150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6/2/2020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3235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6/2/2020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541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6/2/2020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4947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6/2/2020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793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6/2/2020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003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6/2/2020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975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6/2/2020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40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6/2/2020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142906477"/>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2" r:id="rId6"/>
    <p:sldLayoutId id="2147483828" r:id="rId7"/>
    <p:sldLayoutId id="2147483829" r:id="rId8"/>
    <p:sldLayoutId id="2147483830" r:id="rId9"/>
    <p:sldLayoutId id="2147483831" r:id="rId10"/>
    <p:sldLayoutId id="21474838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CE1AED4-C7FF-4468-BF54-4470A0A3E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3">
            <a:extLst>
              <a:ext uri="{FF2B5EF4-FFF2-40B4-BE49-F238E27FC236}">
                <a16:creationId xmlns:a16="http://schemas.microsoft.com/office/drawing/2014/main" id="{B8C97B05-4636-496F-8FE6-ACECDB3D4FD0}"/>
              </a:ext>
            </a:extLst>
          </p:cNvPr>
          <p:cNvPicPr>
            <a:picLocks noChangeAspect="1"/>
          </p:cNvPicPr>
          <p:nvPr/>
        </p:nvPicPr>
        <p:blipFill rotWithShape="1">
          <a:blip r:embed="rId2"/>
          <a:srcRect l="10689" r="-1" b="-1"/>
          <a:stretch/>
        </p:blipFill>
        <p:spPr>
          <a:xfrm>
            <a:off x="-3044" y="0"/>
            <a:ext cx="12188932" cy="6857990"/>
          </a:xfrm>
          <a:prstGeom prst="rect">
            <a:avLst/>
          </a:prstGeom>
        </p:spPr>
      </p:pic>
      <p:sp>
        <p:nvSpPr>
          <p:cNvPr id="31" name="Rectangle 30">
            <a:extLst>
              <a:ext uri="{FF2B5EF4-FFF2-40B4-BE49-F238E27FC236}">
                <a16:creationId xmlns:a16="http://schemas.microsoft.com/office/drawing/2014/main" id="{BDE94FAB-AA60-43B4-A2C3-3A940B9A9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4000">
                <a:schemeClr val="tx1">
                  <a:alpha val="40000"/>
                </a:schemeClr>
              </a:gs>
              <a:gs pos="100000">
                <a:schemeClr val="tx1">
                  <a:alpha val="7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F30FB3-0EAD-4A5D-A561-E20FDFE8A961}"/>
              </a:ext>
            </a:extLst>
          </p:cNvPr>
          <p:cNvSpPr>
            <a:spLocks noGrp="1"/>
          </p:cNvSpPr>
          <p:nvPr>
            <p:ph type="ctrTitle"/>
          </p:nvPr>
        </p:nvSpPr>
        <p:spPr>
          <a:xfrm>
            <a:off x="1524000" y="1645919"/>
            <a:ext cx="9144000" cy="3362179"/>
          </a:xfrm>
        </p:spPr>
        <p:txBody>
          <a:bodyPr>
            <a:normAutofit/>
          </a:bodyPr>
          <a:lstStyle/>
          <a:p>
            <a:r>
              <a:rPr lang="en-IN" sz="8800" b="1" dirty="0">
                <a:solidFill>
                  <a:schemeClr val="bg1"/>
                </a:solidFill>
                <a:latin typeface="Algerian" panose="04020705040A02060702" pitchFamily="82" charset="0"/>
                <a:cs typeface="Aharoni" panose="020B0604020202020204" pitchFamily="2" charset="-79"/>
              </a:rPr>
              <a:t>FLIGHT DELAY PREDICTION</a:t>
            </a:r>
            <a:br>
              <a:rPr lang="en-IN" sz="3700" dirty="0">
                <a:solidFill>
                  <a:schemeClr val="bg1"/>
                </a:solidFill>
              </a:rPr>
            </a:br>
            <a:endParaRPr lang="en-IN" sz="3700" dirty="0">
              <a:solidFill>
                <a:schemeClr val="bg1"/>
              </a:solidFill>
            </a:endParaRPr>
          </a:p>
        </p:txBody>
      </p:sp>
      <p:sp>
        <p:nvSpPr>
          <p:cNvPr id="3" name="Subtitle 2">
            <a:extLst>
              <a:ext uri="{FF2B5EF4-FFF2-40B4-BE49-F238E27FC236}">
                <a16:creationId xmlns:a16="http://schemas.microsoft.com/office/drawing/2014/main" id="{2F936F51-ECFF-482E-B37E-D4BAEAB720CF}"/>
              </a:ext>
            </a:extLst>
          </p:cNvPr>
          <p:cNvSpPr>
            <a:spLocks noGrp="1"/>
          </p:cNvSpPr>
          <p:nvPr>
            <p:ph type="subTitle" idx="1"/>
          </p:nvPr>
        </p:nvSpPr>
        <p:spPr>
          <a:xfrm>
            <a:off x="8299938" y="4839286"/>
            <a:ext cx="3685736" cy="2018704"/>
          </a:xfrm>
        </p:spPr>
        <p:txBody>
          <a:bodyPr>
            <a:normAutofit/>
          </a:bodyPr>
          <a:lstStyle/>
          <a:p>
            <a:endParaRPr lang="en-IN" sz="1800" dirty="0">
              <a:solidFill>
                <a:schemeClr val="bg1"/>
              </a:solidFill>
            </a:endParaRPr>
          </a:p>
          <a:p>
            <a:r>
              <a:rPr lang="en-IN" sz="1800" dirty="0">
                <a:solidFill>
                  <a:schemeClr val="bg1"/>
                </a:solidFill>
              </a:rPr>
              <a:t>Gowri Swetha</a:t>
            </a:r>
          </a:p>
          <a:p>
            <a:r>
              <a:rPr lang="en-IN" sz="1800" dirty="0">
                <a:solidFill>
                  <a:schemeClr val="bg1"/>
                </a:solidFill>
              </a:rPr>
              <a:t>Regatte Likitha</a:t>
            </a:r>
          </a:p>
          <a:p>
            <a:r>
              <a:rPr lang="en-IN" sz="1800" dirty="0" err="1">
                <a:solidFill>
                  <a:schemeClr val="bg1"/>
                </a:solidFill>
              </a:rPr>
              <a:t>Yeruva</a:t>
            </a:r>
            <a:r>
              <a:rPr lang="en-IN" sz="1800" dirty="0">
                <a:solidFill>
                  <a:schemeClr val="bg1"/>
                </a:solidFill>
              </a:rPr>
              <a:t> </a:t>
            </a:r>
            <a:r>
              <a:rPr lang="en-IN" sz="1800" dirty="0" err="1">
                <a:solidFill>
                  <a:schemeClr val="bg1"/>
                </a:solidFill>
              </a:rPr>
              <a:t>Snigdha</a:t>
            </a:r>
            <a:r>
              <a:rPr lang="en-IN" sz="1800" dirty="0">
                <a:solidFill>
                  <a:schemeClr val="bg1"/>
                </a:solidFill>
              </a:rPr>
              <a:t> Reddy</a:t>
            </a:r>
          </a:p>
          <a:p>
            <a:r>
              <a:rPr lang="en-IN" sz="1800" dirty="0">
                <a:solidFill>
                  <a:schemeClr val="bg1"/>
                </a:solidFill>
              </a:rPr>
              <a:t>Sakshi Datta </a:t>
            </a:r>
            <a:r>
              <a:rPr lang="en-IN" sz="1800" dirty="0" err="1">
                <a:solidFill>
                  <a:schemeClr val="bg1"/>
                </a:solidFill>
              </a:rPr>
              <a:t>Deshattiwar</a:t>
            </a:r>
            <a:endParaRPr lang="en-IN" sz="1800" dirty="0">
              <a:solidFill>
                <a:schemeClr val="bg1"/>
              </a:solidFill>
            </a:endParaRPr>
          </a:p>
        </p:txBody>
      </p:sp>
    </p:spTree>
    <p:extLst>
      <p:ext uri="{BB962C8B-B14F-4D97-AF65-F5344CB8AC3E}">
        <p14:creationId xmlns:p14="http://schemas.microsoft.com/office/powerpoint/2010/main" val="1602098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28F899-B795-40F5-A850-85F00A3185A4}"/>
              </a:ext>
            </a:extLst>
          </p:cNvPr>
          <p:cNvSpPr>
            <a:spLocks noGrp="1"/>
          </p:cNvSpPr>
          <p:nvPr>
            <p:ph type="title"/>
          </p:nvPr>
        </p:nvSpPr>
        <p:spPr>
          <a:xfrm>
            <a:off x="686834" y="1153572"/>
            <a:ext cx="3200400" cy="4461163"/>
          </a:xfrm>
        </p:spPr>
        <p:txBody>
          <a:bodyPr>
            <a:normAutofit/>
          </a:bodyPr>
          <a:lstStyle/>
          <a:p>
            <a:r>
              <a:rPr lang="en-IN">
                <a:solidFill>
                  <a:srgbClr val="FFFFFF"/>
                </a:solidFill>
              </a:rPr>
              <a:t>Project Description:</a:t>
            </a:r>
          </a:p>
        </p:txBody>
      </p:sp>
      <p:sp>
        <p:nvSpPr>
          <p:cNvPr id="3" name="Content Placeholder 2">
            <a:extLst>
              <a:ext uri="{FF2B5EF4-FFF2-40B4-BE49-F238E27FC236}">
                <a16:creationId xmlns:a16="http://schemas.microsoft.com/office/drawing/2014/main" id="{E5CB1742-C462-405E-843F-1740277E2F34}"/>
              </a:ext>
            </a:extLst>
          </p:cNvPr>
          <p:cNvSpPr>
            <a:spLocks noGrp="1"/>
          </p:cNvSpPr>
          <p:nvPr>
            <p:ph idx="1"/>
          </p:nvPr>
        </p:nvSpPr>
        <p:spPr>
          <a:xfrm>
            <a:off x="4447308" y="591344"/>
            <a:ext cx="6906491" cy="5585619"/>
          </a:xfrm>
        </p:spPr>
        <p:txBody>
          <a:bodyPr anchor="ctr">
            <a:normAutofit/>
          </a:bodyPr>
          <a:lstStyle/>
          <a:p>
            <a:r>
              <a:rPr lang="en-US" sz="2200"/>
              <a:t>OVER the last twenty years, air travel has been increasingly preferred among </a:t>
            </a:r>
            <a:r>
              <a:rPr lang="en-US" sz="2200" err="1"/>
              <a:t>travellers</a:t>
            </a:r>
            <a:r>
              <a:rPr lang="en-US" sz="2200"/>
              <a:t>, mainly because of its speed and in some cases comfort. This has led to phenomenal growth in the air traffic and on the ground. Increase in air traffic growth has also resulted in massive levels of aircraft delays on the ground and in the air. These delays are responsible for large economic and environmental losses. Moreover, the economic impact of flight delays for domestic flights in the US is estimated to be more than $19 Billion per year to the airlines and over $41 Billion per year to the national economy. In response to growing concerns of fuel emissions and their negative impact on health, there is an active research in the aviation industry for finding techniques to predict flight delays accurately in order to optimize flight operations and minimize delays.</a:t>
            </a:r>
          </a:p>
        </p:txBody>
      </p:sp>
      <p:sp>
        <p:nvSpPr>
          <p:cNvPr id="27"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4805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2">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Arc 34">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32364A-9E6B-4F18-BF8A-DA8BA9E6C25A}"/>
              </a:ext>
            </a:extLst>
          </p:cNvPr>
          <p:cNvSpPr>
            <a:spLocks noGrp="1"/>
          </p:cNvSpPr>
          <p:nvPr>
            <p:ph type="title"/>
          </p:nvPr>
        </p:nvSpPr>
        <p:spPr>
          <a:xfrm>
            <a:off x="838200" y="365125"/>
            <a:ext cx="10515600" cy="1325563"/>
          </a:xfrm>
        </p:spPr>
        <p:txBody>
          <a:bodyPr>
            <a:normAutofit/>
          </a:bodyPr>
          <a:lstStyle/>
          <a:p>
            <a:pPr algn="ctr"/>
            <a:r>
              <a:rPr lang="en-IN"/>
              <a:t>DATASET</a:t>
            </a:r>
          </a:p>
        </p:txBody>
      </p:sp>
      <p:sp>
        <p:nvSpPr>
          <p:cNvPr id="12" name="Rectangle 2">
            <a:extLst>
              <a:ext uri="{FF2B5EF4-FFF2-40B4-BE49-F238E27FC236}">
                <a16:creationId xmlns:a16="http://schemas.microsoft.com/office/drawing/2014/main" id="{8A676F78-DB4E-468F-AFFD-1C9262FFCBD8}"/>
              </a:ext>
            </a:extLst>
          </p:cNvPr>
          <p:cNvSpPr>
            <a:spLocks noChangeArrowheads="1"/>
          </p:cNvSpPr>
          <p:nvPr/>
        </p:nvSpPr>
        <p:spPr bwMode="auto">
          <a:xfrm>
            <a:off x="-8347829" y="-323165"/>
            <a:ext cx="2053982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18" name="Content Placeholder 17">
            <a:extLst>
              <a:ext uri="{FF2B5EF4-FFF2-40B4-BE49-F238E27FC236}">
                <a16:creationId xmlns:a16="http://schemas.microsoft.com/office/drawing/2014/main" id="{D3538585-F1E6-4D5E-B8EB-C6AFE5E2E8B6}"/>
              </a:ext>
            </a:extLst>
          </p:cNvPr>
          <p:cNvGraphicFramePr>
            <a:graphicFrameLocks noGrp="1"/>
          </p:cNvGraphicFramePr>
          <p:nvPr>
            <p:ph idx="1"/>
            <p:extLst>
              <p:ext uri="{D42A27DB-BD31-4B8C-83A1-F6EECF244321}">
                <p14:modId xmlns:p14="http://schemas.microsoft.com/office/powerpoint/2010/main" val="744311443"/>
              </p:ext>
            </p:extLst>
          </p:nvPr>
        </p:nvGraphicFramePr>
        <p:xfrm>
          <a:off x="838200" y="1842868"/>
          <a:ext cx="10515608" cy="4276581"/>
        </p:xfrm>
        <a:graphic>
          <a:graphicData uri="http://schemas.openxmlformats.org/drawingml/2006/table">
            <a:tbl>
              <a:tblPr firstRow="1" bandRow="1">
                <a:tableStyleId>{69012ECD-51FC-41F1-AA8D-1B2483CD663E}</a:tableStyleId>
              </a:tblPr>
              <a:tblGrid>
                <a:gridCol w="356436">
                  <a:extLst>
                    <a:ext uri="{9D8B030D-6E8A-4147-A177-3AD203B41FA5}">
                      <a16:colId xmlns:a16="http://schemas.microsoft.com/office/drawing/2014/main" val="2231959634"/>
                    </a:ext>
                  </a:extLst>
                </a:gridCol>
                <a:gridCol w="434077">
                  <a:extLst>
                    <a:ext uri="{9D8B030D-6E8A-4147-A177-3AD203B41FA5}">
                      <a16:colId xmlns:a16="http://schemas.microsoft.com/office/drawing/2014/main" val="2036013955"/>
                    </a:ext>
                  </a:extLst>
                </a:gridCol>
                <a:gridCol w="830906">
                  <a:extLst>
                    <a:ext uri="{9D8B030D-6E8A-4147-A177-3AD203B41FA5}">
                      <a16:colId xmlns:a16="http://schemas.microsoft.com/office/drawing/2014/main" val="2463574317"/>
                    </a:ext>
                  </a:extLst>
                </a:gridCol>
                <a:gridCol w="772675">
                  <a:extLst>
                    <a:ext uri="{9D8B030D-6E8A-4147-A177-3AD203B41FA5}">
                      <a16:colId xmlns:a16="http://schemas.microsoft.com/office/drawing/2014/main" val="4286567023"/>
                    </a:ext>
                  </a:extLst>
                </a:gridCol>
                <a:gridCol w="673468">
                  <a:extLst>
                    <a:ext uri="{9D8B030D-6E8A-4147-A177-3AD203B41FA5}">
                      <a16:colId xmlns:a16="http://schemas.microsoft.com/office/drawing/2014/main" val="2126641523"/>
                    </a:ext>
                  </a:extLst>
                </a:gridCol>
                <a:gridCol w="423293">
                  <a:extLst>
                    <a:ext uri="{9D8B030D-6E8A-4147-A177-3AD203B41FA5}">
                      <a16:colId xmlns:a16="http://schemas.microsoft.com/office/drawing/2014/main" val="2993567104"/>
                    </a:ext>
                  </a:extLst>
                </a:gridCol>
                <a:gridCol w="346731">
                  <a:extLst>
                    <a:ext uri="{9D8B030D-6E8A-4147-A177-3AD203B41FA5}">
                      <a16:colId xmlns:a16="http://schemas.microsoft.com/office/drawing/2014/main" val="653829408"/>
                    </a:ext>
                  </a:extLst>
                </a:gridCol>
                <a:gridCol w="1131762">
                  <a:extLst>
                    <a:ext uri="{9D8B030D-6E8A-4147-A177-3AD203B41FA5}">
                      <a16:colId xmlns:a16="http://schemas.microsoft.com/office/drawing/2014/main" val="3502111367"/>
                    </a:ext>
                  </a:extLst>
                </a:gridCol>
                <a:gridCol w="950601">
                  <a:extLst>
                    <a:ext uri="{9D8B030D-6E8A-4147-A177-3AD203B41FA5}">
                      <a16:colId xmlns:a16="http://schemas.microsoft.com/office/drawing/2014/main" val="3223349303"/>
                    </a:ext>
                  </a:extLst>
                </a:gridCol>
                <a:gridCol w="633569">
                  <a:extLst>
                    <a:ext uri="{9D8B030D-6E8A-4147-A177-3AD203B41FA5}">
                      <a16:colId xmlns:a16="http://schemas.microsoft.com/office/drawing/2014/main" val="1220868403"/>
                    </a:ext>
                  </a:extLst>
                </a:gridCol>
                <a:gridCol w="1142546">
                  <a:extLst>
                    <a:ext uri="{9D8B030D-6E8A-4147-A177-3AD203B41FA5}">
                      <a16:colId xmlns:a16="http://schemas.microsoft.com/office/drawing/2014/main" val="3778749238"/>
                    </a:ext>
                  </a:extLst>
                </a:gridCol>
                <a:gridCol w="961385">
                  <a:extLst>
                    <a:ext uri="{9D8B030D-6E8A-4147-A177-3AD203B41FA5}">
                      <a16:colId xmlns:a16="http://schemas.microsoft.com/office/drawing/2014/main" val="2421116348"/>
                    </a:ext>
                  </a:extLst>
                </a:gridCol>
                <a:gridCol w="558085">
                  <a:extLst>
                    <a:ext uri="{9D8B030D-6E8A-4147-A177-3AD203B41FA5}">
                      <a16:colId xmlns:a16="http://schemas.microsoft.com/office/drawing/2014/main" val="898000101"/>
                    </a:ext>
                  </a:extLst>
                </a:gridCol>
                <a:gridCol w="644353">
                  <a:extLst>
                    <a:ext uri="{9D8B030D-6E8A-4147-A177-3AD203B41FA5}">
                      <a16:colId xmlns:a16="http://schemas.microsoft.com/office/drawing/2014/main" val="3683600573"/>
                    </a:ext>
                  </a:extLst>
                </a:gridCol>
                <a:gridCol w="409275">
                  <a:extLst>
                    <a:ext uri="{9D8B030D-6E8A-4147-A177-3AD203B41FA5}">
                      <a16:colId xmlns:a16="http://schemas.microsoft.com/office/drawing/2014/main" val="3839085115"/>
                    </a:ext>
                  </a:extLst>
                </a:gridCol>
                <a:gridCol w="246446">
                  <a:extLst>
                    <a:ext uri="{9D8B030D-6E8A-4147-A177-3AD203B41FA5}">
                      <a16:colId xmlns:a16="http://schemas.microsoft.com/office/drawing/2014/main" val="2395711974"/>
                    </a:ext>
                  </a:extLst>
                </a:gridCol>
              </a:tblGrid>
              <a:tr h="567271">
                <a:tc>
                  <a:txBody>
                    <a:bodyPr/>
                    <a:lstStyle/>
                    <a:p>
                      <a:pPr algn="r" fontAlgn="ctr">
                        <a:spcBef>
                          <a:spcPts val="0"/>
                        </a:spcBef>
                        <a:spcAft>
                          <a:spcPts val="0"/>
                        </a:spcAft>
                      </a:pPr>
                      <a:br>
                        <a:rPr lang="en-IN" sz="700" b="1" u="none" strike="noStrike">
                          <a:effectLst/>
                        </a:rPr>
                      </a:br>
                      <a:r>
                        <a:rPr lang="en-IN" sz="700" b="1" u="none" strike="noStrike">
                          <a:effectLst/>
                        </a:rPr>
                        <a:t>YEAR</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1" u="none" strike="noStrike">
                          <a:effectLst/>
                        </a:rPr>
                        <a:t>MONTH</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1" u="none" strike="noStrike">
                          <a:effectLst/>
                        </a:rPr>
                        <a:t>DAY_OF_MONTH</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1" u="none" strike="noStrike">
                          <a:effectLst/>
                        </a:rPr>
                        <a:t>DAY_OF_WEEK</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1" u="none" strike="noStrike">
                          <a:effectLst/>
                        </a:rPr>
                        <a:t>FLIGHT_NUM</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1" u="none" strike="noStrike">
                          <a:effectLst/>
                        </a:rPr>
                        <a:t>ORIGIN</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1" u="none" strike="noStrike">
                          <a:effectLst/>
                        </a:rPr>
                        <a:t>DEST</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1" u="none" strike="noStrike">
                          <a:effectLst/>
                        </a:rPr>
                        <a:t>SCHEDULED_DEP_TIME</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1" u="none" strike="noStrike">
                          <a:effectLst/>
                        </a:rPr>
                        <a:t>ACTUAL_DEP_TIME</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1" u="none" strike="noStrike">
                          <a:effectLst/>
                        </a:rPr>
                        <a:t>DEP_DELAY</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1" u="none" strike="noStrike">
                          <a:effectLst/>
                        </a:rPr>
                        <a:t>SCHEDULED_ARR_TIME</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1" u="none" strike="noStrike">
                          <a:effectLst/>
                        </a:rPr>
                        <a:t>ACTUAL_ARR_TIME</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1" u="none" strike="noStrike">
                          <a:effectLst/>
                        </a:rPr>
                        <a:t>DISTANCE</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1" u="none" strike="noStrike">
                          <a:effectLst/>
                        </a:rPr>
                        <a:t>ARR_DELAY</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1" u="none" strike="noStrike">
                          <a:effectLst/>
                        </a:rPr>
                        <a:t>DELAY</a:t>
                      </a:r>
                      <a:endParaRPr lang="en-IN" sz="700" b="0" i="0" u="none" strike="noStrike">
                        <a:effectLst/>
                        <a:latin typeface="Arial" panose="020B0604020202020204" pitchFamily="34" charset="0"/>
                      </a:endParaRPr>
                    </a:p>
                  </a:txBody>
                  <a:tcPr marL="23368" marR="23368" marT="11684" marB="11684" anchor="ctr"/>
                </a:tc>
                <a:tc>
                  <a:txBody>
                    <a:bodyPr/>
                    <a:lstStyle/>
                    <a:p>
                      <a:pPr algn="l" fontAlgn="t">
                        <a:spcBef>
                          <a:spcPts val="0"/>
                        </a:spcBef>
                        <a:spcAft>
                          <a:spcPts val="0"/>
                        </a:spcAft>
                      </a:pPr>
                      <a:endParaRPr lang="en-IN" sz="700" b="0" i="0" u="none" strike="noStrike">
                        <a:effectLst/>
                        <a:latin typeface="Arial" panose="020B0604020202020204" pitchFamily="34" charset="0"/>
                      </a:endParaRPr>
                    </a:p>
                  </a:txBody>
                  <a:tcPr marL="23368" marR="23368" marT="11684" marB="11684"/>
                </a:tc>
                <a:extLst>
                  <a:ext uri="{0D108BD9-81ED-4DB2-BD59-A6C34878D82A}">
                    <a16:rowId xmlns:a16="http://schemas.microsoft.com/office/drawing/2014/main" val="3339625979"/>
                  </a:ext>
                </a:extLst>
              </a:tr>
              <a:tr h="337210">
                <a:tc>
                  <a:txBody>
                    <a:bodyPr/>
                    <a:lstStyle/>
                    <a:p>
                      <a:pPr algn="r" fontAlgn="ctr">
                        <a:spcBef>
                          <a:spcPts val="0"/>
                        </a:spcBef>
                        <a:spcAft>
                          <a:spcPts val="0"/>
                        </a:spcAft>
                      </a:pPr>
                      <a:r>
                        <a:rPr lang="en-IN" sz="700" b="1" u="none" strike="noStrike">
                          <a:effectLst/>
                        </a:rPr>
                        <a:t>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2016</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5</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1399</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ATL</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SEA</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1905</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1907.0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2.0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2143</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2102.0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2182</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-41.0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NO</a:t>
                      </a:r>
                      <a:endParaRPr lang="en-IN" sz="700" b="0" i="0" u="none" strike="noStrike">
                        <a:effectLst/>
                        <a:latin typeface="Arial" panose="020B0604020202020204" pitchFamily="34" charset="0"/>
                      </a:endParaRPr>
                    </a:p>
                  </a:txBody>
                  <a:tcPr marL="23368" marR="23368" marT="11684" marB="11684" anchor="ctr"/>
                </a:tc>
                <a:extLst>
                  <a:ext uri="{0D108BD9-81ED-4DB2-BD59-A6C34878D82A}">
                    <a16:rowId xmlns:a16="http://schemas.microsoft.com/office/drawing/2014/main" val="1536190492"/>
                  </a:ext>
                </a:extLst>
              </a:tr>
              <a:tr h="337210">
                <a:tc>
                  <a:txBody>
                    <a:bodyPr/>
                    <a:lstStyle/>
                    <a:p>
                      <a:pPr algn="r" fontAlgn="ctr">
                        <a:spcBef>
                          <a:spcPts val="0"/>
                        </a:spcBef>
                        <a:spcAft>
                          <a:spcPts val="0"/>
                        </a:spcAft>
                      </a:pPr>
                      <a:r>
                        <a:rPr lang="en-IN" sz="700" b="1" u="none" strike="noStrike">
                          <a:effectLst/>
                        </a:rPr>
                        <a:t>1</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2016</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5</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1476</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DTW</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MSP</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1345</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1344.0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1435</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1439.0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528</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4.0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NO</a:t>
                      </a:r>
                      <a:endParaRPr lang="en-IN" sz="700" b="0" i="0" u="none" strike="noStrike">
                        <a:effectLst/>
                        <a:latin typeface="Arial" panose="020B0604020202020204" pitchFamily="34" charset="0"/>
                      </a:endParaRPr>
                    </a:p>
                  </a:txBody>
                  <a:tcPr marL="23368" marR="23368" marT="11684" marB="11684" anchor="ctr"/>
                </a:tc>
                <a:extLst>
                  <a:ext uri="{0D108BD9-81ED-4DB2-BD59-A6C34878D82A}">
                    <a16:rowId xmlns:a16="http://schemas.microsoft.com/office/drawing/2014/main" val="1442914354"/>
                  </a:ext>
                </a:extLst>
              </a:tr>
              <a:tr h="337210">
                <a:tc>
                  <a:txBody>
                    <a:bodyPr/>
                    <a:lstStyle/>
                    <a:p>
                      <a:pPr algn="r" fontAlgn="ctr">
                        <a:spcBef>
                          <a:spcPts val="0"/>
                        </a:spcBef>
                        <a:spcAft>
                          <a:spcPts val="0"/>
                        </a:spcAft>
                      </a:pPr>
                      <a:r>
                        <a:rPr lang="en-IN" sz="700" b="1" u="none" strike="noStrike">
                          <a:effectLst/>
                        </a:rPr>
                        <a:t>2</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2016</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5</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1597</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ATL</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SEA</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940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942.0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2.0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1215</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1142.0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2182</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-33.0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NO</a:t>
                      </a:r>
                      <a:endParaRPr lang="en-IN" sz="700" b="0" i="0" u="none" strike="noStrike">
                        <a:effectLst/>
                        <a:latin typeface="Arial" panose="020B0604020202020204" pitchFamily="34" charset="0"/>
                      </a:endParaRPr>
                    </a:p>
                  </a:txBody>
                  <a:tcPr marL="23368" marR="23368" marT="11684" marB="11684" anchor="ctr"/>
                </a:tc>
                <a:extLst>
                  <a:ext uri="{0D108BD9-81ED-4DB2-BD59-A6C34878D82A}">
                    <a16:rowId xmlns:a16="http://schemas.microsoft.com/office/drawing/2014/main" val="2446775358"/>
                  </a:ext>
                </a:extLst>
              </a:tr>
              <a:tr h="337210">
                <a:tc>
                  <a:txBody>
                    <a:bodyPr/>
                    <a:lstStyle/>
                    <a:p>
                      <a:pPr algn="r" fontAlgn="ctr">
                        <a:spcBef>
                          <a:spcPts val="0"/>
                        </a:spcBef>
                        <a:spcAft>
                          <a:spcPts val="0"/>
                        </a:spcAft>
                      </a:pPr>
                      <a:r>
                        <a:rPr lang="en-IN" sz="700" b="1" u="none" strike="noStrike">
                          <a:effectLst/>
                        </a:rPr>
                        <a:t>3</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2016</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5</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1768</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SEA</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MSP</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819</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820.0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1335</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1345.0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1399</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10.0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NO</a:t>
                      </a:r>
                      <a:endParaRPr lang="en-IN" sz="700" b="0" i="0" u="none" strike="noStrike">
                        <a:effectLst/>
                        <a:latin typeface="Arial" panose="020B0604020202020204" pitchFamily="34" charset="0"/>
                      </a:endParaRPr>
                    </a:p>
                  </a:txBody>
                  <a:tcPr marL="23368" marR="23368" marT="11684" marB="11684" anchor="ctr"/>
                </a:tc>
                <a:extLst>
                  <a:ext uri="{0D108BD9-81ED-4DB2-BD59-A6C34878D82A}">
                    <a16:rowId xmlns:a16="http://schemas.microsoft.com/office/drawing/2014/main" val="357080427"/>
                  </a:ext>
                </a:extLst>
              </a:tr>
              <a:tr h="337210">
                <a:tc>
                  <a:txBody>
                    <a:bodyPr/>
                    <a:lstStyle/>
                    <a:p>
                      <a:pPr algn="r" fontAlgn="ctr">
                        <a:spcBef>
                          <a:spcPts val="0"/>
                        </a:spcBef>
                        <a:spcAft>
                          <a:spcPts val="0"/>
                        </a:spcAft>
                      </a:pPr>
                      <a:r>
                        <a:rPr lang="en-IN" sz="700" b="1" u="none" strike="noStrike">
                          <a:effectLst/>
                        </a:rPr>
                        <a:t>4</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2016</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5</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1823</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SEA</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DTW</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2300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2256.0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-4.0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607</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615.0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1927</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8.0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NO</a:t>
                      </a:r>
                      <a:endParaRPr lang="en-IN" sz="700" b="0" i="0" u="none" strike="noStrike">
                        <a:effectLst/>
                        <a:latin typeface="Arial" panose="020B0604020202020204" pitchFamily="34" charset="0"/>
                      </a:endParaRPr>
                    </a:p>
                  </a:txBody>
                  <a:tcPr marL="23368" marR="23368" marT="11684" marB="11684" anchor="ctr"/>
                </a:tc>
                <a:extLst>
                  <a:ext uri="{0D108BD9-81ED-4DB2-BD59-A6C34878D82A}">
                    <a16:rowId xmlns:a16="http://schemas.microsoft.com/office/drawing/2014/main" val="1660660395"/>
                  </a:ext>
                </a:extLst>
              </a:tr>
              <a:tr h="337210">
                <a:tc>
                  <a:txBody>
                    <a:bodyPr/>
                    <a:lstStyle/>
                    <a:p>
                      <a:pPr algn="r" fontAlgn="ctr">
                        <a:spcBef>
                          <a:spcPts val="0"/>
                        </a:spcBef>
                        <a:spcAft>
                          <a:spcPts val="0"/>
                        </a:spcAft>
                      </a:pPr>
                      <a:r>
                        <a:rPr lang="en-IN" sz="700" b="1" u="none" strike="noStrike">
                          <a:effectLst/>
                        </a:rPr>
                        <a:t>...</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a:t>
                      </a:r>
                      <a:endParaRPr lang="en-IN" sz="700" b="0" i="0" u="none" strike="noStrike">
                        <a:effectLst/>
                        <a:latin typeface="Arial" panose="020B0604020202020204" pitchFamily="34" charset="0"/>
                      </a:endParaRPr>
                    </a:p>
                  </a:txBody>
                  <a:tcPr marL="23368" marR="23368" marT="11684" marB="11684" anchor="ctr"/>
                </a:tc>
                <a:extLst>
                  <a:ext uri="{0D108BD9-81ED-4DB2-BD59-A6C34878D82A}">
                    <a16:rowId xmlns:a16="http://schemas.microsoft.com/office/drawing/2014/main" val="4019620391"/>
                  </a:ext>
                </a:extLst>
              </a:tr>
              <a:tr h="337210">
                <a:tc>
                  <a:txBody>
                    <a:bodyPr/>
                    <a:lstStyle/>
                    <a:p>
                      <a:pPr algn="r" fontAlgn="ctr">
                        <a:spcBef>
                          <a:spcPts val="0"/>
                        </a:spcBef>
                        <a:spcAft>
                          <a:spcPts val="0"/>
                        </a:spcAft>
                      </a:pPr>
                      <a:r>
                        <a:rPr lang="en-IN" sz="700" b="1" u="none" strike="noStrike">
                          <a:effectLst/>
                        </a:rPr>
                        <a:t>11226</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2016</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12</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30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5</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1715</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DTW</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ATL</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1005</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1003.0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-2.0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1223</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1148.0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594</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-35.0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NO</a:t>
                      </a:r>
                      <a:endParaRPr lang="en-IN" sz="700" b="0" i="0" u="none" strike="noStrike">
                        <a:effectLst/>
                        <a:latin typeface="Arial" panose="020B0604020202020204" pitchFamily="34" charset="0"/>
                      </a:endParaRPr>
                    </a:p>
                  </a:txBody>
                  <a:tcPr marL="23368" marR="23368" marT="11684" marB="11684" anchor="ctr"/>
                </a:tc>
                <a:extLst>
                  <a:ext uri="{0D108BD9-81ED-4DB2-BD59-A6C34878D82A}">
                    <a16:rowId xmlns:a16="http://schemas.microsoft.com/office/drawing/2014/main" val="2496398253"/>
                  </a:ext>
                </a:extLst>
              </a:tr>
              <a:tr h="337210">
                <a:tc>
                  <a:txBody>
                    <a:bodyPr/>
                    <a:lstStyle/>
                    <a:p>
                      <a:pPr algn="r" fontAlgn="ctr">
                        <a:spcBef>
                          <a:spcPts val="0"/>
                        </a:spcBef>
                        <a:spcAft>
                          <a:spcPts val="0"/>
                        </a:spcAft>
                      </a:pPr>
                      <a:r>
                        <a:rPr lang="en-IN" sz="700" b="1" u="none" strike="noStrike">
                          <a:effectLst/>
                        </a:rPr>
                        <a:t>11227</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2016</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12</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30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5</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1770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SEA</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MSP</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1525</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1559.0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34.0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2046</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2100.0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1399</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14.0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NO</a:t>
                      </a:r>
                      <a:endParaRPr lang="en-IN" sz="700" b="0" i="0" u="none" strike="noStrike">
                        <a:effectLst/>
                        <a:latin typeface="Arial" panose="020B0604020202020204" pitchFamily="34" charset="0"/>
                      </a:endParaRPr>
                    </a:p>
                  </a:txBody>
                  <a:tcPr marL="23368" marR="23368" marT="11684" marB="11684" anchor="ctr"/>
                </a:tc>
                <a:extLst>
                  <a:ext uri="{0D108BD9-81ED-4DB2-BD59-A6C34878D82A}">
                    <a16:rowId xmlns:a16="http://schemas.microsoft.com/office/drawing/2014/main" val="3836430226"/>
                  </a:ext>
                </a:extLst>
              </a:tr>
              <a:tr h="337210">
                <a:tc>
                  <a:txBody>
                    <a:bodyPr/>
                    <a:lstStyle/>
                    <a:p>
                      <a:pPr algn="r" fontAlgn="ctr">
                        <a:spcBef>
                          <a:spcPts val="0"/>
                        </a:spcBef>
                        <a:spcAft>
                          <a:spcPts val="0"/>
                        </a:spcAft>
                      </a:pPr>
                      <a:r>
                        <a:rPr lang="en-IN" sz="700" b="1" u="none" strike="noStrike">
                          <a:effectLst/>
                        </a:rPr>
                        <a:t>11228</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2016</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12</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30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5</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1823</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DTW</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SEA</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1959</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1959.0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0.0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2210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2154.0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1927</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-16.0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NO</a:t>
                      </a:r>
                      <a:endParaRPr lang="en-IN" sz="700" b="0" i="0" u="none" strike="noStrike">
                        <a:effectLst/>
                        <a:latin typeface="Arial" panose="020B0604020202020204" pitchFamily="34" charset="0"/>
                      </a:endParaRPr>
                    </a:p>
                  </a:txBody>
                  <a:tcPr marL="23368" marR="23368" marT="11684" marB="11684" anchor="ctr"/>
                </a:tc>
                <a:extLst>
                  <a:ext uri="{0D108BD9-81ED-4DB2-BD59-A6C34878D82A}">
                    <a16:rowId xmlns:a16="http://schemas.microsoft.com/office/drawing/2014/main" val="3789240340"/>
                  </a:ext>
                </a:extLst>
              </a:tr>
              <a:tr h="337210">
                <a:tc>
                  <a:txBody>
                    <a:bodyPr/>
                    <a:lstStyle/>
                    <a:p>
                      <a:pPr algn="r" fontAlgn="ctr">
                        <a:spcBef>
                          <a:spcPts val="0"/>
                        </a:spcBef>
                        <a:spcAft>
                          <a:spcPts val="0"/>
                        </a:spcAft>
                      </a:pPr>
                      <a:r>
                        <a:rPr lang="en-IN" sz="700" b="1" u="none" strike="noStrike">
                          <a:effectLst/>
                        </a:rPr>
                        <a:t>11229</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2016</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12</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30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5</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1901</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ATL</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SEA</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1530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1529.0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1806</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1801.0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2182</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-5.0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NO</a:t>
                      </a:r>
                      <a:endParaRPr lang="en-IN" sz="700" b="0" i="0" u="none" strike="noStrike">
                        <a:effectLst/>
                        <a:latin typeface="Arial" panose="020B0604020202020204" pitchFamily="34" charset="0"/>
                      </a:endParaRPr>
                    </a:p>
                  </a:txBody>
                  <a:tcPr marL="23368" marR="23368" marT="11684" marB="11684" anchor="ctr"/>
                </a:tc>
                <a:extLst>
                  <a:ext uri="{0D108BD9-81ED-4DB2-BD59-A6C34878D82A}">
                    <a16:rowId xmlns:a16="http://schemas.microsoft.com/office/drawing/2014/main" val="3211549160"/>
                  </a:ext>
                </a:extLst>
              </a:tr>
              <a:tr h="337210">
                <a:tc>
                  <a:txBody>
                    <a:bodyPr/>
                    <a:lstStyle/>
                    <a:p>
                      <a:pPr algn="r" fontAlgn="ctr">
                        <a:spcBef>
                          <a:spcPts val="0"/>
                        </a:spcBef>
                        <a:spcAft>
                          <a:spcPts val="0"/>
                        </a:spcAft>
                      </a:pPr>
                      <a:r>
                        <a:rPr lang="en-IN" sz="700" b="1" u="none" strike="noStrike">
                          <a:effectLst/>
                        </a:rPr>
                        <a:t>11230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2016</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12</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dirty="0">
                          <a:effectLst/>
                        </a:rPr>
                        <a:t>30</a:t>
                      </a:r>
                      <a:endParaRPr lang="en-IN" sz="700" b="0" i="0" u="none" strike="noStrike" dirty="0">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5</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2005</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ATL</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DTW</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725</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723.0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-2.0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925</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913.0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594</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a:effectLst/>
                        </a:rPr>
                        <a:t>-12.0</a:t>
                      </a:r>
                      <a:endParaRPr lang="en-IN" sz="700" b="0" i="0" u="none" strike="noStrike">
                        <a:effectLst/>
                        <a:latin typeface="Arial" panose="020B0604020202020204" pitchFamily="34" charset="0"/>
                      </a:endParaRPr>
                    </a:p>
                  </a:txBody>
                  <a:tcPr marL="23368" marR="23368" marT="11684" marB="11684" anchor="ctr"/>
                </a:tc>
                <a:tc>
                  <a:txBody>
                    <a:bodyPr/>
                    <a:lstStyle/>
                    <a:p>
                      <a:pPr algn="r" fontAlgn="ctr">
                        <a:spcBef>
                          <a:spcPts val="0"/>
                        </a:spcBef>
                        <a:spcAft>
                          <a:spcPts val="0"/>
                        </a:spcAft>
                      </a:pPr>
                      <a:r>
                        <a:rPr lang="en-IN" sz="700" b="0" u="none" strike="noStrike" dirty="0">
                          <a:effectLst/>
                        </a:rPr>
                        <a:t>NO</a:t>
                      </a:r>
                      <a:endParaRPr lang="en-IN" sz="700" b="0" i="0" u="none" strike="noStrike" dirty="0">
                        <a:effectLst/>
                        <a:latin typeface="Arial" panose="020B0604020202020204" pitchFamily="34" charset="0"/>
                      </a:endParaRPr>
                    </a:p>
                  </a:txBody>
                  <a:tcPr marL="23368" marR="23368" marT="11684" marB="11684" anchor="ctr"/>
                </a:tc>
                <a:extLst>
                  <a:ext uri="{0D108BD9-81ED-4DB2-BD59-A6C34878D82A}">
                    <a16:rowId xmlns:a16="http://schemas.microsoft.com/office/drawing/2014/main" val="2541876884"/>
                  </a:ext>
                </a:extLst>
              </a:tr>
            </a:tbl>
          </a:graphicData>
        </a:graphic>
      </p:graphicFrame>
    </p:spTree>
    <p:extLst>
      <p:ext uri="{BB962C8B-B14F-4D97-AF65-F5344CB8AC3E}">
        <p14:creationId xmlns:p14="http://schemas.microsoft.com/office/powerpoint/2010/main" val="3018204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0140A2-A510-47D8-A603-C723B98FF6AF}"/>
              </a:ext>
            </a:extLst>
          </p:cNvPr>
          <p:cNvSpPr>
            <a:spLocks noGrp="1"/>
          </p:cNvSpPr>
          <p:nvPr>
            <p:ph type="title"/>
          </p:nvPr>
        </p:nvSpPr>
        <p:spPr>
          <a:xfrm>
            <a:off x="838200" y="365125"/>
            <a:ext cx="10515600" cy="1325563"/>
          </a:xfrm>
        </p:spPr>
        <p:txBody>
          <a:bodyPr>
            <a:normAutofit/>
          </a:bodyPr>
          <a:lstStyle/>
          <a:p>
            <a:pPr algn="ctr"/>
            <a:r>
              <a:rPr lang="en-IN"/>
              <a:t>DATA</a:t>
            </a:r>
          </a:p>
        </p:txBody>
      </p:sp>
      <p:graphicFrame>
        <p:nvGraphicFramePr>
          <p:cNvPr id="28" name="Content Placeholder 2">
            <a:extLst>
              <a:ext uri="{FF2B5EF4-FFF2-40B4-BE49-F238E27FC236}">
                <a16:creationId xmlns:a16="http://schemas.microsoft.com/office/drawing/2014/main" id="{20DEC4E0-38A3-4547-8E30-D024C4A7D589}"/>
              </a:ext>
            </a:extLst>
          </p:cNvPr>
          <p:cNvGraphicFramePr>
            <a:graphicFrameLocks noGrp="1"/>
          </p:cNvGraphicFramePr>
          <p:nvPr>
            <p:ph idx="1"/>
            <p:extLst>
              <p:ext uri="{D42A27DB-BD31-4B8C-83A1-F6EECF244321}">
                <p14:modId xmlns:p14="http://schemas.microsoft.com/office/powerpoint/2010/main" val="1867214547"/>
              </p:ext>
            </p:extLst>
          </p:nvPr>
        </p:nvGraphicFramePr>
        <p:xfrm>
          <a:off x="838200" y="1837669"/>
          <a:ext cx="10515600" cy="3859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6623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A85E99-E8B8-4CE7-B696-7E0502200F84}"/>
              </a:ext>
            </a:extLst>
          </p:cNvPr>
          <p:cNvSpPr>
            <a:spLocks noGrp="1"/>
          </p:cNvSpPr>
          <p:nvPr>
            <p:ph type="title"/>
          </p:nvPr>
        </p:nvSpPr>
        <p:spPr>
          <a:xfrm>
            <a:off x="686834" y="591344"/>
            <a:ext cx="3200400" cy="5585619"/>
          </a:xfrm>
        </p:spPr>
        <p:txBody>
          <a:bodyPr>
            <a:normAutofit/>
          </a:bodyPr>
          <a:lstStyle/>
          <a:p>
            <a:r>
              <a:rPr lang="en-IN" dirty="0">
                <a:solidFill>
                  <a:srgbClr val="FFFFFF"/>
                </a:solidFill>
              </a:rPr>
              <a:t>SOLUTION:</a:t>
            </a:r>
          </a:p>
        </p:txBody>
      </p:sp>
      <p:sp>
        <p:nvSpPr>
          <p:cNvPr id="3" name="Content Placeholder 2">
            <a:extLst>
              <a:ext uri="{FF2B5EF4-FFF2-40B4-BE49-F238E27FC236}">
                <a16:creationId xmlns:a16="http://schemas.microsoft.com/office/drawing/2014/main" id="{52EC05A9-381F-4F08-9224-166582E6296C}"/>
              </a:ext>
            </a:extLst>
          </p:cNvPr>
          <p:cNvSpPr>
            <a:spLocks noGrp="1"/>
          </p:cNvSpPr>
          <p:nvPr>
            <p:ph idx="1"/>
          </p:nvPr>
        </p:nvSpPr>
        <p:spPr>
          <a:xfrm>
            <a:off x="4447308" y="591344"/>
            <a:ext cx="6906491" cy="5585619"/>
          </a:xfrm>
        </p:spPr>
        <p:txBody>
          <a:bodyPr anchor="ctr">
            <a:normAutofit/>
          </a:bodyPr>
          <a:lstStyle/>
          <a:p>
            <a:r>
              <a:rPr lang="en-US" sz="2600" dirty="0"/>
              <a:t>Using machine learning model, we can predict the flight arrival delays. The input to our algorithm is rows of feature vector like departure date, departure delay, distance between the two airports, scheduled arrival time etc. We then use decision tree classifier to predict if the flight arrival will be delayed or not. A light is considered to be delayed when difference between scheduled and actual arrival times is greater than 15 minutes. Furthermore, we compare decision tree classifier with logistic regression for various figures of </a:t>
            </a:r>
            <a:r>
              <a:rPr lang="en-US" sz="2600" dirty="0" err="1"/>
              <a:t>merit.Finally</a:t>
            </a:r>
            <a:r>
              <a:rPr lang="en-US" sz="2600" dirty="0"/>
              <a:t>, it will be integrated to web based application</a:t>
            </a:r>
            <a:endParaRPr lang="en-IN" sz="2600" dirty="0"/>
          </a:p>
        </p:txBody>
      </p:sp>
      <p:sp>
        <p:nvSpPr>
          <p:cNvPr id="2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586980"/>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5</TotalTime>
  <Words>574</Words>
  <Application>Microsoft Office PowerPoint</Application>
  <PresentationFormat>Widescreen</PresentationFormat>
  <Paragraphs>209</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Adobe Devanagari</vt:lpstr>
      <vt:lpstr>Aharoni</vt:lpstr>
      <vt:lpstr>Algerian</vt:lpstr>
      <vt:lpstr>Arial</vt:lpstr>
      <vt:lpstr>Avenir Next LT Pro</vt:lpstr>
      <vt:lpstr>Calibri</vt:lpstr>
      <vt:lpstr>Tw Cen MT</vt:lpstr>
      <vt:lpstr>ShapesVTI</vt:lpstr>
      <vt:lpstr>FLIGHT DELAY PREDICTION </vt:lpstr>
      <vt:lpstr>Project Description:</vt:lpstr>
      <vt:lpstr>DATASET</vt:lpstr>
      <vt:lpstr>DATA</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DELAY PREDICTION </dc:title>
  <dc:creator>REGATTE LIKITHA REDDY</dc:creator>
  <cp:lastModifiedBy>REGATTE LIKITHA REDDY</cp:lastModifiedBy>
  <cp:revision>2</cp:revision>
  <dcterms:created xsi:type="dcterms:W3CDTF">2020-06-02T09:08:44Z</dcterms:created>
  <dcterms:modified xsi:type="dcterms:W3CDTF">2020-06-02T11:05:57Z</dcterms:modified>
</cp:coreProperties>
</file>