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6" r:id="rId5"/>
    <p:sldId id="269" r:id="rId6"/>
    <p:sldId id="258" r:id="rId7"/>
    <p:sldId id="267" r:id="rId8"/>
    <p:sldId id="263" r:id="rId9"/>
    <p:sldId id="268" r:id="rId10"/>
    <p:sldId id="259" r:id="rId11"/>
    <p:sldId id="265" r:id="rId12"/>
    <p:sldId id="271"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81" d="100"/>
          <a:sy n="81" d="100"/>
        </p:scale>
        <p:origin x="1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2274893" y="0"/>
            <a:ext cx="6866726"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577516" y="3773555"/>
            <a:ext cx="7567715"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577516" y="5451785"/>
            <a:ext cx="3275648"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577516" y="5105537"/>
            <a:ext cx="3275648"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6866572"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p:nvSpPr>
        <p:spPr>
          <a:xfrm flipH="1">
            <a:off x="6753290" y="3285679"/>
            <a:ext cx="2393442"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5394280" y="973513"/>
            <a:ext cx="3137954"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6180406" y="3675708"/>
            <a:ext cx="2351828"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5256586" y="5019265"/>
            <a:ext cx="3275648"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5256586" y="4805882"/>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4091816" y="5685823"/>
            <a:ext cx="4440417"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5256586" y="5466001"/>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p:nvSpPr>
        <p:spPr>
          <a:xfrm>
            <a:off x="2274893" y="0"/>
            <a:ext cx="6866726"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577516" y="3773555"/>
            <a:ext cx="7567715"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p:nvSpPr>
        <p:spPr>
          <a:xfrm>
            <a:off x="-1" y="172278"/>
            <a:ext cx="9144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5" name="Graphic 4">
            <a:extLst>
              <a:ext uri="{FF2B5EF4-FFF2-40B4-BE49-F238E27FC236}">
                <a16:creationId xmlns:a16="http://schemas.microsoft.com/office/drawing/2014/main" id="{2095D1D4-8CA3-4CA3-825D-088EDB51A8AE}"/>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582930" y="2225393"/>
            <a:ext cx="3833020"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a:extLst>
              <a:ext uri="{FF2B5EF4-FFF2-40B4-BE49-F238E27FC236}">
                <a16:creationId xmlns:a16="http://schemas.microsoft.com/office/drawing/2014/main"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Graphic 4">
            <a:extLst>
              <a:ext uri="{FF2B5EF4-FFF2-40B4-BE49-F238E27FC236}">
                <a16:creationId xmlns:a16="http://schemas.microsoft.com/office/drawing/2014/main"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628650" y="2277756"/>
            <a:ext cx="78867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a:extLst>
              <a:ext uri="{FF2B5EF4-FFF2-40B4-BE49-F238E27FC236}">
                <a16:creationId xmlns:a16="http://schemas.microsoft.com/office/drawing/2014/main"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Graphic 4">
            <a:extLst>
              <a:ext uri="{FF2B5EF4-FFF2-40B4-BE49-F238E27FC236}">
                <a16:creationId xmlns:a16="http://schemas.microsoft.com/office/drawing/2014/main"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628650" y="2277756"/>
            <a:ext cx="38862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4629150" y="2277755"/>
            <a:ext cx="38862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a:extLst>
              <a:ext uri="{FF2B5EF4-FFF2-40B4-BE49-F238E27FC236}">
                <a16:creationId xmlns:a16="http://schemas.microsoft.com/office/drawing/2014/main"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Graphic 4">
            <a:extLst>
              <a:ext uri="{FF2B5EF4-FFF2-40B4-BE49-F238E27FC236}">
                <a16:creationId xmlns:a16="http://schemas.microsoft.com/office/drawing/2014/main"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629842" y="2068513"/>
            <a:ext cx="3868340"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629842" y="2505075"/>
            <a:ext cx="3868340"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4629150" y="2068512"/>
            <a:ext cx="3887391"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4629150" y="2505075"/>
            <a:ext cx="3887391"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Graphic 4">
            <a:extLst>
              <a:ext uri="{FF2B5EF4-FFF2-40B4-BE49-F238E27FC236}">
                <a16:creationId xmlns:a16="http://schemas.microsoft.com/office/drawing/2014/main"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629841" y="457200"/>
            <a:ext cx="2949178"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629841" y="2166148"/>
            <a:ext cx="2949178"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3887391" y="457201"/>
            <a:ext cx="462915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p:nvSpPr>
        <p:spPr>
          <a:xfrm>
            <a:off x="-8381" y="1947672"/>
            <a:ext cx="370332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6" name="Graphic 4">
            <a:extLst>
              <a:ext uri="{FF2B5EF4-FFF2-40B4-BE49-F238E27FC236}">
                <a16:creationId xmlns:a16="http://schemas.microsoft.com/office/drawing/2014/main" id="{7D57D3C0-DF85-4866-AC4B-ED6A0F6963A5}"/>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629841" y="457200"/>
            <a:ext cx="2949178"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629841" y="2130500"/>
            <a:ext cx="2949178"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4139804" y="1"/>
            <a:ext cx="4577715"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Graphic 4">
            <a:extLst>
              <a:ext uri="{FF2B5EF4-FFF2-40B4-BE49-F238E27FC236}">
                <a16:creationId xmlns:a16="http://schemas.microsoft.com/office/drawing/2014/main"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Graphic 4">
            <a:extLst>
              <a:ext uri="{FF2B5EF4-FFF2-40B4-BE49-F238E27FC236}">
                <a16:creationId xmlns:a16="http://schemas.microsoft.com/office/drawing/2014/main"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9144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5" name="Graphic 4">
            <a:extLst>
              <a:ext uri="{FF2B5EF4-FFF2-40B4-BE49-F238E27FC236}">
                <a16:creationId xmlns:a16="http://schemas.microsoft.com/office/drawing/2014/main" id="{2095D1D4-8CA3-4CA3-825D-088EDB51A8AE}"/>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641683"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081901" y="1998210"/>
            <a:ext cx="2327333"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3615481"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4108454" y="1998210"/>
            <a:ext cx="168293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5930066" y="1991988"/>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6423039" y="2015989"/>
            <a:ext cx="2219337"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765045"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039013"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3596095" y="2927531"/>
            <a:ext cx="1949398"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5907717" y="2925988"/>
            <a:ext cx="279481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963100" y="5751926"/>
            <a:ext cx="7217801"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3596094" y="4893792"/>
            <a:ext cx="19493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5918035" y="4893792"/>
            <a:ext cx="27844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765043" y="3800404"/>
            <a:ext cx="2455164"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3596095" y="3864572"/>
            <a:ext cx="19493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5907716" y="3864572"/>
            <a:ext cx="19494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580525" y="741320"/>
            <a:ext cx="7880057"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p:nvSpPr>
        <p:spPr>
          <a:xfrm>
            <a:off x="-8380" y="1610268"/>
            <a:ext cx="6939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4139804" y="0"/>
            <a:ext cx="4577716"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580524" y="3074530"/>
            <a:ext cx="3316392"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580524" y="1032746"/>
            <a:ext cx="3792062"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4581654"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5160904" y="3090573"/>
            <a:ext cx="3316393"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5160905" y="1046140"/>
            <a:ext cx="3792062"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5160905" y="2241516"/>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p:nvSpPr>
        <p:spPr>
          <a:xfrm flipH="1">
            <a:off x="5235690" y="1947672"/>
            <a:ext cx="3915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id="{2C819B96-1084-49C3-82B7-229513AC2269}"/>
              </a:ext>
            </a:extLst>
          </p:cNvPr>
          <p:cNvGrpSpPr/>
          <p:nvPr/>
        </p:nvGrpSpPr>
        <p:grpSpPr>
          <a:xfrm>
            <a:off x="0" y="0"/>
            <a:ext cx="9144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580524"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4970340"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580524" y="3563412"/>
            <a:ext cx="3274219"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4970341" y="3563412"/>
            <a:ext cx="3274219"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580524" y="2221993"/>
            <a:ext cx="7664035"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id="{2C819B96-1084-49C3-82B7-229513AC2269}"/>
              </a:ext>
            </a:extLst>
          </p:cNvPr>
          <p:cNvGrpSpPr/>
          <p:nvPr/>
        </p:nvGrpSpPr>
        <p:grpSpPr>
          <a:xfrm>
            <a:off x="-9525" y="-12700"/>
            <a:ext cx="916305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9" name="Graphic 4">
            <a:extLst>
              <a:ext uri="{FF2B5EF4-FFF2-40B4-BE49-F238E27FC236}">
                <a16:creationId xmlns:a16="http://schemas.microsoft.com/office/drawing/2014/main" id="{CC6E1909-954A-41BF-9CF4-2CB53F6862EF}"/>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4572001" y="1246189"/>
            <a:ext cx="3877526"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id="{2C819B96-1084-49C3-82B7-229513AC2269}"/>
              </a:ext>
            </a:extLst>
          </p:cNvPr>
          <p:cNvGrpSpPr/>
          <p:nvPr/>
        </p:nvGrpSpPr>
        <p:grpSpPr>
          <a:xfrm>
            <a:off x="0" y="0"/>
            <a:ext cx="9144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9" name="Graphic 4">
            <a:extLst>
              <a:ext uri="{FF2B5EF4-FFF2-40B4-BE49-F238E27FC236}">
                <a16:creationId xmlns:a16="http://schemas.microsoft.com/office/drawing/2014/main" id="{CC6E1909-954A-41BF-9CF4-2CB53F6862EF}"/>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3536843" y="1591500"/>
            <a:ext cx="4920854"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9526" y="0"/>
            <a:ext cx="912113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580524" y="1033272"/>
            <a:ext cx="788624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580524" y="1880795"/>
            <a:ext cx="788894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p:nvSpPr>
        <p:spPr>
          <a:xfrm>
            <a:off x="245660"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p:nvSpPr>
        <p:spPr>
          <a:xfrm>
            <a:off x="0" y="0"/>
            <a:ext cx="9144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p:nvSpPr>
        <p:spPr>
          <a:xfrm>
            <a:off x="1834319" y="-12700"/>
            <a:ext cx="546735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5C3EF735-2F09-47BB-8887-B026A794397E}" type="slidenum">
              <a:rPr lang="en-US" smtClean="0"/>
              <a:pPr/>
              <a:t>‹#›</a:t>
            </a:fld>
            <a:endParaRPr lang="en-US"/>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8047621" y="6002373"/>
            <a:ext cx="412082" cy="365125"/>
          </a:xfrm>
          <a:prstGeom prst="rect">
            <a:avLst/>
          </a:prstGeom>
        </p:spPr>
        <p:txBody>
          <a:bodyPr vert="horz" lIns="91440" tIns="45720" rIns="91440" bIns="45720" rtlCol="0" anchor="ctr"/>
          <a:lstStyle>
            <a:lvl1pPr algn="r">
              <a:defRPr sz="1400">
                <a:solidFill>
                  <a:schemeClr val="tx2"/>
                </a:solidFill>
                <a:latin typeface="+mn-lt"/>
              </a:defRPr>
            </a:lvl1pPr>
          </a:lstStyle>
          <a:p>
            <a:fld id="{5C3EF735-2F09-47BB-8887-B026A794397E}" type="slidenum">
              <a:rPr lang="en-US" smtClean="0"/>
              <a:pPr/>
              <a:t>‹#›</a:t>
            </a:fld>
            <a:endParaRPr lang="en-US"/>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628650" y="1825625"/>
            <a:ext cx="78867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3543300" y="6002373"/>
            <a:ext cx="2057400" cy="365125"/>
          </a:xfrm>
          <a:prstGeom prst="rect">
            <a:avLst/>
          </a:prstGeom>
        </p:spPr>
        <p:txBody>
          <a:bodyPr vert="horz" lIns="91440" tIns="45720" rIns="91440" bIns="45720" rtlCol="0" anchor="ctr"/>
          <a:lstStyle>
            <a:lvl1pPr algn="ctr">
              <a:defRPr sz="1400">
                <a:solidFill>
                  <a:schemeClr val="bg2"/>
                </a:solidFill>
              </a:defRPr>
            </a:lvl1pPr>
          </a:lstStyle>
          <a:p>
            <a:fld id="{7291FA56-4DEF-4E1A-A71E-F9219EA69415}" type="datetimeFigureOut">
              <a:rPr lang="en-US" smtClean="0"/>
              <a:pPr/>
              <a:t>6/11/2020</a:t>
            </a:fld>
            <a:endParaRPr lang="en-US"/>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628651" y="6002373"/>
            <a:ext cx="2549072" cy="365125"/>
          </a:xfrm>
          <a:prstGeom prst="rect">
            <a:avLst/>
          </a:prstGeom>
        </p:spPr>
        <p:txBody>
          <a:bodyPr vert="horz" lIns="91440" tIns="45720" rIns="91440" bIns="45720" rtlCol="0" anchor="ctr"/>
          <a:lstStyle>
            <a:lvl1pPr algn="l">
              <a:defRPr sz="1400">
                <a:solidFill>
                  <a:schemeClr val="bg2"/>
                </a:solidFill>
              </a:defRPr>
            </a:lvl1pPr>
          </a:lstStyle>
          <a:p>
            <a:endParaRPr lang="en-US"/>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dirty="0">
                <a:latin typeface="Algerian" pitchFamily="82" charset="0"/>
              </a:rPr>
              <a:t>NATURAL GAS PRICE PREDICTION</a:t>
            </a:r>
            <a:endParaRPr lang="en-US" sz="5400" dirty="0">
              <a:latin typeface="Algerian" pitchFamily="82" charset="0"/>
            </a:endParaRPr>
          </a:p>
        </p:txBody>
      </p:sp>
      <p:sp>
        <p:nvSpPr>
          <p:cNvPr id="3" name="Subtitle 2"/>
          <p:cNvSpPr>
            <a:spLocks noGrp="1"/>
          </p:cNvSpPr>
          <p:nvPr>
            <p:ph type="subTitle" idx="1"/>
          </p:nvPr>
        </p:nvSpPr>
        <p:spPr/>
        <p:txBody>
          <a:bodyPr>
            <a:noAutofit/>
          </a:bodyPr>
          <a:lstStyle/>
          <a:p>
            <a:pPr algn="ctr"/>
            <a:r>
              <a:rPr lang="en-IN" sz="2000" dirty="0">
                <a:latin typeface="Bahnschrift Condensed" pitchFamily="34" charset="0"/>
              </a:rPr>
              <a:t>Project by Team CSEC005: </a:t>
            </a:r>
          </a:p>
          <a:p>
            <a:pPr algn="ctr"/>
            <a:r>
              <a:rPr lang="en-IN" sz="2000" dirty="0" err="1">
                <a:latin typeface="Bahnschrift Condensed" pitchFamily="34" charset="0"/>
              </a:rPr>
              <a:t>Nikhat</a:t>
            </a:r>
            <a:r>
              <a:rPr lang="en-IN" sz="2000" dirty="0">
                <a:latin typeface="Bahnschrift Condensed" pitchFamily="34" charset="0"/>
              </a:rPr>
              <a:t> </a:t>
            </a:r>
            <a:r>
              <a:rPr lang="en-IN" sz="2000" dirty="0" err="1">
                <a:latin typeface="Bahnschrift Condensed" pitchFamily="34" charset="0"/>
              </a:rPr>
              <a:t>Parveen</a:t>
            </a:r>
            <a:endParaRPr lang="en-IN" sz="2000" dirty="0">
              <a:latin typeface="Bahnschrift Condensed" pitchFamily="34" charset="0"/>
            </a:endParaRPr>
          </a:p>
          <a:p>
            <a:pPr algn="ctr"/>
            <a:r>
              <a:rPr lang="en-IN" sz="2000" dirty="0" err="1">
                <a:latin typeface="Bahnschrift Condensed" pitchFamily="34" charset="0"/>
              </a:rPr>
              <a:t>Syeda</a:t>
            </a:r>
            <a:r>
              <a:rPr lang="en-IN" sz="2000" dirty="0">
                <a:latin typeface="Bahnschrift Condensed" pitchFamily="34" charset="0"/>
              </a:rPr>
              <a:t> </a:t>
            </a:r>
            <a:r>
              <a:rPr lang="en-IN" sz="2000" dirty="0" err="1">
                <a:latin typeface="Bahnschrift Condensed" pitchFamily="34" charset="0"/>
              </a:rPr>
              <a:t>Aayesha</a:t>
            </a:r>
            <a:r>
              <a:rPr lang="en-IN" sz="2000" dirty="0">
                <a:latin typeface="Bahnschrift Condensed" pitchFamily="34" charset="0"/>
              </a:rPr>
              <a:t> </a:t>
            </a:r>
            <a:r>
              <a:rPr lang="en-IN" sz="2000" dirty="0" err="1">
                <a:latin typeface="Bahnschrift Condensed" pitchFamily="34" charset="0"/>
              </a:rPr>
              <a:t>Kaleem</a:t>
            </a:r>
            <a:endParaRPr lang="en-IN" sz="2000" dirty="0">
              <a:latin typeface="Bahnschrift Condensed" pitchFamily="34" charset="0"/>
            </a:endParaRPr>
          </a:p>
          <a:p>
            <a:pPr algn="ctr"/>
            <a:r>
              <a:rPr lang="en-IN" sz="2000" dirty="0" err="1">
                <a:latin typeface="Bahnschrift Condensed" pitchFamily="34" charset="0"/>
              </a:rPr>
              <a:t>Zeenat</a:t>
            </a:r>
            <a:r>
              <a:rPr lang="en-IN" sz="2000" dirty="0">
                <a:latin typeface="Bahnschrift Condensed" pitchFamily="34" charset="0"/>
              </a:rPr>
              <a:t> </a:t>
            </a:r>
            <a:r>
              <a:rPr lang="en-IN" sz="2000" dirty="0" err="1">
                <a:latin typeface="Bahnschrift Condensed" pitchFamily="34" charset="0"/>
              </a:rPr>
              <a:t>Sehar</a:t>
            </a:r>
            <a:endParaRPr lang="en-US" sz="2000" dirty="0">
              <a:latin typeface="Bahnschrift Condensed" pitchFamily="34" charset="0"/>
            </a:endParaRPr>
          </a:p>
        </p:txBody>
      </p:sp>
    </p:spTree>
  </p:cSld>
  <p:clrMapOvr>
    <a:masterClrMapping/>
  </p:clrMapOvr>
  <p:transition spd="slow">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7772400" cy="928694"/>
          </a:xfrm>
        </p:spPr>
        <p:txBody>
          <a:bodyPr/>
          <a:lstStyle/>
          <a:p>
            <a:pPr algn="ctr"/>
            <a:r>
              <a:rPr lang="en-IN" dirty="0"/>
              <a:t>RESULT</a:t>
            </a:r>
            <a:endParaRPr lang="en-US" dirty="0"/>
          </a:p>
        </p:txBody>
      </p:sp>
      <p:sp>
        <p:nvSpPr>
          <p:cNvPr id="3" name="Text Placeholder 2"/>
          <p:cNvSpPr>
            <a:spLocks noGrp="1"/>
          </p:cNvSpPr>
          <p:nvPr>
            <p:ph type="body" idx="1"/>
          </p:nvPr>
        </p:nvSpPr>
        <p:spPr>
          <a:xfrm>
            <a:off x="500034" y="2214554"/>
            <a:ext cx="7802718" cy="3643338"/>
          </a:xfrm>
        </p:spPr>
        <p:txBody>
          <a:bodyPr>
            <a:normAutofit/>
          </a:bodyPr>
          <a:lstStyle/>
          <a:p>
            <a:pPr algn="ctr"/>
            <a:r>
              <a:rPr lang="en-IN" sz="2800" dirty="0">
                <a:latin typeface="Bahnschrift Light SemiCondensed" pitchFamily="34" charset="0"/>
              </a:rPr>
              <a:t>The Result predicted is shown in the image. We used Decision Tree Regression because it has an accuracy of 97.55%.</a:t>
            </a:r>
          </a:p>
          <a:p>
            <a:pPr algn="ctr"/>
            <a:endParaRPr lang="en-IN" sz="2800" dirty="0">
              <a:latin typeface="Bahnschrift Light SemiCondensed" pitchFamily="34" charset="0"/>
            </a:endParaRPr>
          </a:p>
          <a:p>
            <a:pPr algn="ctr"/>
            <a:r>
              <a:rPr lang="en-IN" sz="2800" dirty="0">
                <a:latin typeface="Bahnschrift Light SemiCondensed" pitchFamily="34" charset="0"/>
              </a:rPr>
              <a:t>The model is then integrated to our UI, which predicts the price of Natural Gas.</a:t>
            </a:r>
          </a:p>
          <a:p>
            <a:endParaRPr lang="en-IN" dirty="0"/>
          </a:p>
          <a:p>
            <a:endParaRPr lang="en-IN" dirty="0"/>
          </a:p>
          <a:p>
            <a:endParaRPr lang="en-IN" dirty="0"/>
          </a:p>
          <a:p>
            <a:endParaRPr lang="en-IN" dirty="0"/>
          </a:p>
        </p:txBody>
      </p:sp>
    </p:spTree>
  </p:cSld>
  <p:clrMapOvr>
    <a:masterClrMapping/>
  </p:clrMapOvr>
  <p:transition spd="slow">
    <p:plu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480"/>
            <a:ext cx="9001156" cy="1143008"/>
          </a:xfrm>
        </p:spPr>
        <p:txBody>
          <a:bodyPr>
            <a:normAutofit fontScale="90000"/>
          </a:bodyPr>
          <a:lstStyle/>
          <a:p>
            <a:pPr algn="ctr"/>
            <a:r>
              <a:rPr lang="en-IN" dirty="0"/>
              <a:t>Comparison of price on date      25-04-2016 in the dataset and the UI</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5786" y="1857364"/>
            <a:ext cx="7358114" cy="4572032"/>
          </a:xfrm>
          <a:prstGeom prst="rect">
            <a:avLst/>
          </a:prstGeom>
        </p:spPr>
      </p:pic>
    </p:spTree>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0034" y="2357430"/>
            <a:ext cx="7772400" cy="2571768"/>
          </a:xfrm>
        </p:spPr>
        <p:txBody>
          <a:bodyPr>
            <a:normAutofit/>
          </a:bodyPr>
          <a:lstStyle/>
          <a:p>
            <a:pPr algn="ctr"/>
            <a:r>
              <a:rPr lang="en-IN" sz="4000" b="1" dirty="0">
                <a:solidFill>
                  <a:srgbClr val="FFC000"/>
                </a:solidFill>
                <a:latin typeface="Bahnschrift SemiBold Condensed" pitchFamily="34" charset="0"/>
              </a:rPr>
              <a:t>Let’s watch the live demo of our working project, to see the predicted values for the date  given as the input.</a:t>
            </a:r>
          </a:p>
          <a:p>
            <a:pPr algn="ctr"/>
            <a:r>
              <a:rPr sz="4000">
                <a:hlinkClick r:id="rId2"/>
              </a:rPr>
              <a:t>http://localhost:5000/</a:t>
            </a:r>
            <a:r>
              <a:rPr lang="en-IN" sz="4000" b="1" dirty="0">
                <a:solidFill>
                  <a:srgbClr val="FFC000"/>
                </a:solidFill>
                <a:latin typeface="Bahnschrift SemiBold Condensed" pitchFamily="34" charset="0"/>
              </a:rPr>
              <a:t> </a:t>
            </a:r>
          </a:p>
          <a:p>
            <a:endParaRPr lang="en-US" dirty="0"/>
          </a:p>
        </p:txBody>
      </p:sp>
    </p:spTree>
  </p:cSld>
  <p:clrMapOvr>
    <a:masterClrMapping/>
  </p:clrMapOvr>
  <p:transition spd="slow">
    <p:whee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174" y="4714884"/>
            <a:ext cx="3792062" cy="782638"/>
          </a:xfrm>
        </p:spPr>
        <p:txBody>
          <a:bodyPr/>
          <a:lstStyle/>
          <a:p>
            <a:pPr algn="ctr"/>
            <a:r>
              <a:rPr lang="en-IN" dirty="0"/>
              <a:t>Thank You</a:t>
            </a:r>
            <a:endParaRPr lang="en-US" dirty="0"/>
          </a:p>
        </p:txBody>
      </p:sp>
      <p:sp>
        <p:nvSpPr>
          <p:cNvPr id="3" name="Text Placeholder 2"/>
          <p:cNvSpPr>
            <a:spLocks noGrp="1"/>
          </p:cNvSpPr>
          <p:nvPr>
            <p:ph type="body" idx="1"/>
          </p:nvPr>
        </p:nvSpPr>
        <p:spPr>
          <a:xfrm>
            <a:off x="214282" y="1000108"/>
            <a:ext cx="8572560" cy="3071834"/>
          </a:xfrm>
        </p:spPr>
        <p:txBody>
          <a:bodyPr>
            <a:normAutofit/>
          </a:bodyPr>
          <a:lstStyle/>
          <a:p>
            <a:r>
              <a:rPr lang="en-IN" sz="3600" dirty="0">
                <a:solidFill>
                  <a:schemeClr val="bg1"/>
                </a:solidFill>
                <a:latin typeface="Bahnschrift SemiBold Condensed" pitchFamily="34" charset="0"/>
              </a:rPr>
              <a:t>Conclusion:</a:t>
            </a:r>
          </a:p>
          <a:p>
            <a:endParaRPr lang="en-IN" sz="3600" dirty="0">
              <a:solidFill>
                <a:schemeClr val="bg1"/>
              </a:solidFill>
              <a:latin typeface="Bahnschrift SemiBold Condensed" pitchFamily="34" charset="0"/>
            </a:endParaRPr>
          </a:p>
          <a:p>
            <a:r>
              <a:rPr lang="en-IN" sz="2800" dirty="0">
                <a:latin typeface="Bahnschrift SemiBold Condensed" pitchFamily="34" charset="0"/>
              </a:rPr>
              <a:t>		</a:t>
            </a:r>
            <a:r>
              <a:rPr lang="en-IN" sz="3200" dirty="0">
                <a:latin typeface="Bahnschrift SemiBold Condensed" pitchFamily="34" charset="0"/>
              </a:rPr>
              <a:t>The beautifully designed UI is an attractive and a user friendly page, that satisfies the user by giving the required information.  </a:t>
            </a:r>
            <a:endParaRPr lang="en-US" sz="3200" dirty="0">
              <a:latin typeface="Bahnschrift SemiBold Condensed" pitchFamily="34" charset="0"/>
            </a:endParaRPr>
          </a:p>
        </p:txBody>
      </p:sp>
    </p:spTree>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30" y="1033272"/>
            <a:ext cx="4560573" cy="782638"/>
          </a:xfrm>
        </p:spPr>
        <p:txBody>
          <a:bodyPr>
            <a:normAutofit fontScale="90000"/>
          </a:bodyPr>
          <a:lstStyle/>
          <a:p>
            <a:r>
              <a:rPr lang="en-IN" dirty="0"/>
              <a:t>INTRODUCTION</a:t>
            </a:r>
            <a:endParaRPr lang="en-US" dirty="0"/>
          </a:p>
        </p:txBody>
      </p:sp>
      <p:sp>
        <p:nvSpPr>
          <p:cNvPr id="3" name="Text Placeholder 2"/>
          <p:cNvSpPr>
            <a:spLocks noGrp="1"/>
          </p:cNvSpPr>
          <p:nvPr>
            <p:ph type="body" idx="1"/>
          </p:nvPr>
        </p:nvSpPr>
        <p:spPr>
          <a:xfrm>
            <a:off x="530352" y="2704664"/>
            <a:ext cx="7772400" cy="3867608"/>
          </a:xfrm>
        </p:spPr>
        <p:txBody>
          <a:bodyPr>
            <a:normAutofit/>
          </a:bodyPr>
          <a:lstStyle/>
          <a:p>
            <a:endParaRPr lang="en-IN" dirty="0"/>
          </a:p>
          <a:p>
            <a:endParaRPr lang="en-IN" dirty="0"/>
          </a:p>
          <a:p>
            <a:r>
              <a:rPr lang="en-IN" sz="2400" dirty="0">
                <a:latin typeface="Bahnschrift Light SemiCondensed" pitchFamily="34" charset="0"/>
              </a:rPr>
              <a:t>Natural Gas has been proposed as a solution to increase the security of energy supply and reduce environmental pollution around the world. </a:t>
            </a:r>
          </a:p>
          <a:p>
            <a:r>
              <a:rPr lang="en-IN" sz="2400" dirty="0">
                <a:latin typeface="Bahnschrift Light SemiCondensed" pitchFamily="34" charset="0"/>
              </a:rPr>
              <a:t>Being able to forecast natural gas price benefits various stakeholders and has become a very valuable tool for all market participants in competitive natural gas markets.</a:t>
            </a:r>
            <a:endParaRPr lang="en-US" sz="2400" dirty="0">
              <a:latin typeface="Bahnschrift Light SemiCondensed" pitchFamily="34" charset="0"/>
            </a:endParaRPr>
          </a:p>
          <a:p>
            <a:endParaRPr lang="en-IN" dirty="0"/>
          </a:p>
          <a:p>
            <a:endParaRPr lang="en-US" dirty="0"/>
          </a:p>
        </p:txBody>
      </p:sp>
    </p:spTree>
  </p:cSld>
  <p:clrMapOvr>
    <a:masterClrMapping/>
  </p:clrMapOvr>
  <p:transition spd="slow">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851648" cy="985830"/>
          </a:xfrm>
        </p:spPr>
        <p:txBody>
          <a:bodyPr/>
          <a:lstStyle/>
          <a:p>
            <a:r>
              <a:rPr lang="en-IN" sz="3600" dirty="0"/>
              <a:t>ABOUT OUR PROJECT</a:t>
            </a:r>
            <a:endParaRPr lang="en-US" sz="3600" dirty="0"/>
          </a:p>
        </p:txBody>
      </p:sp>
      <p:sp>
        <p:nvSpPr>
          <p:cNvPr id="3" name="Subtitle 2"/>
          <p:cNvSpPr>
            <a:spLocks noGrp="1"/>
          </p:cNvSpPr>
          <p:nvPr>
            <p:ph type="subTitle" idx="1"/>
          </p:nvPr>
        </p:nvSpPr>
        <p:spPr>
          <a:xfrm>
            <a:off x="533400" y="2428868"/>
            <a:ext cx="7854696" cy="4143404"/>
          </a:xfrm>
        </p:spPr>
        <p:txBody>
          <a:bodyPr/>
          <a:lstStyle/>
          <a:p>
            <a:pPr algn="l"/>
            <a:r>
              <a:rPr lang="en-IN" sz="2800" dirty="0">
                <a:latin typeface="Bahnschrift Light" pitchFamily="34" charset="0"/>
              </a:rPr>
              <a:t>Prediction of  Natural </a:t>
            </a:r>
            <a:r>
              <a:rPr lang="en-IN" sz="2800">
                <a:latin typeface="Bahnschrift Light" pitchFamily="34" charset="0"/>
              </a:rPr>
              <a:t>Gas Price, </a:t>
            </a:r>
            <a:r>
              <a:rPr lang="en-IN" sz="2800" dirty="0">
                <a:latin typeface="Bahnschrift Light" pitchFamily="34" charset="0"/>
              </a:rPr>
              <a:t>commercially is important to know.  The purpose of this model is   to predict the spot price of  Natural Gas when the date is taken as the input given by the user. It then predicts the price of the Gas on that specific day. </a:t>
            </a:r>
            <a:endParaRPr lang="en-US" sz="2800" dirty="0">
              <a:latin typeface="Bahnschrift Light" pitchFamily="34" charset="0"/>
            </a:endParaRPr>
          </a:p>
          <a:p>
            <a:pPr algn="l"/>
            <a:r>
              <a:rPr lang="en-US" sz="2800" dirty="0">
                <a:latin typeface="Bahnschrift Light" pitchFamily="34" charset="0"/>
              </a:rPr>
              <a:t>In this model, we are using the Machine learning algorithms to help predict the values. We chose Decision Tree Regression Algorithm in this model.</a:t>
            </a:r>
          </a:p>
          <a:p>
            <a:pPr algn="l"/>
            <a:r>
              <a:rPr lang="en-US" sz="2800" dirty="0"/>
              <a:t> </a:t>
            </a:r>
            <a:endParaRPr lang="en-IN" sz="2800" dirty="0"/>
          </a:p>
          <a:p>
            <a:pPr algn="l"/>
            <a:endParaRPr lang="en-US" dirty="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886700" cy="1325563"/>
          </a:xfrm>
        </p:spPr>
        <p:txBody>
          <a:bodyPr>
            <a:normAutofit/>
          </a:bodyPr>
          <a:lstStyle/>
          <a:p>
            <a:r>
              <a:rPr lang="en-IN" sz="3600" dirty="0"/>
              <a:t>THEORETICAL ANALYSIS</a:t>
            </a:r>
            <a:endParaRPr lang="en-US" sz="3600" dirty="0"/>
          </a:p>
        </p:txBody>
      </p:sp>
      <p:sp>
        <p:nvSpPr>
          <p:cNvPr id="3" name="Content Placeholder 2"/>
          <p:cNvSpPr>
            <a:spLocks noGrp="1"/>
          </p:cNvSpPr>
          <p:nvPr>
            <p:ph idx="1"/>
          </p:nvPr>
        </p:nvSpPr>
        <p:spPr>
          <a:xfrm>
            <a:off x="642910" y="2214554"/>
            <a:ext cx="7886700" cy="3899207"/>
          </a:xfrm>
        </p:spPr>
        <p:txBody>
          <a:bodyPr>
            <a:normAutofit lnSpcReduction="10000"/>
          </a:bodyPr>
          <a:lstStyle/>
          <a:p>
            <a:r>
              <a:rPr lang="en-IN" dirty="0">
                <a:solidFill>
                  <a:srgbClr val="FFFF00"/>
                </a:solidFill>
                <a:latin typeface="Bahnschrift Light SemiCondensed" pitchFamily="34" charset="0"/>
              </a:rPr>
              <a:t>Machines learning is a study of using algorithms and statistics to make the computer to learn by itself without being programmed explicitly by the user. </a:t>
            </a:r>
          </a:p>
          <a:p>
            <a:r>
              <a:rPr lang="en-IN" dirty="0">
                <a:solidFill>
                  <a:srgbClr val="FFFF00"/>
                </a:solidFill>
                <a:latin typeface="Bahnschrift Light SemiCondensed" pitchFamily="34" charset="0"/>
              </a:rPr>
              <a:t>There are multiple learning algorithms that can be used to solve the problem but the concept remains the same. All these algorithms fall into two categories:</a:t>
            </a:r>
          </a:p>
          <a:p>
            <a:pPr>
              <a:buNone/>
            </a:pPr>
            <a:r>
              <a:rPr lang="en-IN" dirty="0">
                <a:solidFill>
                  <a:srgbClr val="FFFF00"/>
                </a:solidFill>
                <a:latin typeface="Bahnschrift Light SemiCondensed" pitchFamily="34" charset="0"/>
              </a:rPr>
              <a:t>	        (</a:t>
            </a:r>
            <a:r>
              <a:rPr lang="en-IN" dirty="0" err="1">
                <a:solidFill>
                  <a:srgbClr val="FFFF00"/>
                </a:solidFill>
                <a:latin typeface="Bahnschrift Light SemiCondensed" pitchFamily="34" charset="0"/>
              </a:rPr>
              <a:t>i</a:t>
            </a:r>
            <a:r>
              <a:rPr lang="en-IN" dirty="0">
                <a:solidFill>
                  <a:srgbClr val="FFFF00"/>
                </a:solidFill>
                <a:latin typeface="Bahnschrift Light SemiCondensed" pitchFamily="34" charset="0"/>
              </a:rPr>
              <a:t>) Supervised learning </a:t>
            </a:r>
          </a:p>
          <a:p>
            <a:pPr>
              <a:buNone/>
            </a:pPr>
            <a:r>
              <a:rPr lang="en-IN" dirty="0">
                <a:solidFill>
                  <a:srgbClr val="FFFF00"/>
                </a:solidFill>
                <a:latin typeface="Bahnschrift Light SemiCondensed" pitchFamily="34" charset="0"/>
              </a:rPr>
              <a:t>		(ii) Unsupervised learning.</a:t>
            </a:r>
            <a:endParaRPr lang="en-US" dirty="0">
              <a:solidFill>
                <a:srgbClr val="FFFF00"/>
              </a:solidFill>
              <a:latin typeface="Bahnschrift Light SemiCondensed" pitchFamily="34" charset="0"/>
            </a:endParaRPr>
          </a:p>
          <a:p>
            <a:endParaRPr lang="en-US" dirty="0"/>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428596" y="1357298"/>
            <a:ext cx="3214710" cy="4786346"/>
          </a:xfrm>
        </p:spPr>
        <p:txBody>
          <a:bodyPr>
            <a:noAutofit/>
          </a:bodyPr>
          <a:lstStyle/>
          <a:p>
            <a:pPr>
              <a:buFont typeface="Arial" pitchFamily="34" charset="0"/>
              <a:buChar char="•"/>
            </a:pPr>
            <a:r>
              <a:rPr lang="en-IN" sz="2000" dirty="0">
                <a:latin typeface="Bahnschrift Light SemiCondensed" pitchFamily="34" charset="0"/>
              </a:rPr>
              <a:t>WHAT IS SUPERVISED LEARNING?</a:t>
            </a:r>
          </a:p>
          <a:p>
            <a:pPr>
              <a:buFont typeface="Arial" pitchFamily="34" charset="0"/>
              <a:buChar char="•"/>
            </a:pPr>
            <a:endParaRPr lang="en-IN" sz="2000" dirty="0">
              <a:latin typeface="Bahnschrift Light SemiCondensed" pitchFamily="34" charset="0"/>
            </a:endParaRPr>
          </a:p>
          <a:p>
            <a:pPr>
              <a:buFont typeface="Arial" pitchFamily="34" charset="0"/>
              <a:buChar char="•"/>
            </a:pPr>
            <a:r>
              <a:rPr lang="en-IN" sz="2000" dirty="0">
                <a:latin typeface="Bahnschrift Light SemiCondensed" pitchFamily="34" charset="0"/>
              </a:rPr>
              <a:t>WHAT IS REGRESSION?</a:t>
            </a:r>
          </a:p>
          <a:p>
            <a:pPr>
              <a:buFont typeface="Arial" pitchFamily="34" charset="0"/>
              <a:buChar char="•"/>
            </a:pPr>
            <a:endParaRPr lang="en-IN" sz="2000" dirty="0">
              <a:latin typeface="Bahnschrift Light SemiCondensed" pitchFamily="34" charset="0"/>
            </a:endParaRPr>
          </a:p>
          <a:p>
            <a:pPr>
              <a:buFont typeface="Arial" pitchFamily="34" charset="0"/>
              <a:buChar char="•"/>
            </a:pPr>
            <a:r>
              <a:rPr lang="en-IN" sz="2000" dirty="0">
                <a:latin typeface="Bahnschrift Light SemiCondensed" pitchFamily="34" charset="0"/>
              </a:rPr>
              <a:t>WHAT ARE THE DIFFERENT TYPES OF REGRESSION ALGORITHMS?</a:t>
            </a:r>
          </a:p>
          <a:p>
            <a:pPr>
              <a:buFont typeface="Arial" pitchFamily="34" charset="0"/>
              <a:buChar char="•"/>
            </a:pPr>
            <a:endParaRPr lang="en-IN" sz="2000" dirty="0">
              <a:latin typeface="Bahnschrift Light SemiCondensed" pitchFamily="34" charset="0"/>
            </a:endParaRPr>
          </a:p>
          <a:p>
            <a:pPr>
              <a:buFont typeface="Arial" pitchFamily="34" charset="0"/>
              <a:buChar char="•"/>
            </a:pPr>
            <a:r>
              <a:rPr lang="en-IN" sz="2000" dirty="0">
                <a:latin typeface="Bahnschrift Light SemiCondensed" pitchFamily="34" charset="0"/>
              </a:rPr>
              <a:t>WHICH ALGORITHM SHOULD OUR MODEL BE TRAINED ON?</a:t>
            </a:r>
          </a:p>
          <a:p>
            <a:pPr>
              <a:buFont typeface="Arial" pitchFamily="34" charset="0"/>
              <a:buChar char="•"/>
            </a:pPr>
            <a:endParaRPr lang="en-IN" sz="2000" dirty="0">
              <a:latin typeface="Bahnschrift Light SemiCondensed" pitchFamily="34" charset="0"/>
            </a:endParaRPr>
          </a:p>
          <a:p>
            <a:pPr>
              <a:buFont typeface="Arial" pitchFamily="34" charset="0"/>
              <a:buChar char="•"/>
            </a:pPr>
            <a:r>
              <a:rPr lang="en-IN" sz="2000" dirty="0">
                <a:latin typeface="Bahnschrift Light SemiCondensed" pitchFamily="34" charset="0"/>
              </a:rPr>
              <a:t>WHY WOULD YOU CHOOSE THIS ALGORITHM?</a:t>
            </a:r>
            <a:endParaRPr lang="en-US" sz="2000" dirty="0">
              <a:latin typeface="Bahnschrift Light SemiCondensed" pitchFamily="34" charset="0"/>
            </a:endParaRPr>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l="7977" b="22285"/>
          <a:stretch/>
        </p:blipFill>
        <p:spPr bwMode="auto">
          <a:xfrm>
            <a:off x="3857620" y="1214422"/>
            <a:ext cx="5043494" cy="37147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53640926-AAD7-44D8-BBD7-CCE9431645EC}">
              <a14:shadowObscured xmlns:a14="http://schemas.microsoft.com/office/drawing/2010/main"/>
            </a:ext>
          </a:extLst>
        </p:spPr>
      </p:pic>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4282" y="1071546"/>
            <a:ext cx="8572560" cy="5500726"/>
          </a:xfrm>
        </p:spPr>
        <p:txBody>
          <a:bodyPr>
            <a:normAutofit/>
          </a:bodyPr>
          <a:lstStyle/>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3247" t="309"/>
          <a:stretch/>
        </p:blipFill>
        <p:spPr bwMode="auto">
          <a:xfrm>
            <a:off x="428596" y="428604"/>
            <a:ext cx="8143932" cy="6072230"/>
          </a:xfrm>
          <a:prstGeom prst="rect">
            <a:avLst/>
          </a:prstGeom>
          <a:ln>
            <a:noFill/>
          </a:ln>
          <a:extLst>
            <a:ext uri="{53640926-AAD7-44D8-BBD7-CCE9431645EC}">
              <a14:shadowObscured xmlns:a14="http://schemas.microsoft.com/office/drawing/2010/main"/>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258204" cy="714380"/>
          </a:xfrm>
        </p:spPr>
        <p:txBody>
          <a:bodyPr>
            <a:normAutofit fontScale="90000"/>
          </a:bodyPr>
          <a:lstStyle/>
          <a:p>
            <a:r>
              <a:rPr lang="en-IN" dirty="0"/>
              <a:t>EXPERIMENTAL INVESTIGATION</a:t>
            </a:r>
            <a:endParaRPr lang="en-US" dirty="0"/>
          </a:p>
        </p:txBody>
      </p:sp>
      <p:pic>
        <p:nvPicPr>
          <p:cNvPr id="8" name="Content Placeholder 7"/>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500166" y="1071546"/>
            <a:ext cx="3013800" cy="5572163"/>
          </a:xfrm>
          <a:prstGeom prst="rect">
            <a:avLst/>
          </a:prstGeom>
        </p:spPr>
      </p:pic>
      <p:sp>
        <p:nvSpPr>
          <p:cNvPr id="6" name="Content Placeholder 5"/>
          <p:cNvSpPr>
            <a:spLocks noGrp="1"/>
          </p:cNvSpPr>
          <p:nvPr>
            <p:ph sz="quarter" idx="4"/>
          </p:nvPr>
        </p:nvSpPr>
        <p:spPr>
          <a:xfrm>
            <a:off x="5500694" y="1000108"/>
            <a:ext cx="2786082" cy="5431650"/>
          </a:xfrm>
        </p:spPr>
        <p:txBody>
          <a:bodyPr/>
          <a:lstStyle/>
          <a:p>
            <a:endParaRPr lang="en-IN" dirty="0"/>
          </a:p>
          <a:p>
            <a:endParaRPr lang="en-IN" dirty="0"/>
          </a:p>
          <a:p>
            <a:endParaRPr lang="en-IN" dirty="0"/>
          </a:p>
          <a:p>
            <a:pPr>
              <a:buNone/>
            </a:pPr>
            <a:r>
              <a:rPr lang="en-IN" sz="2800" dirty="0">
                <a:solidFill>
                  <a:srgbClr val="FFFF00"/>
                </a:solidFill>
                <a:latin typeface="Bahnschrift Condensed" pitchFamily="34" charset="0"/>
              </a:rPr>
              <a:t>Flowchart:</a:t>
            </a:r>
          </a:p>
          <a:p>
            <a:pPr lvl="1">
              <a:buNone/>
            </a:pPr>
            <a:r>
              <a:rPr lang="en-IN" sz="2800" dirty="0">
                <a:solidFill>
                  <a:srgbClr val="FFFF00"/>
                </a:solidFill>
                <a:latin typeface="Bahnschrift Condensed" pitchFamily="34" charset="0"/>
              </a:rPr>
              <a:t>   This flowchart indicates the process followed for building and implementing the model. </a:t>
            </a: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Accuracy Calculated For Each Algorithm For Model Building.</a:t>
            </a:r>
            <a:endParaRPr lang="en-US" dirty="0"/>
          </a:p>
        </p:txBody>
      </p:sp>
      <p:graphicFrame>
        <p:nvGraphicFramePr>
          <p:cNvPr id="5" name="Content Placeholder 4"/>
          <p:cNvGraphicFramePr>
            <a:graphicFrameLocks noGrp="1"/>
          </p:cNvGraphicFramePr>
          <p:nvPr>
            <p:ph idx="1"/>
          </p:nvPr>
        </p:nvGraphicFramePr>
        <p:xfrm>
          <a:off x="428595" y="1935161"/>
          <a:ext cx="8258205" cy="4291503"/>
        </p:xfrm>
        <a:graphic>
          <a:graphicData uri="http://schemas.openxmlformats.org/drawingml/2006/table">
            <a:tbl>
              <a:tblPr firstRow="1" bandRow="1">
                <a:tableStyleId>{5C22544A-7EE6-4342-B048-85BDC9FD1C3A}</a:tableStyleId>
              </a:tblPr>
              <a:tblGrid>
                <a:gridCol w="1651641">
                  <a:extLst>
                    <a:ext uri="{9D8B030D-6E8A-4147-A177-3AD203B41FA5}">
                      <a16:colId xmlns:a16="http://schemas.microsoft.com/office/drawing/2014/main" val="20000"/>
                    </a:ext>
                  </a:extLst>
                </a:gridCol>
                <a:gridCol w="1651641">
                  <a:extLst>
                    <a:ext uri="{9D8B030D-6E8A-4147-A177-3AD203B41FA5}">
                      <a16:colId xmlns:a16="http://schemas.microsoft.com/office/drawing/2014/main" val="20001"/>
                    </a:ext>
                  </a:extLst>
                </a:gridCol>
                <a:gridCol w="1651641">
                  <a:extLst>
                    <a:ext uri="{9D8B030D-6E8A-4147-A177-3AD203B41FA5}">
                      <a16:colId xmlns:a16="http://schemas.microsoft.com/office/drawing/2014/main" val="20002"/>
                    </a:ext>
                  </a:extLst>
                </a:gridCol>
                <a:gridCol w="1651641">
                  <a:extLst>
                    <a:ext uri="{9D8B030D-6E8A-4147-A177-3AD203B41FA5}">
                      <a16:colId xmlns:a16="http://schemas.microsoft.com/office/drawing/2014/main" val="20003"/>
                    </a:ext>
                  </a:extLst>
                </a:gridCol>
                <a:gridCol w="1651641">
                  <a:extLst>
                    <a:ext uri="{9D8B030D-6E8A-4147-A177-3AD203B41FA5}">
                      <a16:colId xmlns:a16="http://schemas.microsoft.com/office/drawing/2014/main" val="20004"/>
                    </a:ext>
                  </a:extLst>
                </a:gridCol>
              </a:tblGrid>
              <a:tr h="1034261">
                <a:tc>
                  <a:txBody>
                    <a:bodyPr/>
                    <a:lstStyle/>
                    <a:p>
                      <a:r>
                        <a:rPr kumimoji="0" lang="en-IN" sz="1800" b="1" kern="1200" dirty="0" err="1">
                          <a:solidFill>
                            <a:schemeClr val="lt1"/>
                          </a:solidFill>
                          <a:latin typeface="+mn-lt"/>
                          <a:ea typeface="+mn-ea"/>
                          <a:cs typeface="+mn-cs"/>
                        </a:rPr>
                        <a:t>Sno</a:t>
                      </a:r>
                      <a:r>
                        <a:rPr kumimoji="0" lang="en-IN" sz="1800" b="1" kern="1200" dirty="0">
                          <a:solidFill>
                            <a:schemeClr val="lt1"/>
                          </a:solidFill>
                          <a:latin typeface="+mn-lt"/>
                          <a:ea typeface="+mn-ea"/>
                          <a:cs typeface="+mn-cs"/>
                        </a:rPr>
                        <a:t>.</a:t>
                      </a:r>
                      <a:endParaRPr lang="en-US" dirty="0"/>
                    </a:p>
                  </a:txBody>
                  <a:tcPr/>
                </a:tc>
                <a:tc>
                  <a:txBody>
                    <a:bodyPr/>
                    <a:lstStyle/>
                    <a:p>
                      <a:r>
                        <a:rPr lang="en-IN" dirty="0"/>
                        <a:t>Algorithms</a:t>
                      </a:r>
                      <a:endParaRPr lang="en-US" dirty="0"/>
                    </a:p>
                  </a:txBody>
                  <a:tcPr/>
                </a:tc>
                <a:tc>
                  <a:txBody>
                    <a:bodyPr/>
                    <a:lstStyle/>
                    <a:p>
                      <a:r>
                        <a:rPr lang="en-IN" dirty="0"/>
                        <a:t>Accuracy</a:t>
                      </a:r>
                      <a:endParaRPr lang="en-US" dirty="0"/>
                    </a:p>
                  </a:txBody>
                  <a:tcPr/>
                </a:tc>
                <a:tc>
                  <a:txBody>
                    <a:bodyPr/>
                    <a:lstStyle/>
                    <a:p>
                      <a:r>
                        <a:rPr lang="en-IN" dirty="0"/>
                        <a:t>Selected</a:t>
                      </a:r>
                    </a:p>
                    <a:p>
                      <a:r>
                        <a:rPr lang="en-IN" dirty="0"/>
                        <a:t>Yes/No</a:t>
                      </a:r>
                      <a:endParaRPr lang="en-US" dirty="0"/>
                    </a:p>
                  </a:txBody>
                  <a:tcPr/>
                </a:tc>
                <a:tc>
                  <a:txBody>
                    <a:bodyPr/>
                    <a:lstStyle/>
                    <a:p>
                      <a:r>
                        <a:rPr lang="en-IN" dirty="0"/>
                        <a:t>Reasons</a:t>
                      </a:r>
                      <a:endParaRPr lang="en-US" dirty="0"/>
                    </a:p>
                  </a:txBody>
                  <a:tcPr/>
                </a:tc>
                <a:extLst>
                  <a:ext uri="{0D108BD9-81ED-4DB2-BD59-A6C34878D82A}">
                    <a16:rowId xmlns:a16="http://schemas.microsoft.com/office/drawing/2014/main" val="10000"/>
                  </a:ext>
                </a:extLst>
              </a:tr>
              <a:tr h="1034261">
                <a:tc>
                  <a:txBody>
                    <a:bodyPr/>
                    <a:lstStyle/>
                    <a:p>
                      <a:r>
                        <a:rPr lang="en-IN" dirty="0"/>
                        <a:t>1.</a:t>
                      </a:r>
                      <a:endParaRPr lang="en-US" dirty="0"/>
                    </a:p>
                  </a:txBody>
                  <a:tcPr/>
                </a:tc>
                <a:tc>
                  <a:txBody>
                    <a:bodyPr/>
                    <a:lstStyle/>
                    <a:p>
                      <a:r>
                        <a:rPr kumimoji="0" lang="en-IN" sz="1800" kern="1200" dirty="0" err="1">
                          <a:solidFill>
                            <a:schemeClr val="dk1"/>
                          </a:solidFill>
                          <a:latin typeface="+mn-lt"/>
                          <a:ea typeface="+mn-ea"/>
                          <a:cs typeface="+mn-cs"/>
                        </a:rPr>
                        <a:t>Multilinear</a:t>
                      </a:r>
                      <a:r>
                        <a:rPr kumimoji="0" lang="en-IN" sz="1800" kern="1200" dirty="0">
                          <a:solidFill>
                            <a:schemeClr val="dk1"/>
                          </a:solidFill>
                          <a:latin typeface="+mn-lt"/>
                          <a:ea typeface="+mn-ea"/>
                          <a:cs typeface="+mn-cs"/>
                        </a:rPr>
                        <a:t> Regression</a:t>
                      </a:r>
                      <a:endParaRPr lang="en-US" dirty="0"/>
                    </a:p>
                  </a:txBody>
                  <a:tcPr/>
                </a:tc>
                <a:tc>
                  <a:txBody>
                    <a:bodyPr/>
                    <a:lstStyle/>
                    <a:p>
                      <a:r>
                        <a:rPr kumimoji="0" lang="en-IN" sz="1800" kern="1200" dirty="0">
                          <a:solidFill>
                            <a:schemeClr val="dk1"/>
                          </a:solidFill>
                          <a:latin typeface="+mn-lt"/>
                          <a:ea typeface="+mn-ea"/>
                          <a:cs typeface="+mn-cs"/>
                        </a:rPr>
                        <a:t>0.06567</a:t>
                      </a:r>
                      <a:endParaRPr lang="en-US" dirty="0"/>
                    </a:p>
                  </a:txBody>
                  <a:tcPr/>
                </a:tc>
                <a:tc>
                  <a:txBody>
                    <a:bodyPr/>
                    <a:lstStyle/>
                    <a:p>
                      <a:r>
                        <a:rPr lang="en-IN" dirty="0"/>
                        <a:t>No</a:t>
                      </a:r>
                      <a:endParaRPr lang="en-US" dirty="0"/>
                    </a:p>
                  </a:txBody>
                  <a:tcPr/>
                </a:tc>
                <a:tc>
                  <a:txBody>
                    <a:bodyPr/>
                    <a:lstStyle/>
                    <a:p>
                      <a:r>
                        <a:rPr kumimoji="0" lang="en-IN" sz="1800" kern="1200" dirty="0">
                          <a:solidFill>
                            <a:schemeClr val="dk1"/>
                          </a:solidFill>
                          <a:latin typeface="+mn-lt"/>
                          <a:ea typeface="+mn-ea"/>
                          <a:cs typeface="+mn-cs"/>
                        </a:rPr>
                        <a:t>Very low accuracy</a:t>
                      </a:r>
                      <a:endParaRPr lang="en-US" dirty="0"/>
                    </a:p>
                  </a:txBody>
                  <a:tcPr/>
                </a:tc>
                <a:extLst>
                  <a:ext uri="{0D108BD9-81ED-4DB2-BD59-A6C34878D82A}">
                    <a16:rowId xmlns:a16="http://schemas.microsoft.com/office/drawing/2014/main" val="10001"/>
                  </a:ext>
                </a:extLst>
              </a:tr>
              <a:tr h="1034261">
                <a:tc>
                  <a:txBody>
                    <a:bodyPr/>
                    <a:lstStyle/>
                    <a:p>
                      <a:r>
                        <a:rPr lang="en-IN" dirty="0"/>
                        <a:t>2.</a:t>
                      </a:r>
                      <a:endParaRPr lang="en-US" dirty="0"/>
                    </a:p>
                  </a:txBody>
                  <a:tcPr/>
                </a:tc>
                <a:tc>
                  <a:txBody>
                    <a:bodyPr/>
                    <a:lstStyle/>
                    <a:p>
                      <a:r>
                        <a:rPr lang="en-IN" dirty="0"/>
                        <a:t>Decision Tree Regression</a:t>
                      </a:r>
                      <a:endParaRPr lang="en-US" dirty="0"/>
                    </a:p>
                  </a:txBody>
                  <a:tcPr/>
                </a:tc>
                <a:tc>
                  <a:txBody>
                    <a:bodyPr/>
                    <a:lstStyle/>
                    <a:p>
                      <a:r>
                        <a:rPr kumimoji="0" lang="en-IN" sz="1800" kern="1200" dirty="0">
                          <a:solidFill>
                            <a:schemeClr val="dk1"/>
                          </a:solidFill>
                          <a:latin typeface="+mn-lt"/>
                          <a:ea typeface="+mn-ea"/>
                          <a:cs typeface="+mn-cs"/>
                        </a:rPr>
                        <a:t>0.9754</a:t>
                      </a:r>
                      <a:endParaRPr lang="en-US" dirty="0"/>
                    </a:p>
                  </a:txBody>
                  <a:tcPr/>
                </a:tc>
                <a:tc>
                  <a:txBody>
                    <a:bodyPr/>
                    <a:lstStyle/>
                    <a:p>
                      <a:r>
                        <a:rPr lang="en-IN" dirty="0"/>
                        <a:t>Yes</a:t>
                      </a:r>
                      <a:endParaRPr lang="en-US" dirty="0"/>
                    </a:p>
                  </a:txBody>
                  <a:tcPr/>
                </a:tc>
                <a:tc>
                  <a:txBody>
                    <a:bodyPr/>
                    <a:lstStyle/>
                    <a:p>
                      <a:r>
                        <a:rPr kumimoji="0" lang="en-IN" sz="1800" kern="1200" dirty="0">
                          <a:solidFill>
                            <a:schemeClr val="dk1"/>
                          </a:solidFill>
                          <a:latin typeface="+mn-lt"/>
                          <a:ea typeface="+mn-ea"/>
                          <a:cs typeface="+mn-cs"/>
                        </a:rPr>
                        <a:t>Accuracy can be used as it is not too low or high</a:t>
                      </a:r>
                      <a:endParaRPr lang="en-US" dirty="0"/>
                    </a:p>
                  </a:txBody>
                  <a:tcPr/>
                </a:tc>
                <a:extLst>
                  <a:ext uri="{0D108BD9-81ED-4DB2-BD59-A6C34878D82A}">
                    <a16:rowId xmlns:a16="http://schemas.microsoft.com/office/drawing/2014/main" val="10002"/>
                  </a:ext>
                </a:extLst>
              </a:tr>
              <a:tr h="1034261">
                <a:tc>
                  <a:txBody>
                    <a:bodyPr/>
                    <a:lstStyle/>
                    <a:p>
                      <a:r>
                        <a:rPr lang="en-IN" dirty="0"/>
                        <a:t>3.</a:t>
                      </a:r>
                      <a:endParaRPr lang="en-US" dirty="0"/>
                    </a:p>
                  </a:txBody>
                  <a:tcPr/>
                </a:tc>
                <a:tc>
                  <a:txBody>
                    <a:bodyPr/>
                    <a:lstStyle/>
                    <a:p>
                      <a:r>
                        <a:rPr lang="en-IN" dirty="0"/>
                        <a:t>Random Forest Regression</a:t>
                      </a:r>
                      <a:endParaRPr lang="en-US" dirty="0"/>
                    </a:p>
                  </a:txBody>
                  <a:tcPr/>
                </a:tc>
                <a:tc>
                  <a:txBody>
                    <a:bodyPr/>
                    <a:lstStyle/>
                    <a:p>
                      <a:r>
                        <a:rPr kumimoji="0" lang="en-IN" sz="1800" kern="1200" dirty="0">
                          <a:solidFill>
                            <a:schemeClr val="dk1"/>
                          </a:solidFill>
                          <a:latin typeface="+mn-lt"/>
                          <a:ea typeface="+mn-ea"/>
                          <a:cs typeface="+mn-cs"/>
                        </a:rPr>
                        <a:t>0.9895</a:t>
                      </a:r>
                      <a:endParaRPr lang="en-US" dirty="0"/>
                    </a:p>
                  </a:txBody>
                  <a:tcPr/>
                </a:tc>
                <a:tc>
                  <a:txBody>
                    <a:bodyPr/>
                    <a:lstStyle/>
                    <a:p>
                      <a:r>
                        <a:rPr lang="en-IN" dirty="0"/>
                        <a:t>No</a:t>
                      </a:r>
                      <a:endParaRPr lang="en-US" dirty="0"/>
                    </a:p>
                  </a:txBody>
                  <a:tcPr/>
                </a:tc>
                <a:tc>
                  <a:txBody>
                    <a:bodyPr/>
                    <a:lstStyle/>
                    <a:p>
                      <a:r>
                        <a:rPr kumimoji="0" lang="en-IN" sz="1800" kern="1200" dirty="0">
                          <a:solidFill>
                            <a:schemeClr val="dk1"/>
                          </a:solidFill>
                          <a:latin typeface="+mn-lt"/>
                          <a:ea typeface="+mn-ea"/>
                          <a:cs typeface="+mn-cs"/>
                        </a:rPr>
                        <a:t>Machine over trained</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ransition spd="slow">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7772400" cy="785818"/>
          </a:xfrm>
        </p:spPr>
        <p:txBody>
          <a:bodyPr>
            <a:normAutofit fontScale="90000"/>
          </a:bodyPr>
          <a:lstStyle/>
          <a:p>
            <a:pPr algn="ctr"/>
            <a:r>
              <a:rPr lang="en-IN" sz="4000" dirty="0"/>
              <a:t>USER INTERFACE                             (WEB APPLICATION)</a:t>
            </a:r>
            <a:endParaRPr lang="en-US" sz="4000" dirty="0"/>
          </a:p>
        </p:txBody>
      </p:sp>
      <p:sp>
        <p:nvSpPr>
          <p:cNvPr id="3" name="Text Placeholder 2"/>
          <p:cNvSpPr>
            <a:spLocks noGrp="1"/>
          </p:cNvSpPr>
          <p:nvPr>
            <p:ph type="body" idx="1"/>
          </p:nvPr>
        </p:nvSpPr>
        <p:spPr>
          <a:xfrm>
            <a:off x="214282" y="2214554"/>
            <a:ext cx="4071966" cy="4357718"/>
          </a:xfrm>
        </p:spPr>
        <p:txBody>
          <a:bodyPr/>
          <a:lstStyle/>
          <a:p>
            <a:r>
              <a:rPr lang="en-IN" dirty="0"/>
              <a:t>T</a:t>
            </a:r>
            <a:r>
              <a:rPr lang="en-IN" sz="2400" dirty="0">
                <a:latin typeface="Bahnschrift Light SemiCondensed" pitchFamily="34" charset="0"/>
              </a:rPr>
              <a:t>he interface (UI) is that the point of human-computer interaction and communication during a device.</a:t>
            </a:r>
          </a:p>
          <a:p>
            <a:r>
              <a:rPr lang="en-IN" sz="2400" dirty="0">
                <a:latin typeface="Bahnschrift Light SemiCondensed" pitchFamily="34" charset="0"/>
              </a:rPr>
              <a:t>It is the way through which the user interacts with an application or a website.</a:t>
            </a:r>
          </a:p>
          <a:p>
            <a:r>
              <a:rPr lang="en-IN" sz="2400">
                <a:latin typeface="Bahnschrift Light SemiCondensed" pitchFamily="34" charset="0"/>
              </a:rPr>
              <a:t>The </a:t>
            </a:r>
            <a:r>
              <a:rPr lang="en-IN" sz="2400" dirty="0">
                <a:latin typeface="Bahnschrift Light SemiCondensed" pitchFamily="34" charset="0"/>
              </a:rPr>
              <a:t>application is created using Flask app. </a:t>
            </a:r>
          </a:p>
          <a:p>
            <a:r>
              <a:rPr lang="en-IN" sz="2400" dirty="0">
                <a:latin typeface="Bahnschrift Light SemiCondensed" pitchFamily="34" charset="0"/>
              </a:rPr>
              <a:t>The UI is developed using html5, CSS3, and bootstrap.</a:t>
            </a:r>
            <a:endParaRPr lang="en-US" sz="2400" dirty="0">
              <a:latin typeface="Bahnschrift Light SemiCondensed" pitchFamily="34" charset="0"/>
            </a:endParaRPr>
          </a:p>
        </p:txBody>
      </p:sp>
      <p:pic>
        <p:nvPicPr>
          <p:cNvPr id="4" name="Picture 3" descr="ui"/>
          <p:cNvPicPr/>
          <p:nvPr/>
        </p:nvPicPr>
        <p:blipFill>
          <a:blip r:embed="rId2"/>
          <a:srcRect l="1590" t="4498" r="1406" b="3298"/>
          <a:stretch>
            <a:fillRect/>
          </a:stretch>
        </p:blipFill>
        <p:spPr>
          <a:xfrm>
            <a:off x="4500562" y="2500306"/>
            <a:ext cx="4357718" cy="2928958"/>
          </a:xfrm>
          <a:prstGeom prst="rect">
            <a:avLst/>
          </a:prstGeom>
        </p:spPr>
      </p:pic>
    </p:spTree>
  </p:cSld>
  <p:clrMapOvr>
    <a:masterClrMapping/>
  </p:clrMapOvr>
  <p:transition spd="slow">
    <p:checker dir="vert"/>
  </p:transition>
</p:sld>
</file>

<file path=ppt/theme/theme1.xml><?xml version="1.0" encoding="utf-8"?>
<a:theme xmlns:a="http://schemas.openxmlformats.org/drawingml/2006/main" name="tf45331398">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docProps/app.xml><?xml version="1.0" encoding="utf-8"?>
<Properties xmlns="http://schemas.openxmlformats.org/officeDocument/2006/extended-properties" xmlns:vt="http://schemas.openxmlformats.org/officeDocument/2006/docPropsVTypes">
  <Template>tf45331398</Template>
  <TotalTime>1106</TotalTime>
  <Words>499</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Bahnschrift Condensed</vt:lpstr>
      <vt:lpstr>Bahnschrift Light</vt:lpstr>
      <vt:lpstr>Bahnschrift Light SemiCondensed</vt:lpstr>
      <vt:lpstr>Bahnschrift SemiBold Condensed</vt:lpstr>
      <vt:lpstr>Lucida Grande</vt:lpstr>
      <vt:lpstr>Verdana</vt:lpstr>
      <vt:lpstr>Wingdings</vt:lpstr>
      <vt:lpstr>tf45331398</vt:lpstr>
      <vt:lpstr>NATURAL GAS PRICE PREDICTION</vt:lpstr>
      <vt:lpstr>INTRODUCTION</vt:lpstr>
      <vt:lpstr>ABOUT OUR PROJECT</vt:lpstr>
      <vt:lpstr>THEORETICAL ANALYSIS</vt:lpstr>
      <vt:lpstr>PowerPoint Presentation</vt:lpstr>
      <vt:lpstr>PowerPoint Presentation</vt:lpstr>
      <vt:lpstr>EXPERIMENTAL INVESTIGATION</vt:lpstr>
      <vt:lpstr>Accuracy Calculated For Each Algorithm For Model Building.</vt:lpstr>
      <vt:lpstr>USER INTERFACE                             (WEB APPLICATION)</vt:lpstr>
      <vt:lpstr>RESULT</vt:lpstr>
      <vt:lpstr>Comparison of price on date      25-04-2016 in the dataset and the UI</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PRICE PREDICTION</dc:title>
  <dc:creator>Windows User</dc:creator>
  <cp:lastModifiedBy>sehar</cp:lastModifiedBy>
  <cp:revision>98</cp:revision>
  <dcterms:created xsi:type="dcterms:W3CDTF">2020-06-10T12:49:58Z</dcterms:created>
  <dcterms:modified xsi:type="dcterms:W3CDTF">2020-06-11T11:44:24Z</dcterms:modified>
</cp:coreProperties>
</file>