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41768" y="4"/>
            <a:ext cx="375285" cy="281305"/>
          </a:xfrm>
          <a:custGeom>
            <a:avLst/>
            <a:gdLst/>
            <a:ahLst/>
            <a:cxnLst/>
            <a:rect l="l" t="t" r="r" b="b"/>
            <a:pathLst>
              <a:path w="375284" h="281305">
                <a:moveTo>
                  <a:pt x="187533" y="281168"/>
                </a:moveTo>
                <a:lnTo>
                  <a:pt x="137577" y="274489"/>
                </a:lnTo>
                <a:lnTo>
                  <a:pt x="92751" y="255629"/>
                </a:lnTo>
                <a:lnTo>
                  <a:pt x="54817" y="226350"/>
                </a:lnTo>
                <a:lnTo>
                  <a:pt x="25538" y="188416"/>
                </a:lnTo>
                <a:lnTo>
                  <a:pt x="6678" y="143590"/>
                </a:lnTo>
                <a:lnTo>
                  <a:pt x="0" y="93635"/>
                </a:lnTo>
                <a:lnTo>
                  <a:pt x="6678" y="43679"/>
                </a:lnTo>
                <a:lnTo>
                  <a:pt x="25056" y="0"/>
                </a:lnTo>
                <a:lnTo>
                  <a:pt x="59488" y="0"/>
                </a:lnTo>
                <a:lnTo>
                  <a:pt x="36952" y="43526"/>
                </a:lnTo>
                <a:lnTo>
                  <a:pt x="28851" y="93635"/>
                </a:lnTo>
                <a:lnTo>
                  <a:pt x="36952" y="143744"/>
                </a:lnTo>
                <a:lnTo>
                  <a:pt x="59502" y="187297"/>
                </a:lnTo>
                <a:lnTo>
                  <a:pt x="93870" y="221665"/>
                </a:lnTo>
                <a:lnTo>
                  <a:pt x="137424" y="244215"/>
                </a:lnTo>
                <a:lnTo>
                  <a:pt x="187533" y="252317"/>
                </a:lnTo>
                <a:lnTo>
                  <a:pt x="286186" y="252317"/>
                </a:lnTo>
                <a:lnTo>
                  <a:pt x="281887" y="255629"/>
                </a:lnTo>
                <a:lnTo>
                  <a:pt x="237154" y="274489"/>
                </a:lnTo>
                <a:lnTo>
                  <a:pt x="187533" y="281168"/>
                </a:lnTo>
                <a:close/>
              </a:path>
              <a:path w="375284" h="281305">
                <a:moveTo>
                  <a:pt x="286186" y="252317"/>
                </a:moveTo>
                <a:lnTo>
                  <a:pt x="187533" y="252317"/>
                </a:lnTo>
                <a:lnTo>
                  <a:pt x="237641" y="244215"/>
                </a:lnTo>
                <a:lnTo>
                  <a:pt x="281195" y="221665"/>
                </a:lnTo>
                <a:lnTo>
                  <a:pt x="315563" y="187297"/>
                </a:lnTo>
                <a:lnTo>
                  <a:pt x="338113" y="143744"/>
                </a:lnTo>
                <a:lnTo>
                  <a:pt x="346214" y="93635"/>
                </a:lnTo>
                <a:lnTo>
                  <a:pt x="338113" y="43526"/>
                </a:lnTo>
                <a:lnTo>
                  <a:pt x="315577" y="0"/>
                </a:lnTo>
                <a:lnTo>
                  <a:pt x="349799" y="0"/>
                </a:lnTo>
                <a:lnTo>
                  <a:pt x="368320" y="43679"/>
                </a:lnTo>
                <a:lnTo>
                  <a:pt x="375066" y="93635"/>
                </a:lnTo>
                <a:lnTo>
                  <a:pt x="368320" y="143590"/>
                </a:lnTo>
                <a:lnTo>
                  <a:pt x="349313" y="188416"/>
                </a:lnTo>
                <a:lnTo>
                  <a:pt x="319888" y="226350"/>
                </a:lnTo>
                <a:lnTo>
                  <a:pt x="286186" y="252317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70620" y="4"/>
            <a:ext cx="317500" cy="252729"/>
          </a:xfrm>
          <a:custGeom>
            <a:avLst/>
            <a:gdLst/>
            <a:ahLst/>
            <a:cxnLst/>
            <a:rect l="l" t="t" r="r" b="b"/>
            <a:pathLst>
              <a:path w="317500" h="252729">
                <a:moveTo>
                  <a:pt x="158681" y="252317"/>
                </a:moveTo>
                <a:lnTo>
                  <a:pt x="108572" y="244215"/>
                </a:lnTo>
                <a:lnTo>
                  <a:pt x="65019" y="221665"/>
                </a:lnTo>
                <a:lnTo>
                  <a:pt x="30651" y="187297"/>
                </a:lnTo>
                <a:lnTo>
                  <a:pt x="8101" y="143744"/>
                </a:lnTo>
                <a:lnTo>
                  <a:pt x="0" y="93635"/>
                </a:lnTo>
                <a:lnTo>
                  <a:pt x="8101" y="43526"/>
                </a:lnTo>
                <a:lnTo>
                  <a:pt x="30637" y="0"/>
                </a:lnTo>
                <a:lnTo>
                  <a:pt x="286726" y="0"/>
                </a:lnTo>
                <a:lnTo>
                  <a:pt x="309262" y="43526"/>
                </a:lnTo>
                <a:lnTo>
                  <a:pt x="317363" y="93635"/>
                </a:lnTo>
                <a:lnTo>
                  <a:pt x="309262" y="143744"/>
                </a:lnTo>
                <a:lnTo>
                  <a:pt x="286712" y="187297"/>
                </a:lnTo>
                <a:lnTo>
                  <a:pt x="252344" y="221665"/>
                </a:lnTo>
                <a:lnTo>
                  <a:pt x="208790" y="244215"/>
                </a:lnTo>
                <a:lnTo>
                  <a:pt x="158681" y="252317"/>
                </a:lnTo>
                <a:close/>
              </a:path>
            </a:pathLst>
          </a:custGeom>
          <a:solidFill>
            <a:srgbClr val="F7D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19334" y="821675"/>
            <a:ext cx="159327" cy="15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6500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8000" y="0"/>
                </a:moveTo>
                <a:lnTo>
                  <a:pt x="0" y="0"/>
                </a:lnTo>
                <a:lnTo>
                  <a:pt x="0" y="10655"/>
                </a:lnTo>
                <a:lnTo>
                  <a:pt x="0" y="19050"/>
                </a:lnTo>
                <a:lnTo>
                  <a:pt x="18288000" y="19050"/>
                </a:lnTo>
                <a:lnTo>
                  <a:pt x="18288000" y="10655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35324" y="421713"/>
            <a:ext cx="3257550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210" y="3866888"/>
            <a:ext cx="16711578" cy="383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81766" y="1994497"/>
            <a:ext cx="8020050" cy="6171565"/>
            <a:chOff x="9281766" y="1994497"/>
            <a:chExt cx="8020050" cy="6171565"/>
          </a:xfrm>
        </p:grpSpPr>
        <p:sp>
          <p:nvSpPr>
            <p:cNvPr id="4" name="object 4"/>
            <p:cNvSpPr/>
            <p:nvPr/>
          </p:nvSpPr>
          <p:spPr>
            <a:xfrm>
              <a:off x="9281766" y="1994497"/>
              <a:ext cx="8019675" cy="60760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07830" y="3328733"/>
              <a:ext cx="7365365" cy="4836795"/>
            </a:xfrm>
            <a:custGeom>
              <a:avLst/>
              <a:gdLst/>
              <a:ahLst/>
              <a:cxnLst/>
              <a:rect l="l" t="t" r="r" b="b"/>
              <a:pathLst>
                <a:path w="7365365" h="4836795">
                  <a:moveTo>
                    <a:pt x="2218550" y="2178177"/>
                  </a:moveTo>
                  <a:lnTo>
                    <a:pt x="2213521" y="2128240"/>
                  </a:lnTo>
                  <a:lnTo>
                    <a:pt x="2199081" y="2081745"/>
                  </a:lnTo>
                  <a:lnTo>
                    <a:pt x="2176234" y="2039658"/>
                  </a:lnTo>
                  <a:lnTo>
                    <a:pt x="2145969" y="2002980"/>
                  </a:lnTo>
                  <a:lnTo>
                    <a:pt x="2109292" y="1972729"/>
                  </a:lnTo>
                  <a:lnTo>
                    <a:pt x="2067204" y="1949881"/>
                  </a:lnTo>
                  <a:lnTo>
                    <a:pt x="2020684" y="1935454"/>
                  </a:lnTo>
                  <a:lnTo>
                    <a:pt x="1970747" y="1930412"/>
                  </a:lnTo>
                  <a:lnTo>
                    <a:pt x="1920824" y="1935454"/>
                  </a:lnTo>
                  <a:lnTo>
                    <a:pt x="1874304" y="1949881"/>
                  </a:lnTo>
                  <a:lnTo>
                    <a:pt x="1832216" y="1972729"/>
                  </a:lnTo>
                  <a:lnTo>
                    <a:pt x="1795551" y="2002980"/>
                  </a:lnTo>
                  <a:lnTo>
                    <a:pt x="1765287" y="2039658"/>
                  </a:lnTo>
                  <a:lnTo>
                    <a:pt x="1742440" y="2081745"/>
                  </a:lnTo>
                  <a:lnTo>
                    <a:pt x="1728000" y="2128240"/>
                  </a:lnTo>
                  <a:lnTo>
                    <a:pt x="1722970" y="2178177"/>
                  </a:lnTo>
                  <a:lnTo>
                    <a:pt x="1728000" y="2228126"/>
                  </a:lnTo>
                  <a:lnTo>
                    <a:pt x="1742440" y="2274646"/>
                  </a:lnTo>
                  <a:lnTo>
                    <a:pt x="1765287" y="2316734"/>
                  </a:lnTo>
                  <a:lnTo>
                    <a:pt x="1795551" y="2353411"/>
                  </a:lnTo>
                  <a:lnTo>
                    <a:pt x="1832216" y="2383675"/>
                  </a:lnTo>
                  <a:lnTo>
                    <a:pt x="1874304" y="2406523"/>
                  </a:lnTo>
                  <a:lnTo>
                    <a:pt x="1920824" y="2420950"/>
                  </a:lnTo>
                  <a:lnTo>
                    <a:pt x="1970747" y="2425992"/>
                  </a:lnTo>
                  <a:lnTo>
                    <a:pt x="2020684" y="2420950"/>
                  </a:lnTo>
                  <a:lnTo>
                    <a:pt x="2067204" y="2406523"/>
                  </a:lnTo>
                  <a:lnTo>
                    <a:pt x="2109292" y="2383675"/>
                  </a:lnTo>
                  <a:lnTo>
                    <a:pt x="2145969" y="2353411"/>
                  </a:lnTo>
                  <a:lnTo>
                    <a:pt x="2176234" y="2316734"/>
                  </a:lnTo>
                  <a:lnTo>
                    <a:pt x="2199081" y="2274646"/>
                  </a:lnTo>
                  <a:lnTo>
                    <a:pt x="2213521" y="2228126"/>
                  </a:lnTo>
                  <a:lnTo>
                    <a:pt x="2218550" y="2178177"/>
                  </a:lnTo>
                  <a:close/>
                </a:path>
                <a:path w="7365365" h="4836795">
                  <a:moveTo>
                    <a:pt x="5214569" y="28371"/>
                  </a:moveTo>
                  <a:lnTo>
                    <a:pt x="5212334" y="17322"/>
                  </a:lnTo>
                  <a:lnTo>
                    <a:pt x="5206250" y="8305"/>
                  </a:lnTo>
                  <a:lnTo>
                    <a:pt x="5197208" y="2235"/>
                  </a:lnTo>
                  <a:lnTo>
                    <a:pt x="5186121" y="0"/>
                  </a:lnTo>
                  <a:lnTo>
                    <a:pt x="5175072" y="2235"/>
                  </a:lnTo>
                  <a:lnTo>
                    <a:pt x="5166055" y="8305"/>
                  </a:lnTo>
                  <a:lnTo>
                    <a:pt x="5159972" y="17322"/>
                  </a:lnTo>
                  <a:lnTo>
                    <a:pt x="5157749" y="28371"/>
                  </a:lnTo>
                  <a:lnTo>
                    <a:pt x="5159972" y="39420"/>
                  </a:lnTo>
                  <a:lnTo>
                    <a:pt x="5166055" y="48450"/>
                  </a:lnTo>
                  <a:lnTo>
                    <a:pt x="5175072" y="54521"/>
                  </a:lnTo>
                  <a:lnTo>
                    <a:pt x="5186121" y="56756"/>
                  </a:lnTo>
                  <a:lnTo>
                    <a:pt x="5197208" y="54521"/>
                  </a:lnTo>
                  <a:lnTo>
                    <a:pt x="5206250" y="48450"/>
                  </a:lnTo>
                  <a:lnTo>
                    <a:pt x="5212334" y="39420"/>
                  </a:lnTo>
                  <a:lnTo>
                    <a:pt x="5214569" y="28371"/>
                  </a:lnTo>
                  <a:close/>
                </a:path>
                <a:path w="7365365" h="4836795">
                  <a:moveTo>
                    <a:pt x="5611952" y="28371"/>
                  </a:moveTo>
                  <a:lnTo>
                    <a:pt x="5609717" y="17322"/>
                  </a:lnTo>
                  <a:lnTo>
                    <a:pt x="5603633" y="8305"/>
                  </a:lnTo>
                  <a:lnTo>
                    <a:pt x="5594591" y="2235"/>
                  </a:lnTo>
                  <a:lnTo>
                    <a:pt x="5583517" y="0"/>
                  </a:lnTo>
                  <a:lnTo>
                    <a:pt x="5572455" y="2235"/>
                  </a:lnTo>
                  <a:lnTo>
                    <a:pt x="5563438" y="8305"/>
                  </a:lnTo>
                  <a:lnTo>
                    <a:pt x="5557355" y="17322"/>
                  </a:lnTo>
                  <a:lnTo>
                    <a:pt x="5555119" y="28371"/>
                  </a:lnTo>
                  <a:lnTo>
                    <a:pt x="5557355" y="39420"/>
                  </a:lnTo>
                  <a:lnTo>
                    <a:pt x="5563438" y="48450"/>
                  </a:lnTo>
                  <a:lnTo>
                    <a:pt x="5572455" y="54521"/>
                  </a:lnTo>
                  <a:lnTo>
                    <a:pt x="5583517" y="56756"/>
                  </a:lnTo>
                  <a:lnTo>
                    <a:pt x="5594591" y="54521"/>
                  </a:lnTo>
                  <a:lnTo>
                    <a:pt x="5603633" y="48450"/>
                  </a:lnTo>
                  <a:lnTo>
                    <a:pt x="5609717" y="39420"/>
                  </a:lnTo>
                  <a:lnTo>
                    <a:pt x="5611952" y="28371"/>
                  </a:lnTo>
                  <a:close/>
                </a:path>
                <a:path w="7365365" h="4836795">
                  <a:moveTo>
                    <a:pt x="5791936" y="500735"/>
                  </a:moveTo>
                  <a:lnTo>
                    <a:pt x="5755703" y="460349"/>
                  </a:lnTo>
                  <a:lnTo>
                    <a:pt x="5747524" y="457022"/>
                  </a:lnTo>
                  <a:lnTo>
                    <a:pt x="5738977" y="457085"/>
                  </a:lnTo>
                  <a:lnTo>
                    <a:pt x="5731065" y="460349"/>
                  </a:lnTo>
                  <a:lnTo>
                    <a:pt x="5724804" y="466610"/>
                  </a:lnTo>
                  <a:lnTo>
                    <a:pt x="5681040" y="532549"/>
                  </a:lnTo>
                  <a:lnTo>
                    <a:pt x="5677725" y="540715"/>
                  </a:lnTo>
                  <a:lnTo>
                    <a:pt x="5677801" y="549262"/>
                  </a:lnTo>
                  <a:lnTo>
                    <a:pt x="5681065" y="557161"/>
                  </a:lnTo>
                  <a:lnTo>
                    <a:pt x="5687301" y="563422"/>
                  </a:lnTo>
                  <a:lnTo>
                    <a:pt x="5713958" y="581139"/>
                  </a:lnTo>
                  <a:lnTo>
                    <a:pt x="5722163" y="584454"/>
                  </a:lnTo>
                  <a:lnTo>
                    <a:pt x="5730735" y="584377"/>
                  </a:lnTo>
                  <a:lnTo>
                    <a:pt x="5738647" y="581101"/>
                  </a:lnTo>
                  <a:lnTo>
                    <a:pt x="5744908" y="574865"/>
                  </a:lnTo>
                  <a:lnTo>
                    <a:pt x="5788609" y="508939"/>
                  </a:lnTo>
                  <a:lnTo>
                    <a:pt x="5791936" y="500735"/>
                  </a:lnTo>
                  <a:close/>
                </a:path>
                <a:path w="7365365" h="4836795">
                  <a:moveTo>
                    <a:pt x="6252286" y="959027"/>
                  </a:moveTo>
                  <a:lnTo>
                    <a:pt x="6197104" y="883691"/>
                  </a:lnTo>
                  <a:lnTo>
                    <a:pt x="6166078" y="834250"/>
                  </a:lnTo>
                  <a:lnTo>
                    <a:pt x="6147841" y="788822"/>
                  </a:lnTo>
                  <a:lnTo>
                    <a:pt x="6131014" y="725512"/>
                  </a:lnTo>
                  <a:lnTo>
                    <a:pt x="5697982" y="956767"/>
                  </a:lnTo>
                  <a:lnTo>
                    <a:pt x="5624347" y="1104011"/>
                  </a:lnTo>
                  <a:lnTo>
                    <a:pt x="5603722" y="959688"/>
                  </a:lnTo>
                  <a:lnTo>
                    <a:pt x="5419598" y="760869"/>
                  </a:lnTo>
                  <a:lnTo>
                    <a:pt x="5217134" y="972159"/>
                  </a:lnTo>
                  <a:lnTo>
                    <a:pt x="5125428" y="2455862"/>
                  </a:lnTo>
                  <a:lnTo>
                    <a:pt x="5269598" y="2675305"/>
                  </a:lnTo>
                  <a:lnTo>
                    <a:pt x="6252286" y="959027"/>
                  </a:lnTo>
                  <a:close/>
                </a:path>
                <a:path w="7365365" h="4836795">
                  <a:moveTo>
                    <a:pt x="7364895" y="4704804"/>
                  </a:moveTo>
                  <a:lnTo>
                    <a:pt x="0" y="4704804"/>
                  </a:lnTo>
                  <a:lnTo>
                    <a:pt x="0" y="4836782"/>
                  </a:lnTo>
                  <a:lnTo>
                    <a:pt x="7364895" y="4836782"/>
                  </a:lnTo>
                  <a:lnTo>
                    <a:pt x="7364895" y="4704804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9064995"/>
            <a:ext cx="18288000" cy="1222375"/>
            <a:chOff x="0" y="9064995"/>
            <a:chExt cx="18288000" cy="1222375"/>
          </a:xfrm>
        </p:grpSpPr>
        <p:sp>
          <p:nvSpPr>
            <p:cNvPr id="7" name="object 7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065005"/>
              <a:ext cx="18288000" cy="1222375"/>
            </a:xfrm>
            <a:custGeom>
              <a:avLst/>
              <a:gdLst/>
              <a:ahLst/>
              <a:cxnLst/>
              <a:rect l="l" t="t" r="r" b="b"/>
              <a:pathLst>
                <a:path w="18288000" h="1222375">
                  <a:moveTo>
                    <a:pt x="18288000" y="0"/>
                  </a:moveTo>
                  <a:lnTo>
                    <a:pt x="2489149" y="0"/>
                  </a:lnTo>
                  <a:lnTo>
                    <a:pt x="246781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19050"/>
                  </a:lnTo>
                  <a:lnTo>
                    <a:pt x="18288000" y="190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38329" y="9428835"/>
              <a:ext cx="663915" cy="495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1173" y="1292950"/>
            <a:ext cx="7661275" cy="6867393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2430"/>
              </a:spcBef>
            </a:pPr>
            <a:r>
              <a:rPr sz="9700" spc="100">
                <a:solidFill>
                  <a:srgbClr val="1B1B1D"/>
                </a:solidFill>
              </a:rPr>
              <a:t>Financial</a:t>
            </a:r>
            <a:r>
              <a:rPr sz="9700" spc="-915">
                <a:solidFill>
                  <a:srgbClr val="1B1B1D"/>
                </a:solidFill>
              </a:rPr>
              <a:t> </a:t>
            </a:r>
            <a:r>
              <a:rPr sz="9700" spc="370" smtClean="0">
                <a:solidFill>
                  <a:srgbClr val="1B1B1D"/>
                </a:solidFill>
              </a:rPr>
              <a:t>Ri</a:t>
            </a:r>
            <a:r>
              <a:rPr lang="en-IN" sz="7400" spc="370" dirty="0" smtClean="0">
                <a:solidFill>
                  <a:srgbClr val="1B1B1D"/>
                </a:solidFill>
                <a:latin typeface="Trebuchet MS"/>
              </a:rPr>
              <a:t>S</a:t>
            </a:r>
            <a:r>
              <a:rPr sz="9700" spc="370" smtClean="0">
                <a:solidFill>
                  <a:srgbClr val="1B1B1D"/>
                </a:solidFill>
              </a:rPr>
              <a:t>k  </a:t>
            </a:r>
            <a:r>
              <a:rPr sz="9700" spc="80" smtClean="0">
                <a:solidFill>
                  <a:srgbClr val="1B1B1D"/>
                </a:solidFill>
              </a:rPr>
              <a:t>Managemen</a:t>
            </a:r>
            <a:r>
              <a:rPr lang="en-IN" sz="9600" spc="80" dirty="0" smtClean="0">
                <a:solidFill>
                  <a:srgbClr val="1B1B1D"/>
                </a:solidFill>
                <a:latin typeface="Trebuchet MS"/>
              </a:rPr>
              <a:t>t</a:t>
            </a:r>
            <a:endParaRPr sz="9600" dirty="0">
              <a:latin typeface="Trebuchet MS"/>
              <a:cs typeface="Trebuchet MS"/>
            </a:endParaRPr>
          </a:p>
          <a:p>
            <a:pPr marL="136525" marR="2354580">
              <a:lnSpc>
                <a:spcPct val="108000"/>
              </a:lnSpc>
              <a:spcBef>
                <a:spcPts val="1825"/>
              </a:spcBef>
            </a:pPr>
            <a:r>
              <a:rPr sz="3300" spc="60" dirty="0">
                <a:solidFill>
                  <a:srgbClr val="1B1B1D"/>
                </a:solidFill>
              </a:rPr>
              <a:t>P</a:t>
            </a:r>
            <a:r>
              <a:rPr sz="3250" spc="60" dirty="0">
                <a:solidFill>
                  <a:srgbClr val="1B1B1D"/>
                </a:solidFill>
                <a:latin typeface="Trebuchet MS"/>
                <a:cs typeface="Trebuchet MS"/>
              </a:rPr>
              <a:t>r</a:t>
            </a:r>
            <a:r>
              <a:rPr sz="3300" spc="60" dirty="0">
                <a:solidFill>
                  <a:srgbClr val="1B1B1D"/>
                </a:solidFill>
              </a:rPr>
              <a:t>e</a:t>
            </a:r>
            <a:r>
              <a:rPr sz="3250" spc="60" dirty="0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sz="3300" spc="60" dirty="0">
                <a:solidFill>
                  <a:srgbClr val="1B1B1D"/>
                </a:solidFill>
              </a:rPr>
              <a:t>en</a:t>
            </a:r>
            <a:r>
              <a:rPr sz="3250" spc="60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3300" spc="60" dirty="0">
                <a:solidFill>
                  <a:srgbClr val="1B1B1D"/>
                </a:solidFill>
              </a:rPr>
              <a:t>ed </a:t>
            </a:r>
            <a:r>
              <a:rPr sz="3300" spc="170" dirty="0">
                <a:solidFill>
                  <a:srgbClr val="1B1B1D"/>
                </a:solidFill>
              </a:rPr>
              <a:t>b</a:t>
            </a:r>
            <a:r>
              <a:rPr sz="3250" spc="170" dirty="0">
                <a:solidFill>
                  <a:srgbClr val="1B1B1D"/>
                </a:solidFill>
                <a:latin typeface="Trebuchet MS"/>
                <a:cs typeface="Trebuchet MS"/>
              </a:rPr>
              <a:t>y </a:t>
            </a:r>
            <a:r>
              <a:rPr sz="3300" spc="95" dirty="0">
                <a:solidFill>
                  <a:srgbClr val="1B1B1D"/>
                </a:solidFill>
              </a:rPr>
              <a:t>Team </a:t>
            </a:r>
            <a:r>
              <a:rPr sz="3250" spc="445" dirty="0">
                <a:solidFill>
                  <a:srgbClr val="1B1B1D"/>
                </a:solidFill>
                <a:latin typeface="Trebuchet MS"/>
                <a:cs typeface="Trebuchet MS"/>
              </a:rPr>
              <a:t>44</a:t>
            </a:r>
            <a:r>
              <a:rPr sz="1650" spc="445" dirty="0">
                <a:solidFill>
                  <a:srgbClr val="1B1B1D"/>
                </a:solidFill>
                <a:latin typeface="Arial Black"/>
                <a:cs typeface="Arial Black"/>
              </a:rPr>
              <a:t>:  </a:t>
            </a:r>
            <a:r>
              <a:rPr sz="3250" spc="185" dirty="0">
                <a:solidFill>
                  <a:srgbClr val="1B1B1D"/>
                </a:solidFill>
                <a:latin typeface="Trebuchet MS"/>
                <a:cs typeface="Trebuchet MS"/>
              </a:rPr>
              <a:t>1</a:t>
            </a:r>
            <a:r>
              <a:rPr sz="1650" spc="185" dirty="0">
                <a:solidFill>
                  <a:srgbClr val="1B1B1D"/>
                </a:solidFill>
                <a:latin typeface="Arial Black"/>
                <a:cs typeface="Arial Black"/>
              </a:rPr>
              <a:t>.</a:t>
            </a:r>
            <a:r>
              <a:rPr sz="3300" spc="185" dirty="0">
                <a:solidFill>
                  <a:srgbClr val="1B1B1D"/>
                </a:solidFill>
              </a:rPr>
              <a:t>Aa</a:t>
            </a:r>
            <a:r>
              <a:rPr sz="3250" spc="185" dirty="0">
                <a:solidFill>
                  <a:srgbClr val="1B1B1D"/>
                </a:solidFill>
                <a:latin typeface="Trebuchet MS"/>
                <a:cs typeface="Trebuchet MS"/>
              </a:rPr>
              <a:t>y</a:t>
            </a:r>
            <a:r>
              <a:rPr sz="3300" spc="185" dirty="0">
                <a:solidFill>
                  <a:srgbClr val="1B1B1D"/>
                </a:solidFill>
              </a:rPr>
              <a:t>e</a:t>
            </a:r>
            <a:r>
              <a:rPr sz="3250" spc="185" dirty="0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sz="3300" spc="185" dirty="0">
                <a:solidFill>
                  <a:srgbClr val="1B1B1D"/>
                </a:solidFill>
              </a:rPr>
              <a:t>ha </a:t>
            </a:r>
            <a:r>
              <a:rPr sz="3300" spc="160" dirty="0" err="1">
                <a:solidFill>
                  <a:srgbClr val="1B1B1D"/>
                </a:solidFill>
              </a:rPr>
              <a:t>Q</a:t>
            </a:r>
            <a:r>
              <a:rPr sz="3250" spc="160" dirty="0" err="1">
                <a:solidFill>
                  <a:srgbClr val="1B1B1D"/>
                </a:solidFill>
                <a:latin typeface="Trebuchet MS"/>
                <a:cs typeface="Trebuchet MS"/>
              </a:rPr>
              <a:t>ur</a:t>
            </a:r>
            <a:r>
              <a:rPr sz="3300" spc="160" dirty="0" err="1">
                <a:solidFill>
                  <a:srgbClr val="1B1B1D"/>
                </a:solidFill>
              </a:rPr>
              <a:t>e</a:t>
            </a:r>
            <a:r>
              <a:rPr sz="3250" spc="160" dirty="0" err="1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sz="3300" spc="160" dirty="0" err="1">
                <a:solidFill>
                  <a:srgbClr val="1B1B1D"/>
                </a:solidFill>
              </a:rPr>
              <a:t>hi</a:t>
            </a:r>
            <a:r>
              <a:rPr sz="3300" spc="160" dirty="0">
                <a:solidFill>
                  <a:srgbClr val="1B1B1D"/>
                </a:solidFill>
              </a:rPr>
              <a:t> </a:t>
            </a:r>
            <a:r>
              <a:rPr lang="en-GB" sz="3300" spc="160" dirty="0" smtClean="0">
                <a:solidFill>
                  <a:srgbClr val="1B1B1D"/>
                </a:solidFill>
              </a:rPr>
              <a:t/>
            </a:r>
            <a:br>
              <a:rPr lang="en-GB" sz="3300" spc="160" dirty="0" smtClean="0">
                <a:solidFill>
                  <a:srgbClr val="1B1B1D"/>
                </a:solidFill>
              </a:rPr>
            </a:br>
            <a:r>
              <a:rPr lang="en-GB" sz="3300" spc="160" dirty="0">
                <a:solidFill>
                  <a:srgbClr val="1B1B1D"/>
                </a:solidFill>
              </a:rPr>
              <a:t/>
            </a:r>
            <a:br>
              <a:rPr lang="en-GB" sz="3300" spc="160" dirty="0">
                <a:solidFill>
                  <a:srgbClr val="1B1B1D"/>
                </a:solidFill>
              </a:rPr>
            </a:br>
            <a:r>
              <a:rPr sz="3300" spc="160" dirty="0" smtClean="0">
                <a:solidFill>
                  <a:srgbClr val="1B1B1D"/>
                </a:solidFill>
              </a:rPr>
              <a:t> </a:t>
            </a:r>
            <a:r>
              <a:rPr sz="3250" spc="150" dirty="0">
                <a:solidFill>
                  <a:srgbClr val="1B1B1D"/>
                </a:solidFill>
                <a:latin typeface="Trebuchet MS"/>
                <a:cs typeface="Trebuchet MS"/>
              </a:rPr>
              <a:t>2</a:t>
            </a:r>
            <a:r>
              <a:rPr sz="1650" spc="150" dirty="0">
                <a:solidFill>
                  <a:srgbClr val="1B1B1D"/>
                </a:solidFill>
                <a:latin typeface="Arial Black"/>
                <a:cs typeface="Arial Black"/>
              </a:rPr>
              <a:t>.</a:t>
            </a:r>
            <a:r>
              <a:rPr sz="3300" spc="150" dirty="0">
                <a:solidFill>
                  <a:srgbClr val="1B1B1D"/>
                </a:solidFill>
              </a:rPr>
              <a:t>S</a:t>
            </a:r>
            <a:r>
              <a:rPr sz="3250" spc="150" dirty="0">
                <a:solidFill>
                  <a:srgbClr val="1B1B1D"/>
                </a:solidFill>
                <a:latin typeface="Trebuchet MS"/>
                <a:cs typeface="Trebuchet MS"/>
              </a:rPr>
              <a:t>y</a:t>
            </a:r>
            <a:r>
              <a:rPr sz="3300" spc="150" dirty="0">
                <a:solidFill>
                  <a:srgbClr val="1B1B1D"/>
                </a:solidFill>
              </a:rPr>
              <a:t>eda </a:t>
            </a:r>
            <a:r>
              <a:rPr sz="3300" spc="155" dirty="0">
                <a:solidFill>
                  <a:srgbClr val="1B1B1D"/>
                </a:solidFill>
              </a:rPr>
              <a:t>Khadijah</a:t>
            </a:r>
            <a:r>
              <a:rPr sz="3300" spc="-204" dirty="0">
                <a:solidFill>
                  <a:srgbClr val="1B1B1D"/>
                </a:solidFill>
              </a:rPr>
              <a:t> </a:t>
            </a:r>
            <a:r>
              <a:rPr sz="3300" spc="145" dirty="0">
                <a:solidFill>
                  <a:srgbClr val="1B1B1D"/>
                </a:solidFill>
              </a:rPr>
              <a:t>Kaleem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9561359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646331"/>
          </a:xfrm>
        </p:spPr>
        <p:txBody>
          <a:bodyPr/>
          <a:lstStyle/>
          <a:p>
            <a:pPr algn="ctr"/>
            <a:r>
              <a:rPr lang="en-IN" dirty="0" smtClean="0"/>
              <a:t>THANK YOU 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031325"/>
          </a:xfrm>
        </p:spPr>
        <p:txBody>
          <a:bodyPr/>
          <a:lstStyle/>
          <a:p>
            <a:r>
              <a:rPr lang="en-IN" dirty="0" smtClean="0"/>
              <a:t>This was the project built using the Machine learning algorithms taught.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6790" y="1207225"/>
            <a:ext cx="4694555" cy="1029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50" spc="50" dirty="0">
                <a:solidFill>
                  <a:srgbClr val="1B1B1D"/>
                </a:solidFill>
              </a:rPr>
              <a:t>In</a:t>
            </a:r>
            <a:r>
              <a:rPr sz="6550" spc="50" dirty="0">
                <a:solidFill>
                  <a:srgbClr val="1B1B1D"/>
                </a:solidFill>
                <a:latin typeface="Trebuchet MS"/>
                <a:cs typeface="Trebuchet MS"/>
              </a:rPr>
              <a:t>tr</a:t>
            </a:r>
            <a:r>
              <a:rPr sz="6550" spc="50" dirty="0">
                <a:solidFill>
                  <a:srgbClr val="1B1B1D"/>
                </a:solidFill>
              </a:rPr>
              <a:t>od</a:t>
            </a:r>
            <a:r>
              <a:rPr sz="6550" spc="50" dirty="0">
                <a:solidFill>
                  <a:srgbClr val="1B1B1D"/>
                </a:solidFill>
                <a:latin typeface="Trebuchet MS"/>
                <a:cs typeface="Trebuchet MS"/>
              </a:rPr>
              <a:t>u</a:t>
            </a:r>
            <a:r>
              <a:rPr sz="6550" spc="50" dirty="0">
                <a:solidFill>
                  <a:srgbClr val="1B1B1D"/>
                </a:solidFill>
              </a:rPr>
              <a:t>c</a:t>
            </a:r>
            <a:r>
              <a:rPr sz="6550" spc="50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6550" spc="50" dirty="0">
                <a:solidFill>
                  <a:srgbClr val="1B1B1D"/>
                </a:solidFill>
              </a:rPr>
              <a:t>ion</a:t>
            </a:r>
            <a:endParaRPr sz="6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4705793"/>
            <a:ext cx="8051800" cy="462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3700" dirty="0">
                <a:solidFill>
                  <a:srgbClr val="1B1B1D"/>
                </a:solidFill>
                <a:latin typeface="Arial"/>
                <a:cs typeface="Arial"/>
              </a:rPr>
              <a:t>Financia</a:t>
            </a:r>
            <a:r>
              <a:rPr sz="3700" dirty="0">
                <a:latin typeface="Arial"/>
                <a:cs typeface="Arial"/>
              </a:rPr>
              <a:t>l Risk Management is the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way  toward</a:t>
            </a:r>
            <a:endParaRPr sz="3700">
              <a:latin typeface="Arial"/>
              <a:cs typeface="Arial"/>
            </a:endParaRPr>
          </a:p>
          <a:p>
            <a:pPr marL="12700" marR="499745">
              <a:lnSpc>
                <a:spcPct val="114700"/>
              </a:lnSpc>
            </a:pPr>
            <a:r>
              <a:rPr sz="3700" dirty="0">
                <a:latin typeface="Arial"/>
                <a:cs typeface="Arial"/>
              </a:rPr>
              <a:t>comprehension and dealing with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the  budgetary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dangers</a:t>
            </a:r>
            <a:endParaRPr sz="3700">
              <a:latin typeface="Arial"/>
              <a:cs typeface="Arial"/>
            </a:endParaRPr>
          </a:p>
          <a:p>
            <a:pPr marL="12700" marR="81915">
              <a:lnSpc>
                <a:spcPct val="114700"/>
              </a:lnSpc>
            </a:pPr>
            <a:r>
              <a:rPr sz="3700" dirty="0">
                <a:latin typeface="Arial"/>
                <a:cs typeface="Arial"/>
              </a:rPr>
              <a:t>that your business may be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confronting  either now or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later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4050" spc="295" dirty="0">
                <a:solidFill>
                  <a:srgbClr val="1B1B1D"/>
                </a:solidFill>
                <a:latin typeface="Arial"/>
                <a:cs typeface="Arial"/>
              </a:rPr>
              <a:t>on</a:t>
            </a:r>
            <a:r>
              <a:rPr sz="3050" spc="295" dirty="0">
                <a:solidFill>
                  <a:srgbClr val="1B1B1D"/>
                </a:solidFill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708" y="3465577"/>
            <a:ext cx="7658919" cy="4956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29147"/>
            <a:ext cx="18288000" cy="9258300"/>
            <a:chOff x="0" y="1029147"/>
            <a:chExt cx="18288000" cy="9258300"/>
          </a:xfrm>
        </p:grpSpPr>
        <p:sp>
          <p:nvSpPr>
            <p:cNvPr id="4" name="object 4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7D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65005"/>
              <a:ext cx="18288000" cy="1222375"/>
            </a:xfrm>
            <a:custGeom>
              <a:avLst/>
              <a:gdLst/>
              <a:ahLst/>
              <a:cxnLst/>
              <a:rect l="l" t="t" r="r" b="b"/>
              <a:pathLst>
                <a:path w="18288000" h="1222375">
                  <a:moveTo>
                    <a:pt x="18288000" y="0"/>
                  </a:moveTo>
                  <a:lnTo>
                    <a:pt x="2489149" y="0"/>
                  </a:lnTo>
                  <a:lnTo>
                    <a:pt x="246781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19050"/>
                  </a:lnTo>
                  <a:lnTo>
                    <a:pt x="18288000" y="190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79131" y="1029147"/>
              <a:ext cx="5309380" cy="9057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951" y="1120399"/>
            <a:ext cx="62896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65" dirty="0">
                <a:solidFill>
                  <a:srgbClr val="1B1B1D"/>
                </a:solidFill>
              </a:rPr>
              <a:t>EXISTING</a:t>
            </a:r>
            <a:r>
              <a:rPr sz="5200" spc="-509" dirty="0">
                <a:solidFill>
                  <a:srgbClr val="1B1B1D"/>
                </a:solidFill>
              </a:rPr>
              <a:t> </a:t>
            </a:r>
            <a:r>
              <a:rPr sz="5200" spc="-130" dirty="0">
                <a:solidFill>
                  <a:srgbClr val="1B1B1D"/>
                </a:solidFill>
              </a:rPr>
              <a:t>PROBLEM</a:t>
            </a:r>
            <a:endParaRPr sz="5200"/>
          </a:p>
        </p:txBody>
      </p:sp>
      <p:sp>
        <p:nvSpPr>
          <p:cNvPr id="8" name="object 8"/>
          <p:cNvSpPr txBox="1"/>
          <p:nvPr/>
        </p:nvSpPr>
        <p:spPr>
          <a:xfrm>
            <a:off x="754951" y="3464036"/>
            <a:ext cx="12995275" cy="445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8844" marR="5080" indent="-497840">
              <a:lnSpc>
                <a:spcPct val="115300"/>
              </a:lnSpc>
              <a:spcBef>
                <a:spcPts val="95"/>
              </a:spcBef>
              <a:buAutoNum type="arabicPeriod"/>
              <a:tabLst>
                <a:tab pos="919480" algn="l"/>
              </a:tabLst>
            </a:pPr>
            <a:r>
              <a:rPr sz="4200" spc="-5" dirty="0">
                <a:latin typeface="Arial"/>
                <a:cs typeface="Arial"/>
              </a:rPr>
              <a:t>Learning to manage your money is like overcoming  a big hurdle in your</a:t>
            </a:r>
            <a:r>
              <a:rPr sz="4200" spc="-15" dirty="0"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life.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4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5400">
              <a:latin typeface="Arial"/>
              <a:cs typeface="Arial"/>
            </a:endParaRPr>
          </a:p>
          <a:p>
            <a:pPr marL="12700" marR="198755">
              <a:lnSpc>
                <a:spcPct val="115300"/>
              </a:lnSpc>
              <a:buAutoNum type="arabicPeriod"/>
              <a:tabLst>
                <a:tab pos="605790" algn="l"/>
              </a:tabLst>
            </a:pPr>
            <a:r>
              <a:rPr sz="4200" spc="-5" dirty="0">
                <a:latin typeface="Arial"/>
                <a:cs typeface="Arial"/>
              </a:rPr>
              <a:t>People don’t realize and don’t come to a conclusion  about their financial status and hence fall into the</a:t>
            </a:r>
            <a:r>
              <a:rPr sz="4200" spc="-75" dirty="0"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risk.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9561359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3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6500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8000" y="0"/>
                </a:moveTo>
                <a:lnTo>
                  <a:pt x="0" y="0"/>
                </a:lnTo>
                <a:lnTo>
                  <a:pt x="0" y="10655"/>
                </a:lnTo>
                <a:lnTo>
                  <a:pt x="0" y="19050"/>
                </a:lnTo>
                <a:lnTo>
                  <a:pt x="18288000" y="19050"/>
                </a:lnTo>
                <a:lnTo>
                  <a:pt x="18288000" y="10655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064995"/>
            <a:ext cx="2489200" cy="1222375"/>
            <a:chOff x="0" y="9064995"/>
            <a:chExt cx="2489200" cy="1222375"/>
          </a:xfrm>
        </p:grpSpPr>
        <p:sp>
          <p:nvSpPr>
            <p:cNvPr id="5" name="object 5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65005"/>
              <a:ext cx="2489200" cy="1222375"/>
            </a:xfrm>
            <a:custGeom>
              <a:avLst/>
              <a:gdLst/>
              <a:ahLst/>
              <a:cxnLst/>
              <a:rect l="l" t="t" r="r" b="b"/>
              <a:pathLst>
                <a:path w="2489200" h="1222375">
                  <a:moveTo>
                    <a:pt x="2489149" y="0"/>
                  </a:moveTo>
                  <a:lnTo>
                    <a:pt x="2467813" y="0"/>
                  </a:lnTo>
                  <a:lnTo>
                    <a:pt x="0" y="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8700" y="9564895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4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02827" y="647700"/>
            <a:ext cx="13108305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0" spc="-175" dirty="0">
                <a:solidFill>
                  <a:srgbClr val="1B1B1D"/>
                </a:solidFill>
              </a:rPr>
              <a:t>SOLUTION</a:t>
            </a:r>
            <a:r>
              <a:rPr sz="8000" spc="-850" dirty="0">
                <a:solidFill>
                  <a:srgbClr val="1B1B1D"/>
                </a:solidFill>
              </a:rPr>
              <a:t> </a:t>
            </a:r>
            <a:r>
              <a:rPr sz="8000" spc="-150" dirty="0">
                <a:solidFill>
                  <a:srgbClr val="1B1B1D"/>
                </a:solidFill>
              </a:rPr>
              <a:t>STATEMENT</a:t>
            </a:r>
            <a:endParaRPr sz="8000" dirty="0"/>
          </a:p>
        </p:txBody>
      </p:sp>
      <p:sp>
        <p:nvSpPr>
          <p:cNvPr id="9" name="object 9"/>
          <p:cNvSpPr/>
          <p:nvPr/>
        </p:nvSpPr>
        <p:spPr>
          <a:xfrm>
            <a:off x="3282009" y="4762500"/>
            <a:ext cx="127462" cy="12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9471" y="6614662"/>
            <a:ext cx="127462" cy="127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9400" y="4597145"/>
            <a:ext cx="12075160" cy="395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190" indent="690245">
              <a:lnSpc>
                <a:spcPct val="114300"/>
              </a:lnSpc>
              <a:spcBef>
                <a:spcPts val="100"/>
              </a:spcBef>
            </a:pPr>
            <a:r>
              <a:rPr sz="3200" dirty="0">
                <a:solidFill>
                  <a:srgbClr val="1B1B1D"/>
                </a:solidFill>
                <a:latin typeface="Arial"/>
                <a:cs typeface="Arial"/>
              </a:rPr>
              <a:t>By </a:t>
            </a:r>
            <a:r>
              <a:rPr sz="3200" spc="-5" dirty="0">
                <a:solidFill>
                  <a:srgbClr val="1B1B1D"/>
                </a:solidFill>
                <a:latin typeface="Arial"/>
                <a:cs typeface="Arial"/>
              </a:rPr>
              <a:t>applyi</a:t>
            </a:r>
            <a:r>
              <a:rPr sz="3200" spc="-5" dirty="0">
                <a:latin typeface="Arial"/>
                <a:cs typeface="Arial"/>
              </a:rPr>
              <a:t>ng </a:t>
            </a:r>
            <a:r>
              <a:rPr sz="3200" dirty="0">
                <a:latin typeface="Arial"/>
                <a:cs typeface="Arial"/>
              </a:rPr>
              <a:t>Machine Learning algorithms to the financial risk  management dataset, the risk is calculated and hence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concluded  whether the risk is good or bad for that particular details of </a:t>
            </a:r>
            <a:r>
              <a:rPr sz="3200">
                <a:latin typeface="Arial"/>
                <a:cs typeface="Arial"/>
              </a:rPr>
              <a:t>a </a:t>
            </a:r>
            <a:r>
              <a:rPr lang="en-IN" sz="3200" dirty="0" smtClean="0">
                <a:latin typeface="Arial"/>
                <a:cs typeface="Arial"/>
              </a:rPr>
              <a:t>person.</a:t>
            </a:r>
          </a:p>
          <a:p>
            <a:pPr marL="12700" marR="377190" indent="690245">
              <a:lnSpc>
                <a:spcPct val="114300"/>
              </a:lnSpc>
              <a:spcBef>
                <a:spcPts val="100"/>
              </a:spcBef>
            </a:pPr>
            <a:r>
              <a:rPr sz="3200" smtClean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is done by using various algorithms such as Decision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Tree  Classifier, Naïve Bayes, Logistic Regression, Support Vector  Machine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B1B1D"/>
                </a:solidFill>
                <a:latin typeface="Arial"/>
                <a:cs typeface="Arial"/>
              </a:rPr>
              <a:t>etc.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679" y="3039495"/>
            <a:ext cx="5034915" cy="16536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10650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0200"/>
            <a:ext cx="13792200" cy="9067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6245" y="1005068"/>
            <a:ext cx="16222344" cy="9282430"/>
            <a:chOff x="2066245" y="1005068"/>
            <a:chExt cx="16222344" cy="9282430"/>
          </a:xfrm>
        </p:grpSpPr>
        <p:sp>
          <p:nvSpPr>
            <p:cNvPr id="3" name="object 3"/>
            <p:cNvSpPr/>
            <p:nvPr/>
          </p:nvSpPr>
          <p:spPr>
            <a:xfrm>
              <a:off x="2691436" y="9064995"/>
              <a:ext cx="15596869" cy="19050"/>
            </a:xfrm>
            <a:custGeom>
              <a:avLst/>
              <a:gdLst/>
              <a:ahLst/>
              <a:cxnLst/>
              <a:rect l="l" t="t" r="r" b="b"/>
              <a:pathLst>
                <a:path w="15596869" h="19050">
                  <a:moveTo>
                    <a:pt x="0" y="19049"/>
                  </a:moveTo>
                  <a:lnTo>
                    <a:pt x="15596564" y="19049"/>
                  </a:lnTo>
                  <a:lnTo>
                    <a:pt x="15596564" y="0"/>
                  </a:lnTo>
                  <a:lnTo>
                    <a:pt x="0" y="0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6426" y="1005068"/>
              <a:ext cx="4741634" cy="928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6245" y="1971103"/>
              <a:ext cx="2748915" cy="1812289"/>
            </a:xfrm>
            <a:custGeom>
              <a:avLst/>
              <a:gdLst/>
              <a:ahLst/>
              <a:cxnLst/>
              <a:rect l="l" t="t" r="r" b="b"/>
              <a:pathLst>
                <a:path w="2748915" h="1812289">
                  <a:moveTo>
                    <a:pt x="1985662" y="101132"/>
                  </a:moveTo>
                  <a:lnTo>
                    <a:pt x="1978338" y="99659"/>
                  </a:lnTo>
                  <a:lnTo>
                    <a:pt x="1972366" y="95638"/>
                  </a:lnTo>
                  <a:lnTo>
                    <a:pt x="1968345" y="89668"/>
                  </a:lnTo>
                  <a:lnTo>
                    <a:pt x="1966871" y="82347"/>
                  </a:lnTo>
                  <a:lnTo>
                    <a:pt x="1968345" y="75026"/>
                  </a:lnTo>
                  <a:lnTo>
                    <a:pt x="1972366" y="69056"/>
                  </a:lnTo>
                  <a:lnTo>
                    <a:pt x="1978338" y="65034"/>
                  </a:lnTo>
                  <a:lnTo>
                    <a:pt x="1985662" y="63561"/>
                  </a:lnTo>
                  <a:lnTo>
                    <a:pt x="1992984" y="65034"/>
                  </a:lnTo>
                  <a:lnTo>
                    <a:pt x="1998955" y="69056"/>
                  </a:lnTo>
                  <a:lnTo>
                    <a:pt x="2002977" y="75026"/>
                  </a:lnTo>
                  <a:lnTo>
                    <a:pt x="2004450" y="82347"/>
                  </a:lnTo>
                  <a:lnTo>
                    <a:pt x="2002977" y="89668"/>
                  </a:lnTo>
                  <a:lnTo>
                    <a:pt x="1998955" y="95638"/>
                  </a:lnTo>
                  <a:lnTo>
                    <a:pt x="1992984" y="99659"/>
                  </a:lnTo>
                  <a:lnTo>
                    <a:pt x="1985662" y="101132"/>
                  </a:lnTo>
                  <a:close/>
                </a:path>
                <a:path w="2748915" h="1812289">
                  <a:moveTo>
                    <a:pt x="2244347" y="37571"/>
                  </a:moveTo>
                  <a:lnTo>
                    <a:pt x="2237024" y="36098"/>
                  </a:lnTo>
                  <a:lnTo>
                    <a:pt x="2231053" y="32076"/>
                  </a:lnTo>
                  <a:lnTo>
                    <a:pt x="2227030" y="26106"/>
                  </a:lnTo>
                  <a:lnTo>
                    <a:pt x="2225557" y="18785"/>
                  </a:lnTo>
                  <a:lnTo>
                    <a:pt x="2227030" y="11464"/>
                  </a:lnTo>
                  <a:lnTo>
                    <a:pt x="2231053" y="5494"/>
                  </a:lnTo>
                  <a:lnTo>
                    <a:pt x="2237024" y="1473"/>
                  </a:lnTo>
                  <a:lnTo>
                    <a:pt x="2244347" y="0"/>
                  </a:lnTo>
                  <a:lnTo>
                    <a:pt x="2251670" y="1473"/>
                  </a:lnTo>
                  <a:lnTo>
                    <a:pt x="2257642" y="5494"/>
                  </a:lnTo>
                  <a:lnTo>
                    <a:pt x="2261664" y="11464"/>
                  </a:lnTo>
                  <a:lnTo>
                    <a:pt x="2263138" y="18785"/>
                  </a:lnTo>
                  <a:lnTo>
                    <a:pt x="2261664" y="26106"/>
                  </a:lnTo>
                  <a:lnTo>
                    <a:pt x="2257642" y="32076"/>
                  </a:lnTo>
                  <a:lnTo>
                    <a:pt x="2251670" y="36098"/>
                  </a:lnTo>
                  <a:lnTo>
                    <a:pt x="2244347" y="37571"/>
                  </a:lnTo>
                  <a:close/>
                </a:path>
                <a:path w="2748915" h="1812289">
                  <a:moveTo>
                    <a:pt x="2745851" y="1811800"/>
                  </a:moveTo>
                  <a:lnTo>
                    <a:pt x="494204" y="1811800"/>
                  </a:lnTo>
                  <a:lnTo>
                    <a:pt x="0" y="861123"/>
                  </a:lnTo>
                  <a:lnTo>
                    <a:pt x="1528948" y="861123"/>
                  </a:lnTo>
                  <a:lnTo>
                    <a:pt x="1927831" y="1716412"/>
                  </a:lnTo>
                  <a:lnTo>
                    <a:pt x="2677082" y="1716412"/>
                  </a:lnTo>
                  <a:lnTo>
                    <a:pt x="2710876" y="1724712"/>
                  </a:lnTo>
                  <a:lnTo>
                    <a:pt x="2735854" y="1746492"/>
                  </a:lnTo>
                  <a:lnTo>
                    <a:pt x="2748638" y="1777080"/>
                  </a:lnTo>
                  <a:lnTo>
                    <a:pt x="2745851" y="181180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3913" y="1324112"/>
              <a:ext cx="3087588" cy="895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8207" y="514799"/>
            <a:ext cx="4751070" cy="307403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>
              <a:lnSpc>
                <a:spcPts val="7530"/>
              </a:lnSpc>
              <a:spcBef>
                <a:spcPts val="1530"/>
              </a:spcBef>
            </a:pPr>
            <a:r>
              <a:rPr sz="7450" spc="545" dirty="0">
                <a:solidFill>
                  <a:srgbClr val="1B1B1D"/>
                </a:solidFill>
              </a:rPr>
              <a:t>W</a:t>
            </a:r>
            <a:r>
              <a:rPr sz="7450" spc="-75" dirty="0">
                <a:solidFill>
                  <a:srgbClr val="1B1B1D"/>
                </a:solidFill>
              </a:rPr>
              <a:t>O</a:t>
            </a:r>
            <a:r>
              <a:rPr sz="7450" spc="-675" dirty="0">
                <a:solidFill>
                  <a:srgbClr val="1B1B1D"/>
                </a:solidFill>
              </a:rPr>
              <a:t>R</a:t>
            </a:r>
            <a:r>
              <a:rPr sz="7450" spc="605" dirty="0">
                <a:solidFill>
                  <a:srgbClr val="1B1B1D"/>
                </a:solidFill>
              </a:rPr>
              <a:t>K</a:t>
            </a:r>
            <a:r>
              <a:rPr sz="7450" spc="95" dirty="0">
                <a:solidFill>
                  <a:srgbClr val="1B1B1D"/>
                </a:solidFill>
              </a:rPr>
              <a:t>I</a:t>
            </a:r>
            <a:r>
              <a:rPr sz="7450" spc="50" dirty="0">
                <a:solidFill>
                  <a:srgbClr val="1B1B1D"/>
                </a:solidFill>
              </a:rPr>
              <a:t>N</a:t>
            </a:r>
            <a:r>
              <a:rPr sz="7450" spc="110" dirty="0">
                <a:solidFill>
                  <a:srgbClr val="1B1B1D"/>
                </a:solidFill>
              </a:rPr>
              <a:t>G  </a:t>
            </a:r>
            <a:r>
              <a:rPr sz="7450" spc="100" dirty="0">
                <a:solidFill>
                  <a:srgbClr val="1B1B1D"/>
                </a:solidFill>
              </a:rPr>
              <a:t>OF </a:t>
            </a:r>
            <a:r>
              <a:rPr sz="7450" spc="-35" dirty="0">
                <a:solidFill>
                  <a:srgbClr val="1B1B1D"/>
                </a:solidFill>
              </a:rPr>
              <a:t>THE  </a:t>
            </a:r>
            <a:r>
              <a:rPr sz="7450" spc="5" dirty="0">
                <a:solidFill>
                  <a:srgbClr val="1B1B1D"/>
                </a:solidFill>
              </a:rPr>
              <a:t>MODEL</a:t>
            </a:r>
            <a:endParaRPr sz="7450"/>
          </a:p>
        </p:txBody>
      </p:sp>
      <p:sp>
        <p:nvSpPr>
          <p:cNvPr id="8" name="object 8"/>
          <p:cNvSpPr/>
          <p:nvPr/>
        </p:nvSpPr>
        <p:spPr>
          <a:xfrm>
            <a:off x="7902691" y="4294789"/>
            <a:ext cx="175746" cy="175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2691" y="6579493"/>
            <a:ext cx="175746" cy="175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88210" y="3866888"/>
            <a:ext cx="16711578" cy="370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5395" marR="5080">
              <a:lnSpc>
                <a:spcPct val="114700"/>
              </a:lnSpc>
              <a:spcBef>
                <a:spcPts val="95"/>
              </a:spcBef>
            </a:pPr>
            <a:r>
              <a:rPr dirty="0">
                <a:solidFill>
                  <a:srgbClr val="1B1B1D"/>
                </a:solidFill>
                <a:latin typeface="Arial" pitchFamily="34" charset="0"/>
                <a:cs typeface="Arial" pitchFamily="34" charset="0"/>
              </a:rPr>
              <a:t>Let’s g</a:t>
            </a:r>
            <a:r>
              <a:rPr dirty="0">
                <a:latin typeface="Arial" pitchFamily="34" charset="0"/>
                <a:cs typeface="Arial" pitchFamily="34" charset="0"/>
              </a:rPr>
              <a:t>et </a:t>
            </a:r>
            <a:r>
              <a:rPr spc="5" dirty="0">
                <a:latin typeface="Arial" pitchFamily="34" charset="0"/>
                <a:cs typeface="Arial" pitchFamily="34" charset="0"/>
              </a:rPr>
              <a:t>a </a:t>
            </a:r>
            <a:r>
              <a:rPr dirty="0">
                <a:latin typeface="Arial" pitchFamily="34" charset="0"/>
                <a:cs typeface="Arial" pitchFamily="34" charset="0"/>
              </a:rPr>
              <a:t>little into </a:t>
            </a:r>
            <a:r>
              <a:rPr spc="5" dirty="0">
                <a:latin typeface="Arial" pitchFamily="34" charset="0"/>
                <a:cs typeface="Arial" pitchFamily="34" charset="0"/>
              </a:rPr>
              <a:t>the Jupyter</a:t>
            </a:r>
            <a:r>
              <a:rPr spc="-35" dirty="0">
                <a:latin typeface="Arial" pitchFamily="34" charset="0"/>
                <a:cs typeface="Arial" pitchFamily="34" charset="0"/>
              </a:rPr>
              <a:t> </a:t>
            </a:r>
            <a:r>
              <a:rPr spc="5" dirty="0">
                <a:latin typeface="Arial" pitchFamily="34" charset="0"/>
                <a:cs typeface="Arial" pitchFamily="34" charset="0"/>
              </a:rPr>
              <a:t>code  we used </a:t>
            </a:r>
            <a:r>
              <a:rPr dirty="0">
                <a:latin typeface="Arial" pitchFamily="34" charset="0"/>
                <a:cs typeface="Arial" pitchFamily="34" charset="0"/>
              </a:rPr>
              <a:t>to build </a:t>
            </a:r>
            <a:r>
              <a:rPr spc="5" dirty="0">
                <a:latin typeface="Arial" pitchFamily="34" charset="0"/>
                <a:cs typeface="Arial" pitchFamily="34" charset="0"/>
              </a:rPr>
              <a:t>our</a:t>
            </a:r>
            <a:r>
              <a:rPr spc="-25" dirty="0">
                <a:latin typeface="Arial" pitchFamily="34" charset="0"/>
                <a:cs typeface="Arial" pitchFamily="34" charset="0"/>
              </a:rPr>
              <a:t> </a:t>
            </a:r>
            <a:r>
              <a:rPr spc="5" dirty="0">
                <a:latin typeface="Arial" pitchFamily="34" charset="0"/>
                <a:cs typeface="Arial" pitchFamily="34" charset="0"/>
              </a:rPr>
              <a:t>model.</a:t>
            </a:r>
          </a:p>
          <a:p>
            <a:pPr marL="7592695">
              <a:lnSpc>
                <a:spcPct val="100000"/>
              </a:lnSpc>
            </a:pPr>
            <a:endParaRPr lang="en-IN" sz="5050" dirty="0" smtClean="0"/>
          </a:p>
          <a:p>
            <a:pPr marL="7592695"/>
            <a:r>
              <a:rPr lang="en-IN" spc="105" dirty="0" smtClean="0">
                <a:solidFill>
                  <a:srgbClr val="1B1B1D"/>
                </a:solidFill>
                <a:cs typeface="Trebuchet MS"/>
              </a:rPr>
              <a:t>The model was built using SVM algorithm.</a:t>
            </a:r>
            <a:endParaRPr lang="en-US" dirty="0" smtClean="0"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7" y="8731754"/>
            <a:ext cx="2680970" cy="1365885"/>
          </a:xfrm>
          <a:prstGeom prst="rect">
            <a:avLst/>
          </a:prstGeom>
          <a:solidFill>
            <a:srgbClr val="FFFFFF"/>
          </a:solidFill>
          <a:ln w="21335">
            <a:solidFill>
              <a:srgbClr val="1B1B1D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1255"/>
              </a:spcBef>
            </a:pPr>
            <a:r>
              <a:rPr sz="3400" spc="-10" dirty="0">
                <a:latin typeface="Noto Naskh Arabic UI"/>
                <a:cs typeface="Noto Naskh Arabic UI"/>
              </a:rPr>
              <a:t>06</a:t>
            </a:r>
            <a:endParaRPr sz="3400">
              <a:latin typeface="Noto Naskh Arabic UI"/>
              <a:cs typeface="Noto Naskh Arabic U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375" y="673242"/>
            <a:ext cx="14336394" cy="21126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535"/>
              </a:spcBef>
            </a:pPr>
            <a:r>
              <a:rPr sz="4200" spc="-5" dirty="0">
                <a:solidFill>
                  <a:srgbClr val="1B1B1D"/>
                </a:solidFill>
                <a:latin typeface="Arial"/>
                <a:cs typeface="Arial"/>
              </a:rPr>
              <a:t>AFTER </a:t>
            </a:r>
            <a:r>
              <a:rPr sz="4200" spc="-5" dirty="0">
                <a:latin typeface="Arial"/>
                <a:cs typeface="Arial"/>
              </a:rPr>
              <a:t>MODEL BUILDING, WE TAKE THE SAVED  PICKLE FILE AND USE IT TO INTEGRATE AND RUN OUR  </a:t>
            </a:r>
            <a:r>
              <a:rPr sz="4200" spc="-110" dirty="0">
                <a:solidFill>
                  <a:srgbClr val="1B1B1D"/>
                </a:solidFill>
                <a:latin typeface="Arial"/>
                <a:cs typeface="Arial"/>
              </a:rPr>
              <a:t>PYTHON </a:t>
            </a:r>
            <a:r>
              <a:rPr sz="4200" spc="-100" dirty="0">
                <a:solidFill>
                  <a:srgbClr val="1B1B1D"/>
                </a:solidFill>
                <a:latin typeface="Arial"/>
                <a:cs typeface="Arial"/>
              </a:rPr>
              <a:t>CODE </a:t>
            </a:r>
            <a:r>
              <a:rPr sz="4200" spc="-70" dirty="0">
                <a:solidFill>
                  <a:srgbClr val="1B1B1D"/>
                </a:solidFill>
                <a:latin typeface="Arial"/>
                <a:cs typeface="Arial"/>
              </a:rPr>
              <a:t>IN</a:t>
            </a:r>
            <a:r>
              <a:rPr sz="4200" spc="-560" dirty="0">
                <a:solidFill>
                  <a:srgbClr val="1B1B1D"/>
                </a:solidFill>
                <a:latin typeface="Arial"/>
                <a:cs typeface="Arial"/>
              </a:rPr>
              <a:t> </a:t>
            </a:r>
            <a:r>
              <a:rPr sz="4200" spc="-114" dirty="0">
                <a:solidFill>
                  <a:srgbClr val="1B1B1D"/>
                </a:solidFill>
                <a:latin typeface="Arial"/>
                <a:cs typeface="Arial"/>
              </a:rPr>
              <a:t>SPYDER.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12" y="4754817"/>
            <a:ext cx="12628880" cy="16986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4400" spc="-5" dirty="0">
                <a:solidFill>
                  <a:srgbClr val="1B1B1D"/>
                </a:solidFill>
                <a:latin typeface="Arial"/>
                <a:cs typeface="Arial"/>
              </a:rPr>
              <a:t>Spyd</a:t>
            </a:r>
            <a:r>
              <a:rPr sz="4400" spc="-5" dirty="0">
                <a:latin typeface="Arial"/>
                <a:cs typeface="Arial"/>
              </a:rPr>
              <a:t>er has the python code for our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application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4400" spc="75" dirty="0">
                <a:solidFill>
                  <a:srgbClr val="1B1B1D"/>
                </a:solidFill>
                <a:latin typeface="Arial"/>
                <a:cs typeface="Arial"/>
              </a:rPr>
              <a:t>along </a:t>
            </a:r>
            <a:r>
              <a:rPr sz="4400" spc="365" dirty="0">
                <a:solidFill>
                  <a:srgbClr val="1B1B1D"/>
                </a:solidFill>
                <a:latin typeface="Trebuchet MS"/>
                <a:cs typeface="Trebuchet MS"/>
              </a:rPr>
              <a:t>w</a:t>
            </a:r>
            <a:r>
              <a:rPr sz="4400" spc="365" dirty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sz="4400" spc="365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4400" spc="365" dirty="0">
                <a:solidFill>
                  <a:srgbClr val="1B1B1D"/>
                </a:solidFill>
                <a:latin typeface="Arial"/>
                <a:cs typeface="Arial"/>
              </a:rPr>
              <a:t>h </a:t>
            </a:r>
            <a:r>
              <a:rPr sz="4400" spc="125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4400" spc="125" dirty="0">
                <a:solidFill>
                  <a:srgbClr val="1B1B1D"/>
                </a:solidFill>
                <a:latin typeface="Arial"/>
                <a:cs typeface="Arial"/>
              </a:rPr>
              <a:t>he </a:t>
            </a:r>
            <a:r>
              <a:rPr sz="4400" spc="210" dirty="0" smtClean="0">
                <a:solidFill>
                  <a:srgbClr val="1B1B1D"/>
                </a:solidFill>
                <a:latin typeface="Arial"/>
                <a:cs typeface="Arial"/>
              </a:rPr>
              <a:t>HTML </a:t>
            </a:r>
            <a:r>
              <a:rPr sz="4400" spc="325" dirty="0">
                <a:solidFill>
                  <a:srgbClr val="1B1B1D"/>
                </a:solidFill>
                <a:latin typeface="Arial"/>
                <a:cs typeface="Arial"/>
              </a:rPr>
              <a:t>(</a:t>
            </a:r>
            <a:r>
              <a:rPr sz="4400" spc="325" dirty="0">
                <a:solidFill>
                  <a:srgbClr val="1B1B1D"/>
                </a:solidFill>
                <a:latin typeface="Trebuchet MS"/>
                <a:cs typeface="Trebuchet MS"/>
              </a:rPr>
              <a:t>w</a:t>
            </a:r>
            <a:r>
              <a:rPr sz="4400" spc="325" dirty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sz="4400" spc="325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4400" spc="325" dirty="0">
                <a:solidFill>
                  <a:srgbClr val="1B1B1D"/>
                </a:solidFill>
                <a:latin typeface="Arial"/>
                <a:cs typeface="Arial"/>
              </a:rPr>
              <a:t>h </a:t>
            </a:r>
            <a:r>
              <a:rPr sz="4400" spc="105" dirty="0">
                <a:solidFill>
                  <a:srgbClr val="1B1B1D"/>
                </a:solidFill>
                <a:latin typeface="Arial"/>
                <a:cs typeface="Arial"/>
              </a:rPr>
              <a:t>embedded</a:t>
            </a:r>
            <a:r>
              <a:rPr sz="4400" spc="-695" dirty="0">
                <a:solidFill>
                  <a:srgbClr val="1B1B1D"/>
                </a:solidFill>
                <a:latin typeface="Arial"/>
                <a:cs typeface="Arial"/>
              </a:rPr>
              <a:t> </a:t>
            </a:r>
            <a:r>
              <a:rPr sz="4400" spc="45" dirty="0">
                <a:solidFill>
                  <a:srgbClr val="1B1B1D"/>
                </a:solidFill>
                <a:latin typeface="Arial"/>
                <a:cs typeface="Arial"/>
              </a:rPr>
              <a:t>CSS)</a:t>
            </a:r>
            <a:r>
              <a:rPr sz="3350" spc="45" dirty="0">
                <a:solidFill>
                  <a:srgbClr val="1B1B1D"/>
                </a:solidFill>
                <a:latin typeface="Arial"/>
                <a:cs typeface="Arial"/>
              </a:rPr>
              <a:t>.</a:t>
            </a:r>
            <a:endParaRPr sz="33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64995"/>
            <a:ext cx="2489200" cy="1222375"/>
            <a:chOff x="0" y="9064995"/>
            <a:chExt cx="2489200" cy="1222375"/>
          </a:xfrm>
        </p:grpSpPr>
        <p:sp>
          <p:nvSpPr>
            <p:cNvPr id="5" name="object 5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7D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65005"/>
              <a:ext cx="2489200" cy="1222375"/>
            </a:xfrm>
            <a:custGeom>
              <a:avLst/>
              <a:gdLst/>
              <a:ahLst/>
              <a:cxnLst/>
              <a:rect l="l" t="t" r="r" b="b"/>
              <a:pathLst>
                <a:path w="2489200" h="1222375">
                  <a:moveTo>
                    <a:pt x="2489149" y="0"/>
                  </a:moveTo>
                  <a:lnTo>
                    <a:pt x="2467813" y="0"/>
                  </a:lnTo>
                  <a:lnTo>
                    <a:pt x="0" y="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8700" y="9564895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7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28700"/>
            <a:ext cx="15468600" cy="8534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1400" y="790240"/>
            <a:ext cx="3257550" cy="1097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3200" spc="-5" dirty="0"/>
              <a:t>The</a:t>
            </a:r>
            <a:r>
              <a:rPr sz="3200" spc="-95" dirty="0"/>
              <a:t> </a:t>
            </a:r>
            <a:r>
              <a:rPr sz="3200" spc="-5" dirty="0"/>
              <a:t>designed  Web</a:t>
            </a:r>
            <a:r>
              <a:rPr sz="3200" spc="-25" dirty="0"/>
              <a:t> </a:t>
            </a:r>
            <a:r>
              <a:rPr sz="3200" spc="-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10257421" y="3924300"/>
            <a:ext cx="159327" cy="15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8651" y="1887528"/>
            <a:ext cx="5182870" cy="642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lang="en-GB" sz="3600" spc="-5" dirty="0" smtClean="0">
                <a:latin typeface="Arial"/>
                <a:cs typeface="Arial"/>
              </a:rPr>
              <a:t>      </a:t>
            </a:r>
            <a:r>
              <a:rPr sz="3600" spc="-5" dirty="0" smtClean="0">
                <a:latin typeface="Arial"/>
                <a:cs typeface="Arial"/>
              </a:rPr>
              <a:t>predicts </a:t>
            </a:r>
            <a:r>
              <a:rPr sz="3600" spc="-5" dirty="0">
                <a:latin typeface="Arial"/>
                <a:cs typeface="Arial"/>
              </a:rPr>
              <a:t>the risk when </a:t>
            </a:r>
            <a:r>
              <a:rPr lang="en-GB" sz="3600" spc="-5" dirty="0" smtClean="0">
                <a:latin typeface="Arial"/>
                <a:cs typeface="Arial"/>
              </a:rPr>
              <a:t>  </a:t>
            </a:r>
            <a:r>
              <a:rPr lang="en-IN" sz="3600" spc="-5" dirty="0" smtClean="0">
                <a:latin typeface="Arial"/>
                <a:cs typeface="Arial"/>
              </a:rPr>
              <a:t>taking inputs from the</a:t>
            </a:r>
            <a:r>
              <a:rPr lang="en-IN" sz="3600" spc="-40" dirty="0" smtClean="0">
                <a:latin typeface="Arial"/>
                <a:cs typeface="Arial"/>
              </a:rPr>
              <a:t> </a:t>
            </a:r>
            <a:r>
              <a:rPr lang="en-IN" sz="3600" spc="-5" dirty="0" smtClean="0">
                <a:latin typeface="Arial"/>
                <a:cs typeface="Arial"/>
              </a:rPr>
              <a:t>user</a:t>
            </a:r>
            <a:endParaRPr sz="3600" dirty="0">
              <a:latin typeface="Arial"/>
              <a:cs typeface="Arial"/>
            </a:endParaRPr>
          </a:p>
          <a:p>
            <a:pPr marL="918844" marR="1025525">
              <a:lnSpc>
                <a:spcPct val="114500"/>
              </a:lnSpc>
            </a:pPr>
            <a:r>
              <a:rPr lang="en-GB" sz="3600" spc="-5" dirty="0" smtClean="0">
                <a:latin typeface="Arial"/>
                <a:cs typeface="Arial"/>
              </a:rPr>
              <a:t>This UI</a:t>
            </a:r>
            <a:r>
              <a:rPr lang="en-GB" sz="3600" spc="-85" dirty="0" smtClean="0">
                <a:latin typeface="Arial"/>
                <a:cs typeface="Arial"/>
              </a:rPr>
              <a:t> </a:t>
            </a:r>
            <a:r>
              <a:rPr lang="en-GB" sz="3600" spc="-5" dirty="0" smtClean="0">
                <a:latin typeface="Arial"/>
                <a:cs typeface="Arial"/>
              </a:rPr>
              <a:t>works  when</a:t>
            </a:r>
            <a:endParaRPr lang="en-GB" sz="3600" dirty="0" smtClean="0">
              <a:latin typeface="Arial"/>
              <a:cs typeface="Arial"/>
            </a:endParaRPr>
          </a:p>
          <a:p>
            <a:pPr marL="12700" marR="715010">
              <a:lnSpc>
                <a:spcPct val="114500"/>
              </a:lnSpc>
            </a:pPr>
            <a:r>
              <a:rPr lang="en-GB" sz="3600" spc="-5" dirty="0" smtClean="0">
                <a:latin typeface="Arial"/>
                <a:cs typeface="Arial"/>
              </a:rPr>
              <a:t>connected with</a:t>
            </a:r>
            <a:r>
              <a:rPr lang="en-GB" sz="3600" spc="-80" dirty="0" smtClean="0">
                <a:latin typeface="Arial"/>
                <a:cs typeface="Arial"/>
              </a:rPr>
              <a:t> </a:t>
            </a:r>
            <a:r>
              <a:rPr lang="en-GB" sz="3600" spc="-5" dirty="0" smtClean="0">
                <a:latin typeface="Arial"/>
                <a:cs typeface="Arial"/>
              </a:rPr>
              <a:t>the  model</a:t>
            </a:r>
            <a:endParaRPr lang="en-GB" sz="3600" dirty="0" smtClean="0">
              <a:latin typeface="Arial"/>
              <a:cs typeface="Arial"/>
            </a:endParaRPr>
          </a:p>
          <a:p>
            <a:pPr marL="12700" marR="152400">
              <a:lnSpc>
                <a:spcPct val="114500"/>
              </a:lnSpc>
            </a:pPr>
            <a:r>
              <a:rPr lang="en-GB" sz="3600" spc="-5" dirty="0" smtClean="0">
                <a:latin typeface="Arial"/>
                <a:cs typeface="Arial"/>
              </a:rPr>
              <a:t>that works best</a:t>
            </a:r>
            <a:r>
              <a:rPr lang="en-GB" sz="3600" spc="-85" dirty="0" smtClean="0">
                <a:latin typeface="Arial"/>
                <a:cs typeface="Arial"/>
              </a:rPr>
              <a:t> </a:t>
            </a:r>
            <a:r>
              <a:rPr lang="en-GB" sz="3600" spc="-5" dirty="0" smtClean="0">
                <a:latin typeface="Arial"/>
                <a:cs typeface="Arial"/>
              </a:rPr>
              <a:t>when  SVM</a:t>
            </a:r>
            <a:endParaRPr lang="en-GB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GB" sz="3600" spc="175" dirty="0" smtClean="0">
                <a:solidFill>
                  <a:srgbClr val="1B1B1D"/>
                </a:solidFill>
                <a:latin typeface="Arial"/>
                <a:cs typeface="Arial"/>
              </a:rPr>
              <a:t>Algo</a:t>
            </a:r>
            <a:r>
              <a:rPr lang="en-GB" sz="3600" spc="175" dirty="0" smtClean="0">
                <a:solidFill>
                  <a:srgbClr val="1B1B1D"/>
                </a:solidFill>
                <a:latin typeface="Trebuchet MS"/>
                <a:cs typeface="Trebuchet MS"/>
              </a:rPr>
              <a:t>r</a:t>
            </a:r>
            <a:r>
              <a:rPr lang="en-GB" sz="3600" spc="175" dirty="0" smtClean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lang="en-GB" sz="3600" spc="175" dirty="0" smtClean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lang="en-GB" sz="3600" spc="175" dirty="0" smtClean="0">
                <a:solidFill>
                  <a:srgbClr val="1B1B1D"/>
                </a:solidFill>
                <a:latin typeface="Arial"/>
                <a:cs typeface="Arial"/>
              </a:rPr>
              <a:t>hm </a:t>
            </a:r>
            <a:r>
              <a:rPr lang="en-GB" sz="3600" spc="370" dirty="0" smtClean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lang="en-GB" sz="3600" spc="370" dirty="0" smtClean="0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lang="en-GB" sz="3600" spc="150" dirty="0" smtClean="0">
                <a:solidFill>
                  <a:srgbClr val="1B1B1D"/>
                </a:solidFill>
                <a:latin typeface="Trebuchet MS"/>
                <a:cs typeface="Trebuchet MS"/>
              </a:rPr>
              <a:t> </a:t>
            </a:r>
            <a:r>
              <a:rPr lang="en-GB" sz="3600" spc="150" dirty="0" smtClean="0">
                <a:solidFill>
                  <a:srgbClr val="1B1B1D"/>
                </a:solidFill>
                <a:latin typeface="Arial"/>
                <a:cs typeface="Arial"/>
              </a:rPr>
              <a:t>applied</a:t>
            </a:r>
            <a:r>
              <a:rPr sz="3600" spc="150" dirty="0" smtClean="0">
                <a:solidFill>
                  <a:srgbClr val="1B1B1D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2901344"/>
            <a:ext cx="18288000" cy="7385684"/>
            <a:chOff x="0" y="2901344"/>
            <a:chExt cx="18288000" cy="7385684"/>
          </a:xfrm>
        </p:grpSpPr>
        <p:sp>
          <p:nvSpPr>
            <p:cNvPr id="7" name="object 7"/>
            <p:cNvSpPr/>
            <p:nvPr/>
          </p:nvSpPr>
          <p:spPr>
            <a:xfrm>
              <a:off x="0" y="9075659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7D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065005"/>
              <a:ext cx="18288000" cy="1222375"/>
            </a:xfrm>
            <a:custGeom>
              <a:avLst/>
              <a:gdLst/>
              <a:ahLst/>
              <a:cxnLst/>
              <a:rect l="l" t="t" r="r" b="b"/>
              <a:pathLst>
                <a:path w="18288000" h="1222375">
                  <a:moveTo>
                    <a:pt x="18288000" y="0"/>
                  </a:moveTo>
                  <a:lnTo>
                    <a:pt x="2489149" y="0"/>
                  </a:lnTo>
                  <a:lnTo>
                    <a:pt x="246781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19050"/>
                  </a:lnTo>
                  <a:lnTo>
                    <a:pt x="18288000" y="190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6881" y="2901344"/>
              <a:ext cx="6554989" cy="7385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6000" y="1003652"/>
            <a:ext cx="5536565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35" dirty="0">
                <a:solidFill>
                  <a:srgbClr val="1B1B1D"/>
                </a:solidFill>
                <a:latin typeface="Arial"/>
                <a:cs typeface="Arial"/>
              </a:rPr>
              <a:t>CONCLUSION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9564895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9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257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Financial RiSk  Management Presented by Team 44:  1.Aayesha Qureshi    2.Syeda Khadijah Kaleem</vt:lpstr>
      <vt:lpstr>Introduction</vt:lpstr>
      <vt:lpstr>EXISTING PROBLEM</vt:lpstr>
      <vt:lpstr>SOLUTION STATEMENT</vt:lpstr>
      <vt:lpstr>PowerPoint Presentation</vt:lpstr>
      <vt:lpstr>WORKING  OF THE  MODEL</vt:lpstr>
      <vt:lpstr>PowerPoint Presentation</vt:lpstr>
      <vt:lpstr>PowerPoint Presentation</vt:lpstr>
      <vt:lpstr>The designed  Web Page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Black Corporate Outline Virtual Assistant Marketing Presentation</dc:title>
  <dc:creator>Aayesha Qureshi</dc:creator>
  <cp:keywords>DAD-v_JG-pw,BAD-UXifx9Q</cp:keywords>
  <cp:lastModifiedBy>Aayesha</cp:lastModifiedBy>
  <cp:revision>6</cp:revision>
  <dcterms:created xsi:type="dcterms:W3CDTF">2020-06-12T06:42:06Z</dcterms:created>
  <dcterms:modified xsi:type="dcterms:W3CDTF">2020-06-12T08:01:40Z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2020-06-12T00:00:00Z</vt:filetime>
  </property>
  <property fmtid="{D5CDD505-2E9C-101B-9397-08002B2CF9AE}" pid="3" name="Creator">
    <vt:lpwstr>Canva</vt:lpwstr>
  </property>
  <property fmtid="{D5CDD505-2E9C-101B-9397-08002B2CF9AE}" pid="4" name="LastSaved">
    <vt:filetime>2020-06-12T00:00:00Z</vt:filetime>
  </property>
</Properties>
</file>