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sldIdLst>
    <p:sldId id="259" r:id="rId2"/>
    <p:sldId id="260" r:id="rId3"/>
    <p:sldId id="261" r:id="rId4"/>
    <p:sldId id="262" r:id="rId5"/>
    <p:sldId id="263" r:id="rId6"/>
    <p:sldId id="264" r:id="rId7"/>
    <p:sldId id="265"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94660"/>
  </p:normalViewPr>
  <p:slideViewPr>
    <p:cSldViewPr snapToGrid="0">
      <p:cViewPr varScale="1">
        <p:scale>
          <a:sx n="48" d="100"/>
          <a:sy n="48" d="100"/>
        </p:scale>
        <p:origin x="53" y="9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A1DE6BB-F254-4E86-923A-5CDD9B58E6AE}" type="datetimeFigureOut">
              <a:rPr lang="en-IN" smtClean="0"/>
              <a:t>03-07-2020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0B7B674-92E8-4BF7-A78A-B6071ADD66B1}"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69205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1DE6BB-F254-4E86-923A-5CDD9B58E6AE}" type="datetimeFigureOut">
              <a:rPr lang="en-IN" smtClean="0"/>
              <a:t>03-07-2020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0B7B674-92E8-4BF7-A78A-B6071ADD66B1}" type="slidenum">
              <a:rPr lang="en-IN" smtClean="0"/>
              <a:t>‹#›</a:t>
            </a:fld>
            <a:endParaRPr lang="en-IN"/>
          </a:p>
        </p:txBody>
      </p:sp>
    </p:spTree>
    <p:extLst>
      <p:ext uri="{BB962C8B-B14F-4D97-AF65-F5344CB8AC3E}">
        <p14:creationId xmlns:p14="http://schemas.microsoft.com/office/powerpoint/2010/main" val="24635269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1DE6BB-F254-4E86-923A-5CDD9B58E6AE}" type="datetimeFigureOut">
              <a:rPr lang="en-IN" smtClean="0"/>
              <a:t>03-07-2020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0B7B674-92E8-4BF7-A78A-B6071ADD66B1}" type="slidenum">
              <a:rPr lang="en-IN" smtClean="0"/>
              <a:t>‹#›</a:t>
            </a:fld>
            <a:endParaRPr lang="en-IN"/>
          </a:p>
        </p:txBody>
      </p:sp>
    </p:spTree>
    <p:extLst>
      <p:ext uri="{BB962C8B-B14F-4D97-AF65-F5344CB8AC3E}">
        <p14:creationId xmlns:p14="http://schemas.microsoft.com/office/powerpoint/2010/main" val="13621322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1DE6BB-F254-4E86-923A-5CDD9B58E6AE}" type="datetimeFigureOut">
              <a:rPr lang="en-IN" smtClean="0"/>
              <a:t>03-07-2020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0B7B674-92E8-4BF7-A78A-B6071ADD66B1}" type="slidenum">
              <a:rPr lang="en-IN" smtClean="0"/>
              <a:t>‹#›</a:t>
            </a:fld>
            <a:endParaRPr lang="en-IN"/>
          </a:p>
        </p:txBody>
      </p:sp>
    </p:spTree>
    <p:extLst>
      <p:ext uri="{BB962C8B-B14F-4D97-AF65-F5344CB8AC3E}">
        <p14:creationId xmlns:p14="http://schemas.microsoft.com/office/powerpoint/2010/main" val="25878091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A1DE6BB-F254-4E86-923A-5CDD9B58E6AE}" type="datetimeFigureOut">
              <a:rPr lang="en-IN" smtClean="0"/>
              <a:t>03-07-2020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0B7B674-92E8-4BF7-A78A-B6071ADD66B1}"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98105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A1DE6BB-F254-4E86-923A-5CDD9B58E6AE}" type="datetimeFigureOut">
              <a:rPr lang="en-IN" smtClean="0"/>
              <a:t>03-07-2020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0B7B674-92E8-4BF7-A78A-B6071ADD66B1}" type="slidenum">
              <a:rPr lang="en-IN" smtClean="0"/>
              <a:t>‹#›</a:t>
            </a:fld>
            <a:endParaRPr lang="en-IN"/>
          </a:p>
        </p:txBody>
      </p:sp>
    </p:spTree>
    <p:extLst>
      <p:ext uri="{BB962C8B-B14F-4D97-AF65-F5344CB8AC3E}">
        <p14:creationId xmlns:p14="http://schemas.microsoft.com/office/powerpoint/2010/main" val="1176793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A1DE6BB-F254-4E86-923A-5CDD9B58E6AE}" type="datetimeFigureOut">
              <a:rPr lang="en-IN" smtClean="0"/>
              <a:t>03-07-2020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0B7B674-92E8-4BF7-A78A-B6071ADD66B1}" type="slidenum">
              <a:rPr lang="en-IN" smtClean="0"/>
              <a:t>‹#›</a:t>
            </a:fld>
            <a:endParaRPr lang="en-IN"/>
          </a:p>
        </p:txBody>
      </p:sp>
    </p:spTree>
    <p:extLst>
      <p:ext uri="{BB962C8B-B14F-4D97-AF65-F5344CB8AC3E}">
        <p14:creationId xmlns:p14="http://schemas.microsoft.com/office/powerpoint/2010/main" val="44273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A1DE6BB-F254-4E86-923A-5CDD9B58E6AE}" type="datetimeFigureOut">
              <a:rPr lang="en-IN" smtClean="0"/>
              <a:t>03-07-2020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0B7B674-92E8-4BF7-A78A-B6071ADD66B1}" type="slidenum">
              <a:rPr lang="en-IN" smtClean="0"/>
              <a:t>‹#›</a:t>
            </a:fld>
            <a:endParaRPr lang="en-IN"/>
          </a:p>
        </p:txBody>
      </p:sp>
    </p:spTree>
    <p:extLst>
      <p:ext uri="{BB962C8B-B14F-4D97-AF65-F5344CB8AC3E}">
        <p14:creationId xmlns:p14="http://schemas.microsoft.com/office/powerpoint/2010/main" val="5812784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A1DE6BB-F254-4E86-923A-5CDD9B58E6AE}" type="datetimeFigureOut">
              <a:rPr lang="en-IN" smtClean="0"/>
              <a:t>03-07-2020</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60B7B674-92E8-4BF7-A78A-B6071ADD66B1}" type="slidenum">
              <a:rPr lang="en-IN" smtClean="0"/>
              <a:t>‹#›</a:t>
            </a:fld>
            <a:endParaRPr lang="en-IN"/>
          </a:p>
        </p:txBody>
      </p:sp>
    </p:spTree>
    <p:extLst>
      <p:ext uri="{BB962C8B-B14F-4D97-AF65-F5344CB8AC3E}">
        <p14:creationId xmlns:p14="http://schemas.microsoft.com/office/powerpoint/2010/main" val="21028934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A1DE6BB-F254-4E86-923A-5CDD9B58E6AE}" type="datetimeFigureOut">
              <a:rPr lang="en-IN" smtClean="0"/>
              <a:t>03-07-2020</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0B7B674-92E8-4BF7-A78A-B6071ADD66B1}" type="slidenum">
              <a:rPr lang="en-IN" smtClean="0"/>
              <a:t>‹#›</a:t>
            </a:fld>
            <a:endParaRPr lang="en-IN"/>
          </a:p>
        </p:txBody>
      </p:sp>
    </p:spTree>
    <p:extLst>
      <p:ext uri="{BB962C8B-B14F-4D97-AF65-F5344CB8AC3E}">
        <p14:creationId xmlns:p14="http://schemas.microsoft.com/office/powerpoint/2010/main" val="28454386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A1DE6BB-F254-4E86-923A-5CDD9B58E6AE}" type="datetimeFigureOut">
              <a:rPr lang="en-IN" smtClean="0"/>
              <a:t>03-07-2020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0B7B674-92E8-4BF7-A78A-B6071ADD66B1}" type="slidenum">
              <a:rPr lang="en-IN" smtClean="0"/>
              <a:t>‹#›</a:t>
            </a:fld>
            <a:endParaRPr lang="en-IN"/>
          </a:p>
        </p:txBody>
      </p:sp>
    </p:spTree>
    <p:extLst>
      <p:ext uri="{BB962C8B-B14F-4D97-AF65-F5344CB8AC3E}">
        <p14:creationId xmlns:p14="http://schemas.microsoft.com/office/powerpoint/2010/main" val="25448968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A1DE6BB-F254-4E86-923A-5CDD9B58E6AE}" type="datetimeFigureOut">
              <a:rPr lang="en-IN" smtClean="0"/>
              <a:t>03-07-2020</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0B7B674-92E8-4BF7-A78A-B6071ADD66B1}"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065652"/>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59DCAC6-49B1-46E1-8912-1F8F887DC9C5}"/>
              </a:ext>
            </a:extLst>
          </p:cNvPr>
          <p:cNvSpPr txBox="1"/>
          <p:nvPr/>
        </p:nvSpPr>
        <p:spPr>
          <a:xfrm>
            <a:off x="0" y="896625"/>
            <a:ext cx="12192000" cy="3235950"/>
          </a:xfrm>
          <a:prstGeom prst="rect">
            <a:avLst/>
          </a:prstGeom>
          <a:noFill/>
        </p:spPr>
        <p:txBody>
          <a:bodyPr wrap="square">
            <a:spAutoFit/>
          </a:bodyPr>
          <a:lstStyle/>
          <a:p>
            <a:pPr algn="ctr">
              <a:lnSpc>
                <a:spcPct val="150000"/>
              </a:lnSpc>
              <a:spcAft>
                <a:spcPts val="800"/>
              </a:spcAft>
            </a:pPr>
            <a:r>
              <a:rPr lang="en-US" sz="4400" b="1" cap="all"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PROJECT </a:t>
            </a:r>
            <a:r>
              <a:rPr lang="en-IN" sz="4400" b="1" cap="all"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Demo</a:t>
            </a:r>
            <a:endParaRPr lang="en-IN" sz="44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50000"/>
              </a:lnSpc>
              <a:spcAft>
                <a:spcPts val="800"/>
              </a:spcAft>
            </a:pPr>
            <a:r>
              <a:rPr lang="en-US" sz="4400" b="1" cap="all"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of</a:t>
            </a:r>
            <a:endParaRPr lang="en-IN" sz="44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50000"/>
              </a:lnSpc>
              <a:spcAft>
                <a:spcPts val="800"/>
              </a:spcAft>
            </a:pPr>
            <a:r>
              <a:rPr lang="en-US" sz="4400" b="1" cap="all"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Smart Agriculture system</a:t>
            </a:r>
            <a:endParaRPr lang="en-IN" sz="4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 name="Picture 1">
            <a:extLst>
              <a:ext uri="{FF2B5EF4-FFF2-40B4-BE49-F238E27FC236}">
                <a16:creationId xmlns:a16="http://schemas.microsoft.com/office/drawing/2014/main" id="{E7CDAB1E-7933-4501-87D9-ADDA09F634E4}"/>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2584938" cy="2514600"/>
          </a:xfrm>
          <a:prstGeom prst="rect">
            <a:avLst/>
          </a:prstGeom>
          <a:noFill/>
          <a:ln>
            <a:noFill/>
          </a:ln>
        </p:spPr>
      </p:pic>
    </p:spTree>
    <p:extLst>
      <p:ext uri="{BB962C8B-B14F-4D97-AF65-F5344CB8AC3E}">
        <p14:creationId xmlns:p14="http://schemas.microsoft.com/office/powerpoint/2010/main" val="26451743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5DF0ECF-41BD-4F0D-B312-36C29285D570}"/>
              </a:ext>
            </a:extLst>
          </p:cNvPr>
          <p:cNvPicPr>
            <a:picLocks noChangeAspect="1"/>
          </p:cNvPicPr>
          <p:nvPr/>
        </p:nvPicPr>
        <p:blipFill rotWithShape="1">
          <a:blip r:embed="rId2"/>
          <a:srcRect l="26322" t="11795" r="35241" b="17180"/>
          <a:stretch/>
        </p:blipFill>
        <p:spPr>
          <a:xfrm>
            <a:off x="202224" y="474785"/>
            <a:ext cx="4686300" cy="4870939"/>
          </a:xfrm>
          <a:prstGeom prst="rect">
            <a:avLst/>
          </a:prstGeom>
        </p:spPr>
      </p:pic>
      <p:sp>
        <p:nvSpPr>
          <p:cNvPr id="6" name="TextBox 5">
            <a:extLst>
              <a:ext uri="{FF2B5EF4-FFF2-40B4-BE49-F238E27FC236}">
                <a16:creationId xmlns:a16="http://schemas.microsoft.com/office/drawing/2014/main" id="{8409137A-EE40-4492-A4BB-0C3B32AC52C9}"/>
              </a:ext>
            </a:extLst>
          </p:cNvPr>
          <p:cNvSpPr txBox="1"/>
          <p:nvPr/>
        </p:nvSpPr>
        <p:spPr>
          <a:xfrm>
            <a:off x="4888524" y="182397"/>
            <a:ext cx="7303475" cy="584775"/>
          </a:xfrm>
          <a:prstGeom prst="rect">
            <a:avLst/>
          </a:prstGeom>
          <a:noFill/>
        </p:spPr>
        <p:txBody>
          <a:bodyPr wrap="square" rtlCol="0">
            <a:spAutoFit/>
          </a:bodyPr>
          <a:lstStyle/>
          <a:p>
            <a:pPr algn="ctr"/>
            <a:r>
              <a:rPr lang="en-IN" sz="3200" b="1" dirty="0">
                <a:latin typeface="Times New Roman" panose="02020603050405020304" pitchFamily="18" charset="0"/>
                <a:cs typeface="Times New Roman" panose="02020603050405020304" pitchFamily="18" charset="0"/>
              </a:rPr>
              <a:t>DASHBOARD</a:t>
            </a:r>
          </a:p>
        </p:txBody>
      </p:sp>
      <p:sp>
        <p:nvSpPr>
          <p:cNvPr id="7" name="TextBox 6">
            <a:extLst>
              <a:ext uri="{FF2B5EF4-FFF2-40B4-BE49-F238E27FC236}">
                <a16:creationId xmlns:a16="http://schemas.microsoft.com/office/drawing/2014/main" id="{B2E3F7FF-DB5E-43AB-9CCD-58E49D14E714}"/>
              </a:ext>
            </a:extLst>
          </p:cNvPr>
          <p:cNvSpPr txBox="1"/>
          <p:nvPr/>
        </p:nvSpPr>
        <p:spPr>
          <a:xfrm>
            <a:off x="5344257" y="767172"/>
            <a:ext cx="6392008" cy="4305474"/>
          </a:xfrm>
          <a:prstGeom prst="rect">
            <a:avLst/>
          </a:prstGeom>
          <a:noFill/>
        </p:spPr>
        <p:txBody>
          <a:bodyPr wrap="square" rtlCol="0">
            <a:spAutoFit/>
          </a:bodyPr>
          <a:lstStyle/>
          <a:p>
            <a:pPr>
              <a:lnSpc>
                <a:spcPct val="150000"/>
              </a:lnSpc>
              <a:spcAft>
                <a:spcPts val="800"/>
              </a:spcAf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This is the main page of the whole application. This page displays the main dashboard where all the current reading (humidity, temperature and soil moisture) is transmitted. All this reading is shown in the gauge format. The readings are also in different colours, this help in the further visual display whenever the current reading goes out of range.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800"/>
              </a:spcAf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Furthermore, there is also the motor control on this main dashboard too, so whenever the reading goes beyond the required parameter it could be brought back in the ideal zone by turning the water motor on or off.</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870255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8CC7482-1F38-4012-A854-20D508AFFCF6}"/>
              </a:ext>
            </a:extLst>
          </p:cNvPr>
          <p:cNvPicPr>
            <a:picLocks noChangeAspect="1"/>
          </p:cNvPicPr>
          <p:nvPr/>
        </p:nvPicPr>
        <p:blipFill rotWithShape="1">
          <a:blip r:embed="rId2"/>
          <a:srcRect l="25961" t="11795" r="39134" b="11282"/>
          <a:stretch/>
        </p:blipFill>
        <p:spPr>
          <a:xfrm>
            <a:off x="202224" y="474785"/>
            <a:ext cx="4255477" cy="5275385"/>
          </a:xfrm>
          <a:prstGeom prst="rect">
            <a:avLst/>
          </a:prstGeom>
        </p:spPr>
      </p:pic>
      <p:sp>
        <p:nvSpPr>
          <p:cNvPr id="6" name="TextBox 5">
            <a:extLst>
              <a:ext uri="{FF2B5EF4-FFF2-40B4-BE49-F238E27FC236}">
                <a16:creationId xmlns:a16="http://schemas.microsoft.com/office/drawing/2014/main" id="{9734C7C7-32F2-42B9-BC07-D8D6F9B42F87}"/>
              </a:ext>
            </a:extLst>
          </p:cNvPr>
          <p:cNvSpPr txBox="1"/>
          <p:nvPr/>
        </p:nvSpPr>
        <p:spPr>
          <a:xfrm>
            <a:off x="4457702" y="182397"/>
            <a:ext cx="7734298" cy="584775"/>
          </a:xfrm>
          <a:prstGeom prst="rect">
            <a:avLst/>
          </a:prstGeom>
          <a:noFill/>
        </p:spPr>
        <p:txBody>
          <a:bodyPr wrap="square" rtlCol="0">
            <a:spAutoFit/>
          </a:bodyPr>
          <a:lstStyle/>
          <a:p>
            <a:pPr algn="ctr"/>
            <a:r>
              <a:rPr lang="en-IN" sz="3200" b="1" dirty="0">
                <a:latin typeface="Times New Roman" panose="02020603050405020304" pitchFamily="18" charset="0"/>
                <a:cs typeface="Times New Roman" panose="02020603050405020304" pitchFamily="18" charset="0"/>
              </a:rPr>
              <a:t>HUMIDITY</a:t>
            </a:r>
          </a:p>
        </p:txBody>
      </p:sp>
      <p:sp>
        <p:nvSpPr>
          <p:cNvPr id="8" name="TextBox 7">
            <a:extLst>
              <a:ext uri="{FF2B5EF4-FFF2-40B4-BE49-F238E27FC236}">
                <a16:creationId xmlns:a16="http://schemas.microsoft.com/office/drawing/2014/main" id="{4578CE8D-B3A6-4C49-8828-93CAA6E5787C}"/>
              </a:ext>
            </a:extLst>
          </p:cNvPr>
          <p:cNvSpPr txBox="1"/>
          <p:nvPr/>
        </p:nvSpPr>
        <p:spPr>
          <a:xfrm>
            <a:off x="4811629" y="767172"/>
            <a:ext cx="7026443" cy="4823565"/>
          </a:xfrm>
          <a:prstGeom prst="rect">
            <a:avLst/>
          </a:prstGeom>
          <a:noFill/>
        </p:spPr>
        <p:txBody>
          <a:bodyPr wrap="square">
            <a:spAutoFit/>
          </a:bodyPr>
          <a:lstStyle/>
          <a:p>
            <a:pPr>
              <a:lnSpc>
                <a:spcPct val="150000"/>
              </a:lnSpc>
              <a:spcAft>
                <a:spcPts val="800"/>
              </a:spcAf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This is the page which shows the current and all the past changes in the humidity. Here the farmer or the gardener can track down the change in the humidity of the area around where the plant is planted. This can help him/her in predicting the future changes and thus can help them in taking the necessary steps to overcome such changes.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800"/>
              </a:spcAf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These tracking of the humidity is done in two formats. First is the gauge format, which shows the current humidity of the area. While the second is in the form of line chart which shows the changes in the humidity over time.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800"/>
              </a:spcAf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Also, this page shows some article about humidity. Like what is the appropriate amount of humidity that should be for a specific type of plant.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63181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55AA719-7833-4F90-B34A-C3DB378C06C6}"/>
              </a:ext>
            </a:extLst>
          </p:cNvPr>
          <p:cNvPicPr>
            <a:picLocks noChangeAspect="1"/>
          </p:cNvPicPr>
          <p:nvPr/>
        </p:nvPicPr>
        <p:blipFill rotWithShape="1">
          <a:blip r:embed="rId2"/>
          <a:srcRect l="25865" t="11538" r="38919" b="11154"/>
          <a:stretch/>
        </p:blipFill>
        <p:spPr>
          <a:xfrm>
            <a:off x="202224" y="448409"/>
            <a:ext cx="4293577" cy="5301761"/>
          </a:xfrm>
          <a:prstGeom prst="rect">
            <a:avLst/>
          </a:prstGeom>
        </p:spPr>
      </p:pic>
      <p:sp>
        <p:nvSpPr>
          <p:cNvPr id="5" name="TextBox 4">
            <a:extLst>
              <a:ext uri="{FF2B5EF4-FFF2-40B4-BE49-F238E27FC236}">
                <a16:creationId xmlns:a16="http://schemas.microsoft.com/office/drawing/2014/main" id="{3DFE8338-0EF7-44E9-9BD8-5804DD4A00BB}"/>
              </a:ext>
            </a:extLst>
          </p:cNvPr>
          <p:cNvSpPr txBox="1"/>
          <p:nvPr/>
        </p:nvSpPr>
        <p:spPr>
          <a:xfrm>
            <a:off x="4495800" y="182397"/>
            <a:ext cx="7696199" cy="584775"/>
          </a:xfrm>
          <a:prstGeom prst="rect">
            <a:avLst/>
          </a:prstGeom>
          <a:noFill/>
        </p:spPr>
        <p:txBody>
          <a:bodyPr wrap="square" rtlCol="0">
            <a:spAutoFit/>
          </a:bodyPr>
          <a:lstStyle/>
          <a:p>
            <a:pPr algn="ctr"/>
            <a:r>
              <a:rPr lang="en-IN" sz="3200" b="1" dirty="0">
                <a:latin typeface="Times New Roman" panose="02020603050405020304" pitchFamily="18" charset="0"/>
                <a:cs typeface="Times New Roman" panose="02020603050405020304" pitchFamily="18" charset="0"/>
              </a:rPr>
              <a:t>TEMPERATURE</a:t>
            </a:r>
          </a:p>
        </p:txBody>
      </p:sp>
      <p:sp>
        <p:nvSpPr>
          <p:cNvPr id="6" name="TextBox 5">
            <a:extLst>
              <a:ext uri="{FF2B5EF4-FFF2-40B4-BE49-F238E27FC236}">
                <a16:creationId xmlns:a16="http://schemas.microsoft.com/office/drawing/2014/main" id="{1BCB4D01-43FE-4758-849D-265A90799676}"/>
              </a:ext>
            </a:extLst>
          </p:cNvPr>
          <p:cNvSpPr txBox="1"/>
          <p:nvPr/>
        </p:nvSpPr>
        <p:spPr>
          <a:xfrm>
            <a:off x="4830678" y="767172"/>
            <a:ext cx="7026443" cy="5239063"/>
          </a:xfrm>
          <a:prstGeom prst="rect">
            <a:avLst/>
          </a:prstGeom>
          <a:noFill/>
        </p:spPr>
        <p:txBody>
          <a:bodyPr wrap="square">
            <a:spAutoFit/>
          </a:bodyPr>
          <a:lstStyle/>
          <a:p>
            <a:pPr>
              <a:lnSpc>
                <a:spcPct val="150000"/>
              </a:lnSpc>
              <a:spcAft>
                <a:spcPts val="800"/>
              </a:spcAf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This is the page which shows the current and all the past changes in the temperature. Here the farmer or the gardener can track down the change in the temperature of the area around where the plant is planted. This can help him/her in predicting the future changes and thus can help them in taking the necessary steps to overcome such changes.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800"/>
              </a:spcAf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These tracking of the humidity is done in two formats. First is the gauge format, which shows the current temperature of the area. While the second is in the form of line chart which shows the changes in the temperature over time.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800"/>
              </a:spcAf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Also, this page shows some article about temperature. Like what is the appropriate amount of temperature that should be for a specific type of plant.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307255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750FA79-41D4-4817-B694-1B29C63EDFC7}"/>
              </a:ext>
            </a:extLst>
          </p:cNvPr>
          <p:cNvPicPr>
            <a:picLocks noChangeAspect="1"/>
          </p:cNvPicPr>
          <p:nvPr/>
        </p:nvPicPr>
        <p:blipFill rotWithShape="1">
          <a:blip r:embed="rId2"/>
          <a:srcRect l="25890" t="11667" r="38918" b="11026"/>
          <a:stretch/>
        </p:blipFill>
        <p:spPr>
          <a:xfrm>
            <a:off x="202224" y="474785"/>
            <a:ext cx="4290647" cy="5301762"/>
          </a:xfrm>
          <a:prstGeom prst="rect">
            <a:avLst/>
          </a:prstGeom>
        </p:spPr>
      </p:pic>
      <p:sp>
        <p:nvSpPr>
          <p:cNvPr id="4" name="TextBox 3">
            <a:extLst>
              <a:ext uri="{FF2B5EF4-FFF2-40B4-BE49-F238E27FC236}">
                <a16:creationId xmlns:a16="http://schemas.microsoft.com/office/drawing/2014/main" id="{7C2C6BD3-AE70-4E4C-89FF-FE6C32698808}"/>
              </a:ext>
            </a:extLst>
          </p:cNvPr>
          <p:cNvSpPr txBox="1"/>
          <p:nvPr/>
        </p:nvSpPr>
        <p:spPr>
          <a:xfrm>
            <a:off x="4492870" y="182397"/>
            <a:ext cx="7699129" cy="584775"/>
          </a:xfrm>
          <a:prstGeom prst="rect">
            <a:avLst/>
          </a:prstGeom>
          <a:noFill/>
        </p:spPr>
        <p:txBody>
          <a:bodyPr wrap="square" rtlCol="0">
            <a:spAutoFit/>
          </a:bodyPr>
          <a:lstStyle/>
          <a:p>
            <a:pPr algn="ctr"/>
            <a:r>
              <a:rPr lang="en-IN" sz="3200" b="1" dirty="0">
                <a:latin typeface="Times New Roman" panose="02020603050405020304" pitchFamily="18" charset="0"/>
                <a:cs typeface="Times New Roman" panose="02020603050405020304" pitchFamily="18" charset="0"/>
              </a:rPr>
              <a:t>SOIL MOISTURE</a:t>
            </a:r>
          </a:p>
        </p:txBody>
      </p:sp>
      <p:sp>
        <p:nvSpPr>
          <p:cNvPr id="5" name="TextBox 4">
            <a:extLst>
              <a:ext uri="{FF2B5EF4-FFF2-40B4-BE49-F238E27FC236}">
                <a16:creationId xmlns:a16="http://schemas.microsoft.com/office/drawing/2014/main" id="{01531815-6B0B-4955-B264-7CD92D8A89C9}"/>
              </a:ext>
            </a:extLst>
          </p:cNvPr>
          <p:cNvSpPr txBox="1"/>
          <p:nvPr/>
        </p:nvSpPr>
        <p:spPr>
          <a:xfrm>
            <a:off x="4829212" y="767172"/>
            <a:ext cx="7026443" cy="4823565"/>
          </a:xfrm>
          <a:prstGeom prst="rect">
            <a:avLst/>
          </a:prstGeom>
          <a:noFill/>
        </p:spPr>
        <p:txBody>
          <a:bodyPr wrap="square">
            <a:spAutoFit/>
          </a:bodyPr>
          <a:lstStyle/>
          <a:p>
            <a:pPr>
              <a:lnSpc>
                <a:spcPct val="150000"/>
              </a:lnSpc>
              <a:spcAft>
                <a:spcPts val="800"/>
              </a:spcAf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This is the page which shows the current and all the past changes in the soil moisture. Here the farmer or the gardener can track down the change in the moisture of the soil around where the plant is planted. This can help him/her in predicting the future changes and thus can help them in taking the necessary steps to overcome such changes.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800"/>
              </a:spcAf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These tracking of the soil moisture is done in two formats. First is the gauge format, which shows the current moisture content of the area. While the second is in the form of line chart which shows the changes in the moisture over time.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800"/>
              </a:spcAf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Also, this page shows some article about soil moisture. Like what is the appropriate amount of moisture level for a specific type of plant.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339380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30E12B3-5AEE-44C9-B4FA-392F6D8E1D46}"/>
              </a:ext>
            </a:extLst>
          </p:cNvPr>
          <p:cNvPicPr>
            <a:picLocks noChangeAspect="1"/>
          </p:cNvPicPr>
          <p:nvPr/>
        </p:nvPicPr>
        <p:blipFill rotWithShape="1">
          <a:blip r:embed="rId2"/>
          <a:srcRect l="25889" t="11539" r="39280" b="27949"/>
          <a:stretch/>
        </p:blipFill>
        <p:spPr>
          <a:xfrm>
            <a:off x="202224" y="474785"/>
            <a:ext cx="4246685" cy="4149969"/>
          </a:xfrm>
          <a:prstGeom prst="rect">
            <a:avLst/>
          </a:prstGeom>
        </p:spPr>
      </p:pic>
      <p:sp>
        <p:nvSpPr>
          <p:cNvPr id="4" name="TextBox 3">
            <a:extLst>
              <a:ext uri="{FF2B5EF4-FFF2-40B4-BE49-F238E27FC236}">
                <a16:creationId xmlns:a16="http://schemas.microsoft.com/office/drawing/2014/main" id="{84C19F0F-B24D-476B-9DAF-6D5BDAAAE2BC}"/>
              </a:ext>
            </a:extLst>
          </p:cNvPr>
          <p:cNvSpPr txBox="1"/>
          <p:nvPr/>
        </p:nvSpPr>
        <p:spPr>
          <a:xfrm>
            <a:off x="4448910" y="182397"/>
            <a:ext cx="7743090" cy="584775"/>
          </a:xfrm>
          <a:prstGeom prst="rect">
            <a:avLst/>
          </a:prstGeom>
          <a:noFill/>
        </p:spPr>
        <p:txBody>
          <a:bodyPr wrap="square" rtlCol="0">
            <a:spAutoFit/>
          </a:bodyPr>
          <a:lstStyle/>
          <a:p>
            <a:pPr algn="ctr"/>
            <a:r>
              <a:rPr lang="en-IN" sz="3200" b="1" dirty="0">
                <a:latin typeface="Times New Roman" panose="02020603050405020304" pitchFamily="18" charset="0"/>
                <a:cs typeface="Times New Roman" panose="02020603050405020304" pitchFamily="18" charset="0"/>
              </a:rPr>
              <a:t>WEATHER AND FORECAST</a:t>
            </a:r>
          </a:p>
        </p:txBody>
      </p:sp>
      <p:sp>
        <p:nvSpPr>
          <p:cNvPr id="5" name="TextBox 4">
            <a:extLst>
              <a:ext uri="{FF2B5EF4-FFF2-40B4-BE49-F238E27FC236}">
                <a16:creationId xmlns:a16="http://schemas.microsoft.com/office/drawing/2014/main" id="{B5C88D6F-C867-491F-B4DE-34A45D63EA96}"/>
              </a:ext>
            </a:extLst>
          </p:cNvPr>
          <p:cNvSpPr txBox="1"/>
          <p:nvPr/>
        </p:nvSpPr>
        <p:spPr>
          <a:xfrm>
            <a:off x="4787173" y="767172"/>
            <a:ext cx="7066563" cy="5341655"/>
          </a:xfrm>
          <a:prstGeom prst="rect">
            <a:avLst/>
          </a:prstGeom>
          <a:noFill/>
        </p:spPr>
        <p:txBody>
          <a:bodyPr wrap="square">
            <a:spAutoFit/>
          </a:bodyPr>
          <a:lstStyle/>
          <a:p>
            <a:pPr>
              <a:lnSpc>
                <a:spcPct val="150000"/>
              </a:lnSpc>
              <a:spcAft>
                <a:spcPts val="800"/>
              </a:spcAf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This is the page which shows the current weather and the forecast so that the farmer or the gardener can take the necessary steps and thus regulated the water supply and also check the plant status every sunrise or sunset.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800"/>
              </a:spcAf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This flow shows the current description of the weather along with an icon showing the weather condition along with current temperature. Further, this also shows the wind speed and the direction of the wind. Next it gives the forecast for the next six hours and the next six days which could be really good for a farmer or gardener.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800"/>
              </a:spcAf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icon that shows the current weather condition also works as a refresh switch that refreshes the prediction.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800"/>
              </a:spcAf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Overall, this part could be a great asset to the professional farmer or even to an amateur gardener.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198021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B0C3A5F-DB83-4874-98AD-16DF31CBD439}"/>
              </a:ext>
            </a:extLst>
          </p:cNvPr>
          <p:cNvSpPr txBox="1"/>
          <p:nvPr/>
        </p:nvSpPr>
        <p:spPr>
          <a:xfrm>
            <a:off x="219808" y="2426677"/>
            <a:ext cx="9803423" cy="1446550"/>
          </a:xfrm>
          <a:prstGeom prst="rect">
            <a:avLst/>
          </a:prstGeom>
          <a:noFill/>
        </p:spPr>
        <p:txBody>
          <a:bodyPr wrap="square" rtlCol="0">
            <a:spAutoFit/>
          </a:bodyPr>
          <a:lstStyle/>
          <a:p>
            <a:r>
              <a:rPr lang="en-IN" sz="4400" b="1" dirty="0">
                <a:latin typeface="Times New Roman" panose="02020603050405020304" pitchFamily="18" charset="0"/>
                <a:cs typeface="Times New Roman" panose="02020603050405020304" pitchFamily="18" charset="0"/>
              </a:rPr>
              <a:t>THANK YOU</a:t>
            </a:r>
          </a:p>
          <a:p>
            <a:r>
              <a:rPr lang="en-IN" sz="4400" b="1" dirty="0">
                <a:latin typeface="Times New Roman" panose="02020603050405020304" pitchFamily="18" charset="0"/>
                <a:cs typeface="Times New Roman" panose="02020603050405020304" pitchFamily="18" charset="0"/>
              </a:rPr>
              <a:t>FOR YOUR ATTENTION</a:t>
            </a:r>
          </a:p>
        </p:txBody>
      </p:sp>
      <p:pic>
        <p:nvPicPr>
          <p:cNvPr id="3" name="Picture 2">
            <a:extLst>
              <a:ext uri="{FF2B5EF4-FFF2-40B4-BE49-F238E27FC236}">
                <a16:creationId xmlns:a16="http://schemas.microsoft.com/office/drawing/2014/main" id="{AB595B2B-2BD4-46B2-B4FD-01DB0EE5D64A}"/>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2584938" cy="2562761"/>
          </a:xfrm>
          <a:prstGeom prst="rect">
            <a:avLst/>
          </a:prstGeom>
          <a:noFill/>
          <a:ln>
            <a:noFill/>
          </a:ln>
        </p:spPr>
      </p:pic>
      <p:sp>
        <p:nvSpPr>
          <p:cNvPr id="4" name="TextBox 3">
            <a:extLst>
              <a:ext uri="{FF2B5EF4-FFF2-40B4-BE49-F238E27FC236}">
                <a16:creationId xmlns:a16="http://schemas.microsoft.com/office/drawing/2014/main" id="{5D91E13A-8C62-4CE5-A30A-E6F70E372EAD}"/>
              </a:ext>
            </a:extLst>
          </p:cNvPr>
          <p:cNvSpPr txBox="1"/>
          <p:nvPr/>
        </p:nvSpPr>
        <p:spPr>
          <a:xfrm>
            <a:off x="7499838" y="5081835"/>
            <a:ext cx="4692162" cy="954107"/>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CONTACT INFO:</a:t>
            </a:r>
          </a:p>
          <a:p>
            <a:r>
              <a:rPr lang="en-IN" sz="2800" dirty="0">
                <a:latin typeface="Times New Roman" panose="02020603050405020304" pitchFamily="18" charset="0"/>
                <a:cs typeface="Times New Roman" panose="02020603050405020304" pitchFamily="18" charset="0"/>
              </a:rPr>
              <a:t>rachitup1004@gmail.com</a:t>
            </a:r>
          </a:p>
        </p:txBody>
      </p:sp>
    </p:spTree>
    <p:extLst>
      <p:ext uri="{BB962C8B-B14F-4D97-AF65-F5344CB8AC3E}">
        <p14:creationId xmlns:p14="http://schemas.microsoft.com/office/powerpoint/2010/main" val="2002839994"/>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TM02900769[[fn=Retrospect]]</Template>
  <TotalTime>2915</TotalTime>
  <Words>702</Words>
  <Application>Microsoft Office PowerPoint</Application>
  <PresentationFormat>Widescreen</PresentationFormat>
  <Paragraphs>27</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Calibri</vt:lpstr>
      <vt:lpstr>Calibri Light</vt:lpstr>
      <vt:lpstr>Times New Roman</vt:lpstr>
      <vt:lpstr>Retrospect</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Rachit Upadhyay</dc:creator>
  <cp:lastModifiedBy>Rachit Upadhyay</cp:lastModifiedBy>
  <cp:revision>11</cp:revision>
  <dcterms:created xsi:type="dcterms:W3CDTF">2020-07-03T09:18:37Z</dcterms:created>
  <dcterms:modified xsi:type="dcterms:W3CDTF">2020-07-05T09:54:16Z</dcterms:modified>
</cp:coreProperties>
</file>