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 id="263" r:id="rId9"/>
    <p:sldId id="265" r:id="rId10"/>
    <p:sldId id="264" r:id="rId11"/>
    <p:sldId id="267"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14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6312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923027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814534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977391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91562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03229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02164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6603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8840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3919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3747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55726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9847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443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5182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6/14/2020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0160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6/14/2020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2224651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businesswire.com/news/home/20170911005499/en/Churn-Analysis-Solution-Helps-Predicting-Customer-Satisfaction#:~:text=Predicting%20customers%20overall%20satisfaction%20as,predictive%20model%20and%20gathering%20data" TargetMode="External"/><Relationship Id="rId2" Type="http://schemas.openxmlformats.org/officeDocument/2006/relationships/hyperlink" Target="https://www.kaggle.com/pavanraj159/telecom-customer-churn-predic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shrutimechlearn/churn-modell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1">
            <a:extLst>
              <a:ext uri="{FF2B5EF4-FFF2-40B4-BE49-F238E27FC236}">
                <a16:creationId xmlns:a16="http://schemas.microsoft.com/office/drawing/2014/main" id="{FC7CB994-E2C5-4021-A862-82E933DD4678}"/>
              </a:ext>
            </a:extLst>
          </p:cNvPr>
          <p:cNvPicPr>
            <a:picLocks noChangeAspect="1"/>
          </p:cNvPicPr>
          <p:nvPr/>
        </p:nvPicPr>
        <p:blipFill rotWithShape="1">
          <a:blip r:embed="rId2">
            <a:alphaModFix/>
          </a:blip>
          <a:srcRect t="15730"/>
          <a:stretch/>
        </p:blipFill>
        <p:spPr>
          <a:xfrm>
            <a:off x="1" y="0"/>
            <a:ext cx="12191999" cy="6857989"/>
          </a:xfrm>
          <a:prstGeom prst="rect">
            <a:avLst/>
          </a:prstGeom>
        </p:spPr>
      </p:pic>
      <p:sp>
        <p:nvSpPr>
          <p:cNvPr id="7" name="Title 6">
            <a:extLst>
              <a:ext uri="{FF2B5EF4-FFF2-40B4-BE49-F238E27FC236}">
                <a16:creationId xmlns:a16="http://schemas.microsoft.com/office/drawing/2014/main" id="{6B16E9DA-287B-4EAE-BF20-4C9352F1F220}"/>
              </a:ext>
            </a:extLst>
          </p:cNvPr>
          <p:cNvSpPr>
            <a:spLocks noGrp="1"/>
          </p:cNvSpPr>
          <p:nvPr>
            <p:ph type="ctrTitle"/>
          </p:nvPr>
        </p:nvSpPr>
        <p:spPr>
          <a:xfrm>
            <a:off x="91440" y="118871"/>
            <a:ext cx="7406967" cy="2315131"/>
          </a:xfrm>
        </p:spPr>
        <p:txBody>
          <a:bodyPr anchor="b">
            <a:normAutofit/>
          </a:bodyPr>
          <a:lstStyle/>
          <a:p>
            <a:r>
              <a:rPr lang="en-US" dirty="0">
                <a:latin typeface="Times New Roman" panose="02020603050405020304" pitchFamily="18" charset="0"/>
                <a:cs typeface="Times New Roman" panose="02020603050405020304" pitchFamily="18" charset="0"/>
              </a:rPr>
              <a:t>RSIP CAREER BASIC</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ML 001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02702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7C16-EAB4-4CD1-B057-55B8F0F70467}"/>
              </a:ext>
            </a:extLst>
          </p:cNvPr>
          <p:cNvSpPr>
            <a:spLocks noGrp="1"/>
          </p:cNvSpPr>
          <p:nvPr>
            <p:ph type="title"/>
          </p:nvPr>
        </p:nvSpPr>
        <p:spPr>
          <a:xfrm>
            <a:off x="1970842" y="609600"/>
            <a:ext cx="7303159" cy="784194"/>
          </a:xfrm>
        </p:spPr>
        <p:txBody>
          <a:bodyPr/>
          <a:lstStyle/>
          <a:p>
            <a:r>
              <a:rPr lang="en-US" dirty="0"/>
              <a:t>Steps For Application Building</a:t>
            </a:r>
            <a:endParaRPr lang="en-IN" dirty="0"/>
          </a:p>
        </p:txBody>
      </p:sp>
      <p:sp>
        <p:nvSpPr>
          <p:cNvPr id="3" name="Content Placeholder 2">
            <a:extLst>
              <a:ext uri="{FF2B5EF4-FFF2-40B4-BE49-F238E27FC236}">
                <a16:creationId xmlns:a16="http://schemas.microsoft.com/office/drawing/2014/main" id="{E9B0E0BC-E342-4F7A-BAF9-CF9C3CC51556}"/>
              </a:ext>
            </a:extLst>
          </p:cNvPr>
          <p:cNvSpPr>
            <a:spLocks noGrp="1"/>
          </p:cNvSpPr>
          <p:nvPr>
            <p:ph idx="1"/>
          </p:nvPr>
        </p:nvSpPr>
        <p:spPr>
          <a:xfrm>
            <a:off x="677334" y="2160590"/>
            <a:ext cx="8596668" cy="2384778"/>
          </a:xfrm>
        </p:spPr>
        <p:txBody>
          <a:bodyPr/>
          <a:lstStyle/>
          <a:p>
            <a:r>
              <a:rPr lang="en-US" dirty="0"/>
              <a:t>Create Node Red Service</a:t>
            </a:r>
          </a:p>
          <a:p>
            <a:r>
              <a:rPr lang="en-US" dirty="0"/>
              <a:t>Go To Manage Palette And Install Dashboard Nodes</a:t>
            </a:r>
          </a:p>
          <a:p>
            <a:r>
              <a:rPr lang="en-US" dirty="0"/>
              <a:t>Build UI With Node Red</a:t>
            </a:r>
            <a:endParaRPr lang="en-IN" dirty="0"/>
          </a:p>
        </p:txBody>
      </p:sp>
    </p:spTree>
    <p:extLst>
      <p:ext uri="{BB962C8B-B14F-4D97-AF65-F5344CB8AC3E}">
        <p14:creationId xmlns:p14="http://schemas.microsoft.com/office/powerpoint/2010/main" val="2466132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1316B-51E4-4AC5-BF5A-8D777D0D0B6A}"/>
              </a:ext>
            </a:extLst>
          </p:cNvPr>
          <p:cNvSpPr>
            <a:spLocks noGrp="1"/>
          </p:cNvSpPr>
          <p:nvPr>
            <p:ph type="title"/>
          </p:nvPr>
        </p:nvSpPr>
        <p:spPr>
          <a:xfrm>
            <a:off x="4083728" y="609600"/>
            <a:ext cx="2636668" cy="704295"/>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678A0CE-B6E3-42A8-A3AD-781DF7F15ABE}"/>
              </a:ext>
            </a:extLst>
          </p:cNvPr>
          <p:cNvSpPr>
            <a:spLocks noGrp="1"/>
          </p:cNvSpPr>
          <p:nvPr>
            <p:ph idx="1"/>
          </p:nvPr>
        </p:nvSpPr>
        <p:spPr/>
        <p:txBody>
          <a:bodyPr/>
          <a:lstStyle/>
          <a:p>
            <a:pPr marL="0" indent="0">
              <a:buNone/>
            </a:pPr>
            <a:r>
              <a:rPr lang="en-US" dirty="0"/>
              <a:t>The main purpose of the application is to build a Machine Learning model to predict the customer churn using IBM Watson Auto AI Machine Learning Service. The model is deployed on IBM cloud to get scoring end point which can be used as API in mobile app or web app building. We are developing a web application which is built using node red service. We make use of the scoring end point to give user input values to the deployed model. The model prediction is then showcased on User Interface.</a:t>
            </a:r>
          </a:p>
          <a:p>
            <a:pPr marL="0" indent="0">
              <a:buNone/>
            </a:pPr>
            <a:endParaRPr lang="en-IN" dirty="0"/>
          </a:p>
        </p:txBody>
      </p:sp>
    </p:spTree>
    <p:extLst>
      <p:ext uri="{BB962C8B-B14F-4D97-AF65-F5344CB8AC3E}">
        <p14:creationId xmlns:p14="http://schemas.microsoft.com/office/powerpoint/2010/main" val="3607468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8C2D-F6DD-4546-8B67-4E7E3BAF0165}"/>
              </a:ext>
            </a:extLst>
          </p:cNvPr>
          <p:cNvSpPr>
            <a:spLocks noGrp="1"/>
          </p:cNvSpPr>
          <p:nvPr>
            <p:ph type="title"/>
          </p:nvPr>
        </p:nvSpPr>
        <p:spPr>
          <a:xfrm>
            <a:off x="3346882" y="609600"/>
            <a:ext cx="2929631" cy="979503"/>
          </a:xfrm>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5D97572A-6153-48CB-920A-AB5B0ED61A11}"/>
              </a:ext>
            </a:extLst>
          </p:cNvPr>
          <p:cNvSpPr>
            <a:spLocks noGrp="1"/>
          </p:cNvSpPr>
          <p:nvPr>
            <p:ph idx="1"/>
          </p:nvPr>
        </p:nvSpPr>
        <p:spPr/>
        <p:txBody>
          <a:bodyPr/>
          <a:lstStyle/>
          <a:p>
            <a:pPr marL="0" indent="0">
              <a:buNone/>
            </a:pPr>
            <a:r>
              <a:rPr lang="en-US" dirty="0"/>
              <a:t>Telephone service companies, Internet service providers, pay TV companies, insurance firms, and alarm monitoring services, often use customer attrition analysis and customer attrition rates as one of their key business metrics because the cost of retaining an existing customer is far less than acquiring a new one. Companies from these sectors often have customer service branches which attempt to win back defecting clients, because recovered long-term customers can be worth much more to a company than newly recruited clients. This can help companies in fetching information of active subscribers, collecting data and storing them.</a:t>
            </a:r>
          </a:p>
          <a:p>
            <a:pPr marL="0" indent="0">
              <a:buNone/>
            </a:pPr>
            <a:endParaRPr lang="en-IN" dirty="0"/>
          </a:p>
        </p:txBody>
      </p:sp>
    </p:spTree>
    <p:extLst>
      <p:ext uri="{BB962C8B-B14F-4D97-AF65-F5344CB8AC3E}">
        <p14:creationId xmlns:p14="http://schemas.microsoft.com/office/powerpoint/2010/main" val="856348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0C91-F48B-4AE3-AF73-288A3F72A344}"/>
              </a:ext>
            </a:extLst>
          </p:cNvPr>
          <p:cNvSpPr>
            <a:spLocks noGrp="1"/>
          </p:cNvSpPr>
          <p:nvPr>
            <p:ph type="title"/>
          </p:nvPr>
        </p:nvSpPr>
        <p:spPr>
          <a:xfrm>
            <a:off x="3251859" y="816638"/>
            <a:ext cx="3734868" cy="730928"/>
          </a:xfrm>
        </p:spPr>
        <p:txBody>
          <a:bodyPr/>
          <a:lstStyle/>
          <a:p>
            <a:r>
              <a:rPr lang="en-US" dirty="0">
                <a:solidFill>
                  <a:srgbClr val="D414B9"/>
                </a:solidFill>
              </a:rPr>
              <a:t>Bibliography</a:t>
            </a:r>
            <a:endParaRPr lang="en-IN" dirty="0">
              <a:solidFill>
                <a:srgbClr val="D414B9"/>
              </a:solidFill>
            </a:endParaRPr>
          </a:p>
        </p:txBody>
      </p:sp>
      <p:sp>
        <p:nvSpPr>
          <p:cNvPr id="3" name="Content Placeholder 2">
            <a:extLst>
              <a:ext uri="{FF2B5EF4-FFF2-40B4-BE49-F238E27FC236}">
                <a16:creationId xmlns:a16="http://schemas.microsoft.com/office/drawing/2014/main" id="{4CD2F584-4457-4F99-9438-AA00FA2814F9}"/>
              </a:ext>
            </a:extLst>
          </p:cNvPr>
          <p:cNvSpPr>
            <a:spLocks noGrp="1"/>
          </p:cNvSpPr>
          <p:nvPr>
            <p:ph idx="1"/>
          </p:nvPr>
        </p:nvSpPr>
        <p:spPr/>
        <p:txBody>
          <a:bodyPr/>
          <a:lstStyle/>
          <a:p>
            <a:r>
              <a:rPr lang="en-US" dirty="0"/>
              <a:t>Pavan Raj. “Telecom Customer Churn Prediction.” </a:t>
            </a:r>
            <a:r>
              <a:rPr lang="en-US" u="sng" dirty="0">
                <a:hlinkClick r:id="rId2"/>
              </a:rPr>
              <a:t>https://www.kaggle.com/pavanraj159/telecom-customer-churn-prediction</a:t>
            </a:r>
            <a:endParaRPr lang="en-US" dirty="0"/>
          </a:p>
          <a:p>
            <a:r>
              <a:rPr lang="en-US" dirty="0"/>
              <a:t>Quantzig. “Churn Analysis Solution Helps in Predicting Customer Satisfaction” </a:t>
            </a:r>
            <a:r>
              <a:rPr lang="en-US" u="sng" dirty="0">
                <a:hlinkClick r:id="rId3"/>
              </a:rPr>
              <a:t>https://www.businesswire.com/news/home/20170911005499/en/Churn-Analysis-Solution-Helps-Predicting-Customer-Satisfaction#:~:text=Predicting%20customers%20overall%20satisfaction%20as,predictive%20model%20and%20gathering%20data</a:t>
            </a:r>
            <a:endParaRPr lang="en-US" dirty="0"/>
          </a:p>
          <a:p>
            <a:r>
              <a:rPr lang="en-US" u="sng" dirty="0"/>
              <a:t>www.wikipedia.org</a:t>
            </a:r>
            <a:endParaRPr lang="en-US" dirty="0"/>
          </a:p>
          <a:p>
            <a:endParaRPr lang="en-IN" dirty="0"/>
          </a:p>
        </p:txBody>
      </p:sp>
    </p:spTree>
    <p:extLst>
      <p:ext uri="{BB962C8B-B14F-4D97-AF65-F5344CB8AC3E}">
        <p14:creationId xmlns:p14="http://schemas.microsoft.com/office/powerpoint/2010/main" val="3763310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395A-277B-41AD-AC47-8D211D007D9E}"/>
              </a:ext>
            </a:extLst>
          </p:cNvPr>
          <p:cNvSpPr>
            <a:spLocks noGrp="1"/>
          </p:cNvSpPr>
          <p:nvPr>
            <p:ph type="title"/>
          </p:nvPr>
        </p:nvSpPr>
        <p:spPr>
          <a:xfrm>
            <a:off x="429768" y="1965960"/>
            <a:ext cx="9005420" cy="1463040"/>
          </a:xfrm>
        </p:spPr>
        <p:txBody>
          <a:bodyPr>
            <a:normAutofit/>
          </a:bodyPr>
          <a:lstStyle/>
          <a:p>
            <a:r>
              <a:rPr lang="en-US" sz="2800" dirty="0">
                <a:solidFill>
                  <a:srgbClr val="00B0F0"/>
                </a:solidFill>
                <a:latin typeface="Times New Roman" panose="02020603050405020304" pitchFamily="18" charset="0"/>
                <a:cs typeface="Times New Roman" panose="02020603050405020304" pitchFamily="18" charset="0"/>
              </a:rPr>
              <a:t>TELECOM CUSTOMER CHURN PREDICTION USING WATSON AUTO AI</a:t>
            </a:r>
            <a:endParaRPr lang="en-IN" sz="2800" dirty="0">
              <a:solidFill>
                <a:srgbClr val="00B0F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EC34973-E2F9-4D7B-B22B-E21DAED0BC42}"/>
              </a:ext>
            </a:extLst>
          </p:cNvPr>
          <p:cNvSpPr txBox="1"/>
          <p:nvPr/>
        </p:nvSpPr>
        <p:spPr>
          <a:xfrm>
            <a:off x="8979408" y="4837177"/>
            <a:ext cx="2944368" cy="923330"/>
          </a:xfrm>
          <a:prstGeom prst="rect">
            <a:avLst/>
          </a:prstGeom>
          <a:noFill/>
        </p:spPr>
        <p:txBody>
          <a:bodyPr wrap="square" rtlCol="0">
            <a:spAutoFit/>
          </a:bodyPr>
          <a:lstStyle/>
          <a:p>
            <a:r>
              <a:rPr lang="en-US" dirty="0"/>
              <a:t>Deepak Kumar Rai</a:t>
            </a:r>
          </a:p>
          <a:p>
            <a:r>
              <a:rPr lang="en-US" dirty="0"/>
              <a:t>Jatin Gupta</a:t>
            </a:r>
          </a:p>
          <a:p>
            <a:r>
              <a:rPr lang="en-US" dirty="0"/>
              <a:t>Jnaneshwar</a:t>
            </a:r>
            <a:endParaRPr lang="en-IN" dirty="0"/>
          </a:p>
        </p:txBody>
      </p:sp>
      <p:sp>
        <p:nvSpPr>
          <p:cNvPr id="5" name="TextBox 4">
            <a:extLst>
              <a:ext uri="{FF2B5EF4-FFF2-40B4-BE49-F238E27FC236}">
                <a16:creationId xmlns:a16="http://schemas.microsoft.com/office/drawing/2014/main" id="{C99EE71F-0BFC-4B12-A822-DA2AECDCEFC5}"/>
              </a:ext>
            </a:extLst>
          </p:cNvPr>
          <p:cNvSpPr txBox="1"/>
          <p:nvPr/>
        </p:nvSpPr>
        <p:spPr>
          <a:xfrm>
            <a:off x="8897112" y="4279391"/>
            <a:ext cx="2121408" cy="365761"/>
          </a:xfrm>
          <a:prstGeom prst="rect">
            <a:avLst/>
          </a:prstGeom>
          <a:noFill/>
        </p:spPr>
        <p:txBody>
          <a:bodyPr wrap="square" rtlCol="0">
            <a:spAutoFit/>
          </a:bodyPr>
          <a:lstStyle/>
          <a:p>
            <a:r>
              <a:rPr lang="en-US" b="1" u="sng" dirty="0">
                <a:solidFill>
                  <a:schemeClr val="accent6">
                    <a:lumMod val="50000"/>
                  </a:schemeClr>
                </a:solidFill>
              </a:rPr>
              <a:t>Team Members:</a:t>
            </a:r>
            <a:endParaRPr lang="en-IN" b="1" u="sng" dirty="0">
              <a:solidFill>
                <a:schemeClr val="accent6">
                  <a:lumMod val="50000"/>
                </a:schemeClr>
              </a:solidFill>
            </a:endParaRPr>
          </a:p>
        </p:txBody>
      </p:sp>
    </p:spTree>
    <p:extLst>
      <p:ext uri="{BB962C8B-B14F-4D97-AF65-F5344CB8AC3E}">
        <p14:creationId xmlns:p14="http://schemas.microsoft.com/office/powerpoint/2010/main" val="232707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71F1-4690-4F21-B8AA-948255C6796D}"/>
              </a:ext>
            </a:extLst>
          </p:cNvPr>
          <p:cNvSpPr>
            <a:spLocks noGrp="1"/>
          </p:cNvSpPr>
          <p:nvPr>
            <p:ph type="title"/>
          </p:nvPr>
        </p:nvSpPr>
        <p:spPr>
          <a:xfrm>
            <a:off x="3172968" y="609600"/>
            <a:ext cx="4315968" cy="844296"/>
          </a:xfrm>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17BEC73D-20E5-4971-9C6B-145F72B6213B}"/>
              </a:ext>
            </a:extLst>
          </p:cNvPr>
          <p:cNvSpPr>
            <a:spLocks noGrp="1"/>
          </p:cNvSpPr>
          <p:nvPr>
            <p:ph idx="1"/>
          </p:nvPr>
        </p:nvSpPr>
        <p:spPr/>
        <p:txBody>
          <a:bodyPr/>
          <a:lstStyle/>
          <a:p>
            <a:pPr marL="0" indent="0">
              <a:buNone/>
            </a:pPr>
            <a:r>
              <a:rPr lang="en-US" dirty="0"/>
              <a:t>Customer churn is a major problem and one of the most important concerns for large companies. Due to the direct effect on the revenues of the companies, especially in the telecom field, companies are seeking to develop means to predict potential customer to churn. Therefore, finding factors that increase customer churn is important to take necessary actions to reduce this churn. Churn prediction helps in identifying those customers who are likely to leave a company. The main contribution of our work is to develop a churn prediction model which assists telecom operators to predict customers who are most likely subject to churn. The model developed in this work uses machine learning techniques on IBM platform and builds a new way of features’ engineering and selection.</a:t>
            </a:r>
            <a:br>
              <a:rPr lang="en-US" dirty="0"/>
            </a:br>
            <a:endParaRPr lang="en-IN" dirty="0"/>
          </a:p>
        </p:txBody>
      </p:sp>
    </p:spTree>
    <p:extLst>
      <p:ext uri="{BB962C8B-B14F-4D97-AF65-F5344CB8AC3E}">
        <p14:creationId xmlns:p14="http://schemas.microsoft.com/office/powerpoint/2010/main" val="1134685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3D6B-CA66-4B15-AEF2-5F676F52B31C}"/>
              </a:ext>
            </a:extLst>
          </p:cNvPr>
          <p:cNvSpPr>
            <a:spLocks noGrp="1"/>
          </p:cNvSpPr>
          <p:nvPr>
            <p:ph type="title"/>
          </p:nvPr>
        </p:nvSpPr>
        <p:spPr>
          <a:xfrm>
            <a:off x="4315968" y="609600"/>
            <a:ext cx="2139696" cy="944880"/>
          </a:xfrm>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355635ED-D1B3-45F0-936C-F5EF034C5817}"/>
              </a:ext>
            </a:extLst>
          </p:cNvPr>
          <p:cNvSpPr>
            <a:spLocks noGrp="1"/>
          </p:cNvSpPr>
          <p:nvPr>
            <p:ph idx="1"/>
          </p:nvPr>
        </p:nvSpPr>
        <p:spPr/>
        <p:txBody>
          <a:bodyPr>
            <a:normAutofit/>
          </a:bodyPr>
          <a:lstStyle/>
          <a:p>
            <a:pPr marL="0" indent="0">
              <a:buNone/>
            </a:pPr>
            <a:r>
              <a:rPr lang="en-US" dirty="0"/>
              <a:t>Telecommunication industry always suffers from a very high churn rates when one industry offers a better plan than the previous there is a high possibility of the customer churning from the present due to a better plan in such a scenario it is very difficult to avoid losses but through prediction we can keep it to a minimal level. We are building a Machine Learning model to predict the customer churn using IBM Watson </a:t>
            </a:r>
            <a:r>
              <a:rPr lang="en-US" dirty="0" err="1"/>
              <a:t>AutoAI</a:t>
            </a:r>
            <a:r>
              <a:rPr lang="en-US" dirty="0"/>
              <a:t> Machine Learning Service. The model is deployed on IBM cloud to get scoring end point which can be used as API in mobile app or web app building. We are developing a web application which is built using node red service. We make use of the scoring end point to give user input values to the deployed model.</a:t>
            </a:r>
            <a:br>
              <a:rPr lang="en-US" dirty="0"/>
            </a:br>
            <a:r>
              <a:rPr lang="en-US" dirty="0"/>
              <a:t>The model prediction is then showcased on User Interface.</a:t>
            </a:r>
            <a:br>
              <a:rPr lang="en-US" dirty="0"/>
            </a:br>
            <a:endParaRPr lang="en-US" dirty="0"/>
          </a:p>
          <a:p>
            <a:pPr marL="0" indent="0">
              <a:buNone/>
            </a:pPr>
            <a:endParaRPr lang="en-IN" dirty="0"/>
          </a:p>
        </p:txBody>
      </p:sp>
    </p:spTree>
    <p:extLst>
      <p:ext uri="{BB962C8B-B14F-4D97-AF65-F5344CB8AC3E}">
        <p14:creationId xmlns:p14="http://schemas.microsoft.com/office/powerpoint/2010/main" val="874113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C071-CA67-4885-A51E-03F20D37C244}"/>
              </a:ext>
            </a:extLst>
          </p:cNvPr>
          <p:cNvSpPr>
            <a:spLocks noGrp="1"/>
          </p:cNvSpPr>
          <p:nvPr>
            <p:ph type="title"/>
          </p:nvPr>
        </p:nvSpPr>
        <p:spPr>
          <a:xfrm>
            <a:off x="3108960" y="573024"/>
            <a:ext cx="3602736" cy="926592"/>
          </a:xfrm>
        </p:spPr>
        <p:txBody>
          <a:bodyPr/>
          <a:lstStyle/>
          <a:p>
            <a:r>
              <a:rPr lang="en-US" dirty="0"/>
              <a:t>Data Collection</a:t>
            </a:r>
            <a:endParaRPr lang="en-IN" dirty="0"/>
          </a:p>
        </p:txBody>
      </p:sp>
      <p:sp>
        <p:nvSpPr>
          <p:cNvPr id="3" name="Content Placeholder 2">
            <a:extLst>
              <a:ext uri="{FF2B5EF4-FFF2-40B4-BE49-F238E27FC236}">
                <a16:creationId xmlns:a16="http://schemas.microsoft.com/office/drawing/2014/main" id="{61AD16C0-2134-4D55-B861-111C9A05B281}"/>
              </a:ext>
            </a:extLst>
          </p:cNvPr>
          <p:cNvSpPr>
            <a:spLocks noGrp="1"/>
          </p:cNvSpPr>
          <p:nvPr>
            <p:ph idx="1"/>
          </p:nvPr>
        </p:nvSpPr>
        <p:spPr/>
        <p:txBody>
          <a:bodyPr/>
          <a:lstStyle/>
          <a:p>
            <a:pPr marL="0" indent="0">
              <a:buNone/>
            </a:pPr>
            <a:r>
              <a:rPr lang="en-US" dirty="0"/>
              <a:t>For this project we use the Churn Prediction Dataset present on Kaggle. This dataset contains information related to 1000 customers link to a telecom company. The dataset is available on:</a:t>
            </a:r>
            <a:endParaRPr lang="en-IN" dirty="0"/>
          </a:p>
          <a:p>
            <a:pPr marL="0" indent="0">
              <a:buNone/>
            </a:pPr>
            <a:r>
              <a:rPr lang="en-IN" dirty="0"/>
              <a:t>	                    classification data set</a:t>
            </a:r>
          </a:p>
          <a:p>
            <a:pPr marL="0" indent="0">
              <a:buNone/>
            </a:pPr>
            <a:r>
              <a:rPr lang="en-IN" dirty="0">
                <a:hlinkClick r:id="rId2"/>
              </a:rPr>
              <a:t>https://www.kaggle.com/shrutimechlearn/churn-modelling</a:t>
            </a:r>
            <a:endParaRPr lang="en-IN" dirty="0"/>
          </a:p>
        </p:txBody>
      </p:sp>
    </p:spTree>
    <p:extLst>
      <p:ext uri="{BB962C8B-B14F-4D97-AF65-F5344CB8AC3E}">
        <p14:creationId xmlns:p14="http://schemas.microsoft.com/office/powerpoint/2010/main" val="2903249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5CF0-DBDA-4ABF-9E90-C8597E1E3653}"/>
              </a:ext>
            </a:extLst>
          </p:cNvPr>
          <p:cNvSpPr>
            <a:spLocks noGrp="1"/>
          </p:cNvSpPr>
          <p:nvPr>
            <p:ph type="title"/>
          </p:nvPr>
        </p:nvSpPr>
        <p:spPr>
          <a:xfrm>
            <a:off x="2823098" y="609600"/>
            <a:ext cx="2521259" cy="784194"/>
          </a:xfrm>
        </p:spPr>
        <p:txBody>
          <a:bodyPr/>
          <a:lstStyle/>
          <a:p>
            <a:r>
              <a:rPr lang="en-US" dirty="0">
                <a:solidFill>
                  <a:srgbClr val="0070C0"/>
                </a:solidFill>
              </a:rPr>
              <a:t>IBM CLOUD</a:t>
            </a:r>
            <a:endParaRPr lang="en-IN" dirty="0">
              <a:solidFill>
                <a:srgbClr val="0070C0"/>
              </a:solidFill>
            </a:endParaRPr>
          </a:p>
        </p:txBody>
      </p:sp>
      <p:sp>
        <p:nvSpPr>
          <p:cNvPr id="3" name="Content Placeholder 2">
            <a:extLst>
              <a:ext uri="{FF2B5EF4-FFF2-40B4-BE49-F238E27FC236}">
                <a16:creationId xmlns:a16="http://schemas.microsoft.com/office/drawing/2014/main" id="{8F43E5CC-C2BC-400B-BB3D-000B6227C3AF}"/>
              </a:ext>
            </a:extLst>
          </p:cNvPr>
          <p:cNvSpPr>
            <a:spLocks noGrp="1"/>
          </p:cNvSpPr>
          <p:nvPr>
            <p:ph idx="1"/>
          </p:nvPr>
        </p:nvSpPr>
        <p:spPr/>
        <p:txBody>
          <a:bodyPr/>
          <a:lstStyle/>
          <a:p>
            <a:pPr marL="0" indent="0">
              <a:buNone/>
            </a:pPr>
            <a:r>
              <a:rPr lang="en-US" b="1" dirty="0"/>
              <a:t>IBM cloud computing</a:t>
            </a:r>
            <a:r>
              <a:rPr lang="en-US" dirty="0"/>
              <a:t> is a set of cloud computing services for business offered by the information technology company IBM. IBM Cloud includes infrastructure as a service (IaaS), software as a service (SaaS) and platform as a service (PaaS) offered through public, private and hybrid cloud delivery models, in addition to the components that make up those clouds.</a:t>
            </a:r>
          </a:p>
          <a:p>
            <a:pPr marL="0" indent="0">
              <a:buNone/>
            </a:pPr>
            <a:endParaRPr lang="en-IN" dirty="0"/>
          </a:p>
        </p:txBody>
      </p:sp>
    </p:spTree>
    <p:extLst>
      <p:ext uri="{BB962C8B-B14F-4D97-AF65-F5344CB8AC3E}">
        <p14:creationId xmlns:p14="http://schemas.microsoft.com/office/powerpoint/2010/main" val="179328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236F0-2700-496B-8713-5DC141D59BD2}"/>
              </a:ext>
            </a:extLst>
          </p:cNvPr>
          <p:cNvSpPr>
            <a:spLocks noGrp="1"/>
          </p:cNvSpPr>
          <p:nvPr>
            <p:ph type="title"/>
          </p:nvPr>
        </p:nvSpPr>
        <p:spPr>
          <a:xfrm>
            <a:off x="2787588" y="609600"/>
            <a:ext cx="4048218" cy="793072"/>
          </a:xfrm>
        </p:spPr>
        <p:txBody>
          <a:bodyPr>
            <a:normAutofit fontScale="90000"/>
          </a:bodyPr>
          <a:lstStyle/>
          <a:p>
            <a:r>
              <a:rPr lang="en-US" dirty="0">
                <a:solidFill>
                  <a:srgbClr val="0070C0"/>
                </a:solidFill>
              </a:rPr>
              <a:t>IBM WATSON STUDIO</a:t>
            </a:r>
            <a:endParaRPr lang="en-IN" dirty="0">
              <a:solidFill>
                <a:srgbClr val="0070C0"/>
              </a:solidFill>
            </a:endParaRPr>
          </a:p>
        </p:txBody>
      </p:sp>
      <p:sp>
        <p:nvSpPr>
          <p:cNvPr id="3" name="Content Placeholder 2">
            <a:extLst>
              <a:ext uri="{FF2B5EF4-FFF2-40B4-BE49-F238E27FC236}">
                <a16:creationId xmlns:a16="http://schemas.microsoft.com/office/drawing/2014/main" id="{9C901CB7-2CBB-434F-9E1D-395AE639EC51}"/>
              </a:ext>
            </a:extLst>
          </p:cNvPr>
          <p:cNvSpPr>
            <a:spLocks noGrp="1"/>
          </p:cNvSpPr>
          <p:nvPr>
            <p:ph idx="1"/>
          </p:nvPr>
        </p:nvSpPr>
        <p:spPr/>
        <p:txBody>
          <a:bodyPr/>
          <a:lstStyle/>
          <a:p>
            <a:pPr marL="0" indent="0">
              <a:buNone/>
            </a:pPr>
            <a:r>
              <a:rPr lang="en-US" dirty="0"/>
              <a:t>IBM Watson Studio helps data scientists and analysts prepare data and build models at scale across any cloud. With its open, flexible multi cloud architecture, Watson Studio provides capabilities that empower businesses to simplify enterprise data science and AI, such as:</a:t>
            </a:r>
          </a:p>
          <a:p>
            <a:r>
              <a:rPr lang="en-US" dirty="0"/>
              <a:t>Automate AI lifecycle management with Auto AI</a:t>
            </a:r>
          </a:p>
          <a:p>
            <a:r>
              <a:rPr lang="en-US" dirty="0"/>
              <a:t>Visually prepare and build models with IBM SPSS Modeler </a:t>
            </a:r>
          </a:p>
          <a:p>
            <a:r>
              <a:rPr lang="en-US" dirty="0"/>
              <a:t>Build models using images with IBM Watson Visual Recognition and texts with IBM Watson Natural Language Classifier</a:t>
            </a:r>
          </a:p>
          <a:p>
            <a:r>
              <a:rPr lang="en-US" dirty="0"/>
              <a:t>Deploy and run models through one-click integration with IBM Watson Machine Learning</a:t>
            </a:r>
          </a:p>
          <a:p>
            <a:r>
              <a:rPr lang="en-US" dirty="0"/>
              <a:t>Manage and monitor models through integration with IBM Watson </a:t>
            </a:r>
            <a:r>
              <a:rPr lang="en-US" dirty="0" err="1"/>
              <a:t>OpenScale</a:t>
            </a:r>
            <a:endParaRPr lang="en-US" dirty="0"/>
          </a:p>
          <a:p>
            <a:pPr marL="0" indent="0">
              <a:buNone/>
            </a:pPr>
            <a:endParaRPr lang="en-IN" dirty="0"/>
          </a:p>
        </p:txBody>
      </p:sp>
    </p:spTree>
    <p:extLst>
      <p:ext uri="{BB962C8B-B14F-4D97-AF65-F5344CB8AC3E}">
        <p14:creationId xmlns:p14="http://schemas.microsoft.com/office/powerpoint/2010/main" val="2902895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4F47-A565-4B2A-B0FB-CD03E35A4C0F}"/>
              </a:ext>
            </a:extLst>
          </p:cNvPr>
          <p:cNvSpPr>
            <a:spLocks noGrp="1"/>
          </p:cNvSpPr>
          <p:nvPr>
            <p:ph type="title"/>
          </p:nvPr>
        </p:nvSpPr>
        <p:spPr>
          <a:xfrm>
            <a:off x="2086252" y="609600"/>
            <a:ext cx="6276513" cy="722050"/>
          </a:xfrm>
        </p:spPr>
        <p:txBody>
          <a:bodyPr/>
          <a:lstStyle/>
          <a:p>
            <a:r>
              <a:rPr lang="en-US" dirty="0"/>
              <a:t>Steps for creating ML model</a:t>
            </a:r>
            <a:endParaRPr lang="en-IN" dirty="0"/>
          </a:p>
        </p:txBody>
      </p:sp>
      <p:sp>
        <p:nvSpPr>
          <p:cNvPr id="3" name="Content Placeholder 2">
            <a:extLst>
              <a:ext uri="{FF2B5EF4-FFF2-40B4-BE49-F238E27FC236}">
                <a16:creationId xmlns:a16="http://schemas.microsoft.com/office/drawing/2014/main" id="{5CE78652-42A3-4D6F-AE40-DA4E78FAA7E4}"/>
              </a:ext>
            </a:extLst>
          </p:cNvPr>
          <p:cNvSpPr>
            <a:spLocks noGrp="1"/>
          </p:cNvSpPr>
          <p:nvPr>
            <p:ph idx="1"/>
          </p:nvPr>
        </p:nvSpPr>
        <p:spPr/>
        <p:txBody>
          <a:bodyPr/>
          <a:lstStyle/>
          <a:p>
            <a:r>
              <a:rPr lang="en-US" dirty="0"/>
              <a:t>Create ML service</a:t>
            </a:r>
          </a:p>
          <a:p>
            <a:r>
              <a:rPr lang="en-US" dirty="0"/>
              <a:t>Create Project in Watson Studio</a:t>
            </a:r>
          </a:p>
          <a:p>
            <a:r>
              <a:rPr lang="en-US" dirty="0"/>
              <a:t>Auto AI Experiment In Add  Environment</a:t>
            </a:r>
          </a:p>
          <a:p>
            <a:r>
              <a:rPr lang="en-US" dirty="0"/>
              <a:t>Setup Your Auto AI Environment</a:t>
            </a:r>
          </a:p>
          <a:p>
            <a:r>
              <a:rPr lang="en-US" dirty="0"/>
              <a:t>Import Dataset</a:t>
            </a:r>
          </a:p>
          <a:p>
            <a:r>
              <a:rPr lang="en-US" dirty="0"/>
              <a:t>Run The Model</a:t>
            </a:r>
          </a:p>
          <a:p>
            <a:r>
              <a:rPr lang="en-US" dirty="0"/>
              <a:t>Selection Of Auto AI Pipeline</a:t>
            </a:r>
          </a:p>
          <a:p>
            <a:r>
              <a:rPr lang="en-US" dirty="0"/>
              <a:t>Deploy And Test The Model In Watson Studio</a:t>
            </a:r>
          </a:p>
          <a:p>
            <a:endParaRPr lang="en-IN" dirty="0"/>
          </a:p>
        </p:txBody>
      </p:sp>
    </p:spTree>
    <p:extLst>
      <p:ext uri="{BB962C8B-B14F-4D97-AF65-F5344CB8AC3E}">
        <p14:creationId xmlns:p14="http://schemas.microsoft.com/office/powerpoint/2010/main" val="4035314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44D4D-0700-4510-A5D4-4C815B11F69C}"/>
              </a:ext>
            </a:extLst>
          </p:cNvPr>
          <p:cNvSpPr>
            <a:spLocks noGrp="1"/>
          </p:cNvSpPr>
          <p:nvPr>
            <p:ph type="title"/>
          </p:nvPr>
        </p:nvSpPr>
        <p:spPr>
          <a:xfrm>
            <a:off x="3826276" y="609600"/>
            <a:ext cx="2858609" cy="757561"/>
          </a:xfrm>
        </p:spPr>
        <p:txBody>
          <a:bodyPr/>
          <a:lstStyle/>
          <a:p>
            <a:r>
              <a:rPr lang="en-US" dirty="0">
                <a:solidFill>
                  <a:srgbClr val="FF0000"/>
                </a:solidFill>
              </a:rPr>
              <a:t>Node Red</a:t>
            </a:r>
            <a:endParaRPr lang="en-IN" dirty="0">
              <a:solidFill>
                <a:srgbClr val="FF0000"/>
              </a:solidFill>
            </a:endParaRPr>
          </a:p>
        </p:txBody>
      </p:sp>
      <p:sp>
        <p:nvSpPr>
          <p:cNvPr id="3" name="Content Placeholder 2">
            <a:extLst>
              <a:ext uri="{FF2B5EF4-FFF2-40B4-BE49-F238E27FC236}">
                <a16:creationId xmlns:a16="http://schemas.microsoft.com/office/drawing/2014/main" id="{F2C77FC1-F66C-42C2-9ABC-91234A743349}"/>
              </a:ext>
            </a:extLst>
          </p:cNvPr>
          <p:cNvSpPr>
            <a:spLocks noGrp="1"/>
          </p:cNvSpPr>
          <p:nvPr>
            <p:ph idx="1"/>
          </p:nvPr>
        </p:nvSpPr>
        <p:spPr/>
        <p:txBody>
          <a:bodyPr/>
          <a:lstStyle/>
          <a:p>
            <a:r>
              <a:rPr lang="en-US" b="1" dirty="0"/>
              <a:t>Node-RED</a:t>
            </a:r>
            <a:r>
              <a:rPr lang="en-US" dirty="0"/>
              <a:t> is a flow-based development tool for visual programming developed originally by IBM for wiring together hardware devices, APIs and online services as part of the Internet of Things.</a:t>
            </a:r>
          </a:p>
          <a:p>
            <a:r>
              <a:rPr lang="en-US" dirty="0"/>
              <a:t>Node-RED provides a web browser-based flow editor, which can be used to create JavaScript functions. Elements of applications can be saved or shared for re-use. The runtime is built on Node.js. The flows created in Node-RED are stored using JSON. Since version 0.14, MQTT nodes can make properly configured TLS connections.</a:t>
            </a:r>
          </a:p>
          <a:p>
            <a:r>
              <a:rPr lang="en-US" dirty="0"/>
              <a:t>In 2016, IBM contributed Node-RED as an open source JS Foundation project.</a:t>
            </a:r>
          </a:p>
          <a:p>
            <a:pPr marL="0" indent="0">
              <a:buNone/>
            </a:pPr>
            <a:endParaRPr lang="en-IN" dirty="0"/>
          </a:p>
        </p:txBody>
      </p:sp>
    </p:spTree>
    <p:extLst>
      <p:ext uri="{BB962C8B-B14F-4D97-AF65-F5344CB8AC3E}">
        <p14:creationId xmlns:p14="http://schemas.microsoft.com/office/powerpoint/2010/main" val="5546038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TotalTime>
  <Words>985</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Trebuchet MS</vt:lpstr>
      <vt:lpstr>Wingdings 3</vt:lpstr>
      <vt:lpstr>Facet</vt:lpstr>
      <vt:lpstr>RSIP CAREER BASIC ML 001</vt:lpstr>
      <vt:lpstr>TELECOM CUSTOMER CHURN PREDICTION USING WATSON AUTO AI</vt:lpstr>
      <vt:lpstr>Project Description</vt:lpstr>
      <vt:lpstr>Solution</vt:lpstr>
      <vt:lpstr>Data Collection</vt:lpstr>
      <vt:lpstr>IBM CLOUD</vt:lpstr>
      <vt:lpstr>IBM WATSON STUDIO</vt:lpstr>
      <vt:lpstr>Steps for creating ML model</vt:lpstr>
      <vt:lpstr>Node Red</vt:lpstr>
      <vt:lpstr>Steps For Application Building</vt:lpstr>
      <vt:lpstr>Conclusion</vt:lpstr>
      <vt:lpstr>Future Scope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RSIP CAREER BASIC ML 001</dc:title>
  <dc:creator>DEEPAK KUMAR RAI</dc:creator>
  <cp:lastModifiedBy>DEEPAK KUMAR RAI</cp:lastModifiedBy>
  <cp:revision>9</cp:revision>
  <dcterms:created xsi:type="dcterms:W3CDTF">2020-06-14T04:56:06Z</dcterms:created>
  <dcterms:modified xsi:type="dcterms:W3CDTF">2020-06-14T06:01:14Z</dcterms:modified>
</cp:coreProperties>
</file>