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4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6312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92302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1453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77391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1562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03229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2164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603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84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919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5572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9847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43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182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16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6/25/2020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2224651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1">
            <a:extLst>
              <a:ext uri="{FF2B5EF4-FFF2-40B4-BE49-F238E27FC236}">
                <a16:creationId xmlns:a16="http://schemas.microsoft.com/office/drawing/2014/main" id="{FC7CB994-E2C5-4021-A862-82E933DD4678}"/>
              </a:ext>
            </a:extLst>
          </p:cNvPr>
          <p:cNvPicPr>
            <a:picLocks noChangeAspect="1"/>
          </p:cNvPicPr>
          <p:nvPr/>
        </p:nvPicPr>
        <p:blipFill rotWithShape="1">
          <a:blip r:embed="rId2">
            <a:alphaModFix/>
          </a:blip>
          <a:srcRect t="15730"/>
          <a:stretch/>
        </p:blipFill>
        <p:spPr>
          <a:xfrm>
            <a:off x="13253" y="26504"/>
            <a:ext cx="12191999" cy="6857989"/>
          </a:xfrm>
          <a:prstGeom prst="rect">
            <a:avLst/>
          </a:prstGeom>
        </p:spPr>
      </p:pic>
      <p:sp>
        <p:nvSpPr>
          <p:cNvPr id="7" name="Title 6">
            <a:extLst>
              <a:ext uri="{FF2B5EF4-FFF2-40B4-BE49-F238E27FC236}">
                <a16:creationId xmlns:a16="http://schemas.microsoft.com/office/drawing/2014/main" id="{6B16E9DA-287B-4EAE-BF20-4C9352F1F220}"/>
              </a:ext>
            </a:extLst>
          </p:cNvPr>
          <p:cNvSpPr>
            <a:spLocks noGrp="1"/>
          </p:cNvSpPr>
          <p:nvPr>
            <p:ph type="ctrTitle"/>
          </p:nvPr>
        </p:nvSpPr>
        <p:spPr>
          <a:xfrm>
            <a:off x="91440" y="118871"/>
            <a:ext cx="7406967" cy="2315131"/>
          </a:xfrm>
        </p:spPr>
        <p:txBody>
          <a:bodyPr anchor="b">
            <a:normAutofit/>
          </a:bodyPr>
          <a:lstStyle/>
          <a:p>
            <a:r>
              <a:rPr lang="en-US" dirty="0">
                <a:latin typeface="Times New Roman" panose="02020603050405020304" pitchFamily="18" charset="0"/>
                <a:cs typeface="Times New Roman" panose="02020603050405020304" pitchFamily="18" charset="0"/>
              </a:rPr>
              <a:t>RSIP CAREER BASIC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ML 060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2702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7C16-EAB4-4CD1-B057-55B8F0F70467}"/>
              </a:ext>
            </a:extLst>
          </p:cNvPr>
          <p:cNvSpPr>
            <a:spLocks noGrp="1"/>
          </p:cNvSpPr>
          <p:nvPr>
            <p:ph type="title"/>
          </p:nvPr>
        </p:nvSpPr>
        <p:spPr>
          <a:xfrm>
            <a:off x="1970842" y="609600"/>
            <a:ext cx="7303159" cy="784194"/>
          </a:xfrm>
        </p:spPr>
        <p:txBody>
          <a:bodyPr/>
          <a:lstStyle/>
          <a:p>
            <a:r>
              <a:rPr lang="en-US" dirty="0"/>
              <a:t>Steps For Application Building</a:t>
            </a:r>
            <a:endParaRPr lang="en-IN" dirty="0"/>
          </a:p>
        </p:txBody>
      </p:sp>
      <p:sp>
        <p:nvSpPr>
          <p:cNvPr id="3" name="Content Placeholder 2">
            <a:extLst>
              <a:ext uri="{FF2B5EF4-FFF2-40B4-BE49-F238E27FC236}">
                <a16:creationId xmlns:a16="http://schemas.microsoft.com/office/drawing/2014/main" id="{E9B0E0BC-E342-4F7A-BAF9-CF9C3CC51556}"/>
              </a:ext>
            </a:extLst>
          </p:cNvPr>
          <p:cNvSpPr>
            <a:spLocks noGrp="1"/>
          </p:cNvSpPr>
          <p:nvPr>
            <p:ph idx="1"/>
          </p:nvPr>
        </p:nvSpPr>
        <p:spPr>
          <a:xfrm>
            <a:off x="677334" y="2160590"/>
            <a:ext cx="8596668" cy="2384778"/>
          </a:xfrm>
        </p:spPr>
        <p:txBody>
          <a:bodyPr/>
          <a:lstStyle/>
          <a:p>
            <a:r>
              <a:rPr lang="en-US" dirty="0"/>
              <a:t>Create Node Red Service</a:t>
            </a:r>
          </a:p>
          <a:p>
            <a:r>
              <a:rPr lang="en-US" dirty="0"/>
              <a:t>Go To Manage Palette And Install Dashboard Nodes</a:t>
            </a:r>
          </a:p>
          <a:p>
            <a:r>
              <a:rPr lang="en-US" dirty="0"/>
              <a:t>Build UI With Node Red</a:t>
            </a:r>
            <a:endParaRPr lang="en-IN" dirty="0"/>
          </a:p>
        </p:txBody>
      </p:sp>
    </p:spTree>
    <p:extLst>
      <p:ext uri="{BB962C8B-B14F-4D97-AF65-F5344CB8AC3E}">
        <p14:creationId xmlns:p14="http://schemas.microsoft.com/office/powerpoint/2010/main" val="246613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316B-51E4-4AC5-BF5A-8D777D0D0B6A}"/>
              </a:ext>
            </a:extLst>
          </p:cNvPr>
          <p:cNvSpPr>
            <a:spLocks noGrp="1"/>
          </p:cNvSpPr>
          <p:nvPr>
            <p:ph type="title"/>
          </p:nvPr>
        </p:nvSpPr>
        <p:spPr>
          <a:xfrm>
            <a:off x="4083728" y="609600"/>
            <a:ext cx="2636668" cy="704295"/>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678A0CE-B6E3-42A8-A3AD-781DF7F15ABE}"/>
              </a:ext>
            </a:extLst>
          </p:cNvPr>
          <p:cNvSpPr>
            <a:spLocks noGrp="1"/>
          </p:cNvSpPr>
          <p:nvPr>
            <p:ph idx="1"/>
          </p:nvPr>
        </p:nvSpPr>
        <p:spPr/>
        <p:txBody>
          <a:bodyPr/>
          <a:lstStyle/>
          <a:p>
            <a:pPr marL="0" indent="0">
              <a:buNone/>
            </a:pPr>
            <a:r>
              <a:rPr lang="en-US" dirty="0"/>
              <a:t>The main purpose of the application is to build a Machine Learning model to predict the student performance using IBM Watson Auto AI Machine Learning Service. The model is deployed on IBM cloud to get scoring end point which can be used as API in mobile app or web app building. We are developing a web application which is built using node red service. We make use of the scoring end point to give user input values to the deployed model. The model prediction is then showcased on User Interface.</a:t>
            </a:r>
          </a:p>
          <a:p>
            <a:pPr marL="0" indent="0">
              <a:buNone/>
            </a:pPr>
            <a:endParaRPr lang="en-IN" dirty="0"/>
          </a:p>
        </p:txBody>
      </p:sp>
    </p:spTree>
    <p:extLst>
      <p:ext uri="{BB962C8B-B14F-4D97-AF65-F5344CB8AC3E}">
        <p14:creationId xmlns:p14="http://schemas.microsoft.com/office/powerpoint/2010/main" val="360746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0C91-F48B-4AE3-AF73-288A3F72A344}"/>
              </a:ext>
            </a:extLst>
          </p:cNvPr>
          <p:cNvSpPr>
            <a:spLocks noGrp="1"/>
          </p:cNvSpPr>
          <p:nvPr>
            <p:ph type="title"/>
          </p:nvPr>
        </p:nvSpPr>
        <p:spPr>
          <a:xfrm>
            <a:off x="3251859" y="816638"/>
            <a:ext cx="3734868" cy="730928"/>
          </a:xfrm>
        </p:spPr>
        <p:txBody>
          <a:bodyPr/>
          <a:lstStyle/>
          <a:p>
            <a:r>
              <a:rPr lang="en-US" dirty="0">
                <a:solidFill>
                  <a:srgbClr val="D414B9"/>
                </a:solidFill>
              </a:rPr>
              <a:t>Bibliography</a:t>
            </a:r>
            <a:endParaRPr lang="en-IN" dirty="0">
              <a:solidFill>
                <a:srgbClr val="D414B9"/>
              </a:solidFill>
            </a:endParaRPr>
          </a:p>
        </p:txBody>
      </p:sp>
      <p:sp>
        <p:nvSpPr>
          <p:cNvPr id="3" name="Content Placeholder 2">
            <a:extLst>
              <a:ext uri="{FF2B5EF4-FFF2-40B4-BE49-F238E27FC236}">
                <a16:creationId xmlns:a16="http://schemas.microsoft.com/office/drawing/2014/main" id="{4CD2F584-4457-4F99-9438-AA00FA2814F9}"/>
              </a:ext>
            </a:extLst>
          </p:cNvPr>
          <p:cNvSpPr>
            <a:spLocks noGrp="1"/>
          </p:cNvSpPr>
          <p:nvPr>
            <p:ph idx="1"/>
          </p:nvPr>
        </p:nvSpPr>
        <p:spPr/>
        <p:txBody>
          <a:bodyPr/>
          <a:lstStyle/>
          <a:p>
            <a:r>
              <a:rPr lang="en-US" dirty="0"/>
              <a:t>“student performance Prediction.” https://www.kaggle.com/spscientist/students-performance-in-exam</a:t>
            </a:r>
          </a:p>
          <a:p>
            <a:r>
              <a:rPr lang="en-US" u="sng" dirty="0"/>
              <a:t>www.wikipedia.org</a:t>
            </a:r>
            <a:endParaRPr lang="en-US" dirty="0"/>
          </a:p>
          <a:p>
            <a:endParaRPr lang="en-IN" dirty="0"/>
          </a:p>
        </p:txBody>
      </p:sp>
    </p:spTree>
    <p:extLst>
      <p:ext uri="{BB962C8B-B14F-4D97-AF65-F5344CB8AC3E}">
        <p14:creationId xmlns:p14="http://schemas.microsoft.com/office/powerpoint/2010/main" val="376331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395A-277B-41AD-AC47-8D211D007D9E}"/>
              </a:ext>
            </a:extLst>
          </p:cNvPr>
          <p:cNvSpPr>
            <a:spLocks noGrp="1"/>
          </p:cNvSpPr>
          <p:nvPr>
            <p:ph type="title"/>
          </p:nvPr>
        </p:nvSpPr>
        <p:spPr>
          <a:xfrm>
            <a:off x="429768" y="1965960"/>
            <a:ext cx="9005420" cy="1463040"/>
          </a:xfrm>
        </p:spPr>
        <p:txBody>
          <a:bodyPr>
            <a:normAutofit/>
          </a:bodyPr>
          <a:lstStyle/>
          <a:p>
            <a:r>
              <a:rPr lang="en-US" sz="2800" dirty="0">
                <a:solidFill>
                  <a:srgbClr val="00B0F0"/>
                </a:solidFill>
                <a:latin typeface="Times New Roman" panose="02020603050405020304" pitchFamily="18" charset="0"/>
                <a:cs typeface="Times New Roman" panose="02020603050405020304" pitchFamily="18" charset="0"/>
              </a:rPr>
              <a:t>STUDENT PERFORMANCE PREDICTION USING WATSON AUTO AI</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EC34973-E2F9-4D7B-B22B-E21DAED0BC42}"/>
              </a:ext>
            </a:extLst>
          </p:cNvPr>
          <p:cNvSpPr txBox="1"/>
          <p:nvPr/>
        </p:nvSpPr>
        <p:spPr>
          <a:xfrm>
            <a:off x="8979408" y="4837177"/>
            <a:ext cx="2944368" cy="369332"/>
          </a:xfrm>
          <a:prstGeom prst="rect">
            <a:avLst/>
          </a:prstGeom>
          <a:noFill/>
        </p:spPr>
        <p:txBody>
          <a:bodyPr wrap="square" rtlCol="0">
            <a:spAutoFit/>
          </a:bodyPr>
          <a:lstStyle/>
          <a:p>
            <a:r>
              <a:rPr lang="en-US" dirty="0"/>
              <a:t>VISHAL GUPTA</a:t>
            </a:r>
          </a:p>
        </p:txBody>
      </p:sp>
      <p:sp>
        <p:nvSpPr>
          <p:cNvPr id="5" name="TextBox 4">
            <a:extLst>
              <a:ext uri="{FF2B5EF4-FFF2-40B4-BE49-F238E27FC236}">
                <a16:creationId xmlns:a16="http://schemas.microsoft.com/office/drawing/2014/main" id="{C99EE71F-0BFC-4B12-A822-DA2AECDCEFC5}"/>
              </a:ext>
            </a:extLst>
          </p:cNvPr>
          <p:cNvSpPr txBox="1"/>
          <p:nvPr/>
        </p:nvSpPr>
        <p:spPr>
          <a:xfrm>
            <a:off x="8897112" y="4279391"/>
            <a:ext cx="2121408" cy="365761"/>
          </a:xfrm>
          <a:prstGeom prst="rect">
            <a:avLst/>
          </a:prstGeom>
          <a:noFill/>
        </p:spPr>
        <p:txBody>
          <a:bodyPr wrap="square" rtlCol="0">
            <a:spAutoFit/>
          </a:bodyPr>
          <a:lstStyle/>
          <a:p>
            <a:r>
              <a:rPr lang="en-US" b="1" u="sng" dirty="0">
                <a:solidFill>
                  <a:schemeClr val="accent6">
                    <a:lumMod val="50000"/>
                  </a:schemeClr>
                </a:solidFill>
              </a:rPr>
              <a:t>Team Members:</a:t>
            </a:r>
            <a:endParaRPr lang="en-IN" b="1" u="sng" dirty="0">
              <a:solidFill>
                <a:schemeClr val="accent6">
                  <a:lumMod val="50000"/>
                </a:schemeClr>
              </a:solidFill>
            </a:endParaRPr>
          </a:p>
        </p:txBody>
      </p:sp>
    </p:spTree>
    <p:extLst>
      <p:ext uri="{BB962C8B-B14F-4D97-AF65-F5344CB8AC3E}">
        <p14:creationId xmlns:p14="http://schemas.microsoft.com/office/powerpoint/2010/main" val="232707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71F1-4690-4F21-B8AA-948255C6796D}"/>
              </a:ext>
            </a:extLst>
          </p:cNvPr>
          <p:cNvSpPr>
            <a:spLocks noGrp="1"/>
          </p:cNvSpPr>
          <p:nvPr>
            <p:ph type="title"/>
          </p:nvPr>
        </p:nvSpPr>
        <p:spPr>
          <a:xfrm>
            <a:off x="3172968" y="609600"/>
            <a:ext cx="4315968" cy="844296"/>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17BEC73D-20E5-4971-9C6B-145F72B6213B}"/>
              </a:ext>
            </a:extLst>
          </p:cNvPr>
          <p:cNvSpPr>
            <a:spLocks noGrp="1"/>
          </p:cNvSpPr>
          <p:nvPr>
            <p:ph idx="1"/>
          </p:nvPr>
        </p:nvSpPr>
        <p:spPr/>
        <p:txBody>
          <a:bodyPr/>
          <a:lstStyle/>
          <a:p>
            <a:pPr marL="0" indent="0">
              <a:buNone/>
            </a:pPr>
            <a:r>
              <a:rPr lang="en-IN" dirty="0"/>
              <a:t>This thesis examines the application of machine learning algorithms to predict whether a student will be successful or not. Machine learning  techniques can be utilized for students’ grades prediction in different  courses. Such techniques would help students to improve their  performance based on predicted grades and would enable instructors to  identify such individuals who might need assistance in the courses.</a:t>
            </a:r>
            <a:r>
              <a:rPr lang="en-US" dirty="0"/>
              <a:t> The model developed in this work uses machine learning techniques on IBM platform and builds a new way of features’ engineering and selection.</a:t>
            </a:r>
            <a:br>
              <a:rPr lang="en-US" dirty="0"/>
            </a:br>
            <a:endParaRPr lang="en-IN" dirty="0"/>
          </a:p>
        </p:txBody>
      </p:sp>
    </p:spTree>
    <p:extLst>
      <p:ext uri="{BB962C8B-B14F-4D97-AF65-F5344CB8AC3E}">
        <p14:creationId xmlns:p14="http://schemas.microsoft.com/office/powerpoint/2010/main" val="113468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3D6B-CA66-4B15-AEF2-5F676F52B31C}"/>
              </a:ext>
            </a:extLst>
          </p:cNvPr>
          <p:cNvSpPr>
            <a:spLocks noGrp="1"/>
          </p:cNvSpPr>
          <p:nvPr>
            <p:ph type="title"/>
          </p:nvPr>
        </p:nvSpPr>
        <p:spPr>
          <a:xfrm>
            <a:off x="4315968" y="609600"/>
            <a:ext cx="2139696" cy="944880"/>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355635ED-D1B3-45F0-936C-F5EF034C5817}"/>
              </a:ext>
            </a:extLst>
          </p:cNvPr>
          <p:cNvSpPr>
            <a:spLocks noGrp="1"/>
          </p:cNvSpPr>
          <p:nvPr>
            <p:ph idx="1"/>
          </p:nvPr>
        </p:nvSpPr>
        <p:spPr/>
        <p:txBody>
          <a:bodyPr>
            <a:normAutofit/>
          </a:bodyPr>
          <a:lstStyle/>
          <a:p>
            <a:pPr marL="0" indent="0">
              <a:buNone/>
            </a:pPr>
            <a:r>
              <a:rPr lang="en-IN" dirty="0"/>
              <a:t>We are building a Machine Learning model to predict the material using IBM  Watson </a:t>
            </a:r>
            <a:r>
              <a:rPr lang="en-IN" dirty="0" err="1"/>
              <a:t>AutoAI</a:t>
            </a:r>
            <a:r>
              <a:rPr lang="en-IN" dirty="0"/>
              <a:t> Machine Learning Service. The model is deployed on IBM  cloud to get scoring end point which can be used as API in mobile app or  web app building. We are developing a web application which is built using  node red service. We make use of the scoring end point to give user input  values to the deployed model. The model prediction is then showcased on  User Interface. This model is to predict the performance of students in  exam in grade distribution based by using different input parameters. </a:t>
            </a:r>
          </a:p>
          <a:p>
            <a:pPr marL="0" indent="0">
              <a:buNone/>
            </a:pPr>
            <a:r>
              <a:rPr lang="en-US" dirty="0"/>
              <a:t>The model prediction is then showcased on User Interface.</a:t>
            </a:r>
            <a:br>
              <a:rPr lang="en-US" dirty="0"/>
            </a:br>
            <a:endParaRPr lang="en-US" dirty="0"/>
          </a:p>
          <a:p>
            <a:pPr marL="0" indent="0">
              <a:buNone/>
            </a:pPr>
            <a:endParaRPr lang="en-IN" dirty="0"/>
          </a:p>
        </p:txBody>
      </p:sp>
    </p:spTree>
    <p:extLst>
      <p:ext uri="{BB962C8B-B14F-4D97-AF65-F5344CB8AC3E}">
        <p14:creationId xmlns:p14="http://schemas.microsoft.com/office/powerpoint/2010/main" val="87411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C071-CA67-4885-A51E-03F20D37C244}"/>
              </a:ext>
            </a:extLst>
          </p:cNvPr>
          <p:cNvSpPr>
            <a:spLocks noGrp="1"/>
          </p:cNvSpPr>
          <p:nvPr>
            <p:ph type="title"/>
          </p:nvPr>
        </p:nvSpPr>
        <p:spPr>
          <a:xfrm>
            <a:off x="3108960" y="573024"/>
            <a:ext cx="3602736" cy="926592"/>
          </a:xfrm>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61AD16C0-2134-4D55-B861-111C9A05B281}"/>
              </a:ext>
            </a:extLst>
          </p:cNvPr>
          <p:cNvSpPr>
            <a:spLocks noGrp="1"/>
          </p:cNvSpPr>
          <p:nvPr>
            <p:ph idx="1"/>
          </p:nvPr>
        </p:nvSpPr>
        <p:spPr/>
        <p:txBody>
          <a:bodyPr/>
          <a:lstStyle/>
          <a:p>
            <a:pPr marL="0" indent="0">
              <a:buNone/>
            </a:pPr>
            <a:r>
              <a:rPr lang="en-US" dirty="0"/>
              <a:t>For this project we use the student performance Prediction Dataset present on Kaggle. This dataset contains information related to 1000 student. The dataset is available on:</a:t>
            </a:r>
            <a:endParaRPr lang="en-IN" dirty="0"/>
          </a:p>
          <a:p>
            <a:pPr marL="0" indent="0">
              <a:buNone/>
            </a:pPr>
            <a:r>
              <a:rPr lang="en-IN" dirty="0"/>
              <a:t>	                    classification data set</a:t>
            </a:r>
          </a:p>
          <a:p>
            <a:pPr marL="0" indent="0">
              <a:buNone/>
            </a:pPr>
            <a:r>
              <a:rPr lang="en-IN" dirty="0"/>
              <a:t>https://www.kaggle.com/spscientist/students-performance-in-exam</a:t>
            </a:r>
          </a:p>
        </p:txBody>
      </p:sp>
    </p:spTree>
    <p:extLst>
      <p:ext uri="{BB962C8B-B14F-4D97-AF65-F5344CB8AC3E}">
        <p14:creationId xmlns:p14="http://schemas.microsoft.com/office/powerpoint/2010/main" val="290324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5CF0-DBDA-4ABF-9E90-C8597E1E3653}"/>
              </a:ext>
            </a:extLst>
          </p:cNvPr>
          <p:cNvSpPr>
            <a:spLocks noGrp="1"/>
          </p:cNvSpPr>
          <p:nvPr>
            <p:ph type="title"/>
          </p:nvPr>
        </p:nvSpPr>
        <p:spPr>
          <a:xfrm>
            <a:off x="2823098" y="609600"/>
            <a:ext cx="2521259" cy="784194"/>
          </a:xfrm>
        </p:spPr>
        <p:txBody>
          <a:bodyPr/>
          <a:lstStyle/>
          <a:p>
            <a:r>
              <a:rPr lang="en-US" dirty="0">
                <a:solidFill>
                  <a:srgbClr val="0070C0"/>
                </a:solidFill>
              </a:rPr>
              <a:t>IBM CLOUD</a:t>
            </a:r>
            <a:endParaRPr lang="en-IN" dirty="0">
              <a:solidFill>
                <a:srgbClr val="0070C0"/>
              </a:solidFill>
            </a:endParaRPr>
          </a:p>
        </p:txBody>
      </p:sp>
      <p:sp>
        <p:nvSpPr>
          <p:cNvPr id="3" name="Content Placeholder 2">
            <a:extLst>
              <a:ext uri="{FF2B5EF4-FFF2-40B4-BE49-F238E27FC236}">
                <a16:creationId xmlns:a16="http://schemas.microsoft.com/office/drawing/2014/main" id="{8F43E5CC-C2BC-400B-BB3D-000B6227C3AF}"/>
              </a:ext>
            </a:extLst>
          </p:cNvPr>
          <p:cNvSpPr>
            <a:spLocks noGrp="1"/>
          </p:cNvSpPr>
          <p:nvPr>
            <p:ph idx="1"/>
          </p:nvPr>
        </p:nvSpPr>
        <p:spPr/>
        <p:txBody>
          <a:bodyPr/>
          <a:lstStyle/>
          <a:p>
            <a:pPr marL="0" indent="0">
              <a:buNone/>
            </a:pPr>
            <a:r>
              <a:rPr lang="en-US" b="1" dirty="0"/>
              <a:t>IBM cloud computing</a:t>
            </a:r>
            <a:r>
              <a:rPr lang="en-US" dirty="0"/>
              <a:t> is a set of cloud computing services for business offered by the information technology company IBM. IBM Cloud includes infrastructure as a service (IaaS), software as a service (SaaS) and platform as a service (PaaS) offered through public, private and hybrid cloud delivery models, in addition to the components that make up those clouds.</a:t>
            </a:r>
          </a:p>
          <a:p>
            <a:pPr marL="0" indent="0">
              <a:buNone/>
            </a:pPr>
            <a:endParaRPr lang="en-IN" dirty="0"/>
          </a:p>
        </p:txBody>
      </p:sp>
    </p:spTree>
    <p:extLst>
      <p:ext uri="{BB962C8B-B14F-4D97-AF65-F5344CB8AC3E}">
        <p14:creationId xmlns:p14="http://schemas.microsoft.com/office/powerpoint/2010/main" val="179328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36F0-2700-496B-8713-5DC141D59BD2}"/>
              </a:ext>
            </a:extLst>
          </p:cNvPr>
          <p:cNvSpPr>
            <a:spLocks noGrp="1"/>
          </p:cNvSpPr>
          <p:nvPr>
            <p:ph type="title"/>
          </p:nvPr>
        </p:nvSpPr>
        <p:spPr>
          <a:xfrm>
            <a:off x="2787588" y="609600"/>
            <a:ext cx="4048218" cy="793072"/>
          </a:xfrm>
        </p:spPr>
        <p:txBody>
          <a:bodyPr>
            <a:normAutofit fontScale="90000"/>
          </a:bodyPr>
          <a:lstStyle/>
          <a:p>
            <a:r>
              <a:rPr lang="en-US" dirty="0">
                <a:solidFill>
                  <a:srgbClr val="0070C0"/>
                </a:solidFill>
              </a:rPr>
              <a:t>IBM WATSON STUDIO</a:t>
            </a:r>
            <a:endParaRPr lang="en-IN" dirty="0">
              <a:solidFill>
                <a:srgbClr val="0070C0"/>
              </a:solidFill>
            </a:endParaRPr>
          </a:p>
        </p:txBody>
      </p:sp>
      <p:sp>
        <p:nvSpPr>
          <p:cNvPr id="3" name="Content Placeholder 2">
            <a:extLst>
              <a:ext uri="{FF2B5EF4-FFF2-40B4-BE49-F238E27FC236}">
                <a16:creationId xmlns:a16="http://schemas.microsoft.com/office/drawing/2014/main" id="{9C901CB7-2CBB-434F-9E1D-395AE639EC51}"/>
              </a:ext>
            </a:extLst>
          </p:cNvPr>
          <p:cNvSpPr>
            <a:spLocks noGrp="1"/>
          </p:cNvSpPr>
          <p:nvPr>
            <p:ph idx="1"/>
          </p:nvPr>
        </p:nvSpPr>
        <p:spPr/>
        <p:txBody>
          <a:bodyPr/>
          <a:lstStyle/>
          <a:p>
            <a:pPr marL="0" indent="0">
              <a:buNone/>
            </a:pPr>
            <a:r>
              <a:rPr lang="en-US" dirty="0"/>
              <a:t>IBM Watson Studio helps data scientists and analysts prepare data and build models at scale across any cloud. With its open, flexible multi cloud architecture, Watson Studio provides capabilities that empower businesses to simplify enterprise data science and AI, such as:</a:t>
            </a:r>
          </a:p>
          <a:p>
            <a:r>
              <a:rPr lang="en-US" dirty="0"/>
              <a:t>Automate AI lifecycle management with Auto AI</a:t>
            </a:r>
          </a:p>
          <a:p>
            <a:r>
              <a:rPr lang="en-US" dirty="0"/>
              <a:t>Visually prepare and build models with IBM SPSS Modeler </a:t>
            </a:r>
          </a:p>
          <a:p>
            <a:r>
              <a:rPr lang="en-US" dirty="0"/>
              <a:t>Build models using images with IBM Watson Visual Recognition and texts with IBM Watson Natural Language Classifier</a:t>
            </a:r>
          </a:p>
          <a:p>
            <a:r>
              <a:rPr lang="en-US" dirty="0"/>
              <a:t>Deploy and run models through one-click integration with IBM Watson Machine Learning</a:t>
            </a:r>
          </a:p>
          <a:p>
            <a:r>
              <a:rPr lang="en-US" dirty="0"/>
              <a:t>Manage and monitor models through integration with IBM Watson </a:t>
            </a:r>
            <a:r>
              <a:rPr lang="en-US" dirty="0" err="1"/>
              <a:t>OpenScale</a:t>
            </a:r>
            <a:endParaRPr lang="en-US" dirty="0"/>
          </a:p>
          <a:p>
            <a:pPr marL="0" indent="0">
              <a:buNone/>
            </a:pPr>
            <a:endParaRPr lang="en-IN" dirty="0"/>
          </a:p>
        </p:txBody>
      </p:sp>
    </p:spTree>
    <p:extLst>
      <p:ext uri="{BB962C8B-B14F-4D97-AF65-F5344CB8AC3E}">
        <p14:creationId xmlns:p14="http://schemas.microsoft.com/office/powerpoint/2010/main" val="290289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4F47-A565-4B2A-B0FB-CD03E35A4C0F}"/>
              </a:ext>
            </a:extLst>
          </p:cNvPr>
          <p:cNvSpPr>
            <a:spLocks noGrp="1"/>
          </p:cNvSpPr>
          <p:nvPr>
            <p:ph type="title"/>
          </p:nvPr>
        </p:nvSpPr>
        <p:spPr>
          <a:xfrm>
            <a:off x="2086252" y="609600"/>
            <a:ext cx="6276513" cy="722050"/>
          </a:xfrm>
        </p:spPr>
        <p:txBody>
          <a:bodyPr/>
          <a:lstStyle/>
          <a:p>
            <a:r>
              <a:rPr lang="en-US" dirty="0"/>
              <a:t>Steps for creating ML model</a:t>
            </a:r>
            <a:endParaRPr lang="en-IN" dirty="0"/>
          </a:p>
        </p:txBody>
      </p:sp>
      <p:sp>
        <p:nvSpPr>
          <p:cNvPr id="3" name="Content Placeholder 2">
            <a:extLst>
              <a:ext uri="{FF2B5EF4-FFF2-40B4-BE49-F238E27FC236}">
                <a16:creationId xmlns:a16="http://schemas.microsoft.com/office/drawing/2014/main" id="{5CE78652-42A3-4D6F-AE40-DA4E78FAA7E4}"/>
              </a:ext>
            </a:extLst>
          </p:cNvPr>
          <p:cNvSpPr>
            <a:spLocks noGrp="1"/>
          </p:cNvSpPr>
          <p:nvPr>
            <p:ph idx="1"/>
          </p:nvPr>
        </p:nvSpPr>
        <p:spPr/>
        <p:txBody>
          <a:bodyPr/>
          <a:lstStyle/>
          <a:p>
            <a:r>
              <a:rPr lang="en-US" dirty="0"/>
              <a:t>Create ML service</a:t>
            </a:r>
          </a:p>
          <a:p>
            <a:r>
              <a:rPr lang="en-US" dirty="0"/>
              <a:t>Create Project in Watson Studio</a:t>
            </a:r>
          </a:p>
          <a:p>
            <a:r>
              <a:rPr lang="en-US" dirty="0"/>
              <a:t>Auto AI Experiment In Add  Environment</a:t>
            </a:r>
          </a:p>
          <a:p>
            <a:r>
              <a:rPr lang="en-US" dirty="0"/>
              <a:t>Setup Your Auto AI Environment</a:t>
            </a:r>
          </a:p>
          <a:p>
            <a:r>
              <a:rPr lang="en-US" dirty="0"/>
              <a:t>Import Dataset</a:t>
            </a:r>
          </a:p>
          <a:p>
            <a:r>
              <a:rPr lang="en-US" dirty="0"/>
              <a:t>Run The Model</a:t>
            </a:r>
          </a:p>
          <a:p>
            <a:r>
              <a:rPr lang="en-US" dirty="0"/>
              <a:t>Selection Of Auto AI Pipeline</a:t>
            </a:r>
          </a:p>
          <a:p>
            <a:r>
              <a:rPr lang="en-US" dirty="0"/>
              <a:t>Deploy And Test The Model In Watson Studio</a:t>
            </a:r>
          </a:p>
          <a:p>
            <a:endParaRPr lang="en-IN" dirty="0"/>
          </a:p>
        </p:txBody>
      </p:sp>
    </p:spTree>
    <p:extLst>
      <p:ext uri="{BB962C8B-B14F-4D97-AF65-F5344CB8AC3E}">
        <p14:creationId xmlns:p14="http://schemas.microsoft.com/office/powerpoint/2010/main" val="403531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4D4D-0700-4510-A5D4-4C815B11F69C}"/>
              </a:ext>
            </a:extLst>
          </p:cNvPr>
          <p:cNvSpPr>
            <a:spLocks noGrp="1"/>
          </p:cNvSpPr>
          <p:nvPr>
            <p:ph type="title"/>
          </p:nvPr>
        </p:nvSpPr>
        <p:spPr>
          <a:xfrm>
            <a:off x="3826276" y="609600"/>
            <a:ext cx="2858609" cy="757561"/>
          </a:xfrm>
        </p:spPr>
        <p:txBody>
          <a:bodyPr/>
          <a:lstStyle/>
          <a:p>
            <a:r>
              <a:rPr lang="en-US" dirty="0">
                <a:solidFill>
                  <a:srgbClr val="FF0000"/>
                </a:solidFill>
              </a:rPr>
              <a:t>Node Red</a:t>
            </a:r>
            <a:endParaRPr lang="en-IN" dirty="0">
              <a:solidFill>
                <a:srgbClr val="FF0000"/>
              </a:solidFill>
            </a:endParaRPr>
          </a:p>
        </p:txBody>
      </p:sp>
      <p:sp>
        <p:nvSpPr>
          <p:cNvPr id="3" name="Content Placeholder 2">
            <a:extLst>
              <a:ext uri="{FF2B5EF4-FFF2-40B4-BE49-F238E27FC236}">
                <a16:creationId xmlns:a16="http://schemas.microsoft.com/office/drawing/2014/main" id="{F2C77FC1-F66C-42C2-9ABC-91234A743349}"/>
              </a:ext>
            </a:extLst>
          </p:cNvPr>
          <p:cNvSpPr>
            <a:spLocks noGrp="1"/>
          </p:cNvSpPr>
          <p:nvPr>
            <p:ph idx="1"/>
          </p:nvPr>
        </p:nvSpPr>
        <p:spPr/>
        <p:txBody>
          <a:bodyPr/>
          <a:lstStyle/>
          <a:p>
            <a:r>
              <a:rPr lang="en-US" b="1" dirty="0"/>
              <a:t>Node-RED</a:t>
            </a:r>
            <a:r>
              <a:rPr lang="en-US" dirty="0"/>
              <a:t> is a flow-based development tool for visual programming developed originally by IBM for wiring together hardware devices, APIs and online services as part of the Internet of Things.</a:t>
            </a:r>
          </a:p>
          <a:p>
            <a:r>
              <a:rPr lang="en-US" dirty="0"/>
              <a:t>Node-RED provides a web browser-based flow editor, which can be used to create JavaScript functions. Elements of applications can be saved or shared for re-use. The runtime is built on Node.js. The flows created in Node-RED are stored using JSON. Since version 0.14, MQTT nodes can make properly configured TLS connections.</a:t>
            </a:r>
          </a:p>
          <a:p>
            <a:r>
              <a:rPr lang="en-US" dirty="0"/>
              <a:t>In 2016, IBM contributed Node-RED as an open source JS Foundation project.</a:t>
            </a:r>
          </a:p>
          <a:p>
            <a:pPr marL="0" indent="0">
              <a:buNone/>
            </a:pPr>
            <a:endParaRPr lang="en-IN" dirty="0"/>
          </a:p>
        </p:txBody>
      </p:sp>
    </p:spTree>
    <p:extLst>
      <p:ext uri="{BB962C8B-B14F-4D97-AF65-F5344CB8AC3E}">
        <p14:creationId xmlns:p14="http://schemas.microsoft.com/office/powerpoint/2010/main" val="554603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738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RSIP CAREER BASIC ML 060</vt:lpstr>
      <vt:lpstr>STUDENT PERFORMANCE PREDICTION USING WATSON AUTO AI</vt:lpstr>
      <vt:lpstr>Project Description</vt:lpstr>
      <vt:lpstr>Solution</vt:lpstr>
      <vt:lpstr>Data Collection</vt:lpstr>
      <vt:lpstr>IBM CLOUD</vt:lpstr>
      <vt:lpstr>IBM WATSON STUDIO</vt:lpstr>
      <vt:lpstr>Steps for creating ML model</vt:lpstr>
      <vt:lpstr>Node Red</vt:lpstr>
      <vt:lpstr>Steps For Application Building</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RSIP CAREER BASIC ML 001</dc:title>
  <dc:creator>DEEPAK KUMAR RAI</dc:creator>
  <cp:lastModifiedBy>vikas gupta</cp:lastModifiedBy>
  <cp:revision>11</cp:revision>
  <dcterms:created xsi:type="dcterms:W3CDTF">2020-06-14T04:56:06Z</dcterms:created>
  <dcterms:modified xsi:type="dcterms:W3CDTF">2020-06-25T08:08:26Z</dcterms:modified>
</cp:coreProperties>
</file>