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73" r:id="rId3"/>
    <p:sldId id="285" r:id="rId4"/>
    <p:sldId id="286" r:id="rId5"/>
    <p:sldId id="288" r:id="rId6"/>
    <p:sldId id="289" r:id="rId7"/>
    <p:sldId id="290" r:id="rId8"/>
    <p:sldId id="291" r:id="rId9"/>
    <p:sldId id="295" r:id="rId10"/>
    <p:sldId id="294" r:id="rId11"/>
    <p:sldId id="293" r:id="rId12"/>
    <p:sldId id="297" r:id="rId13"/>
    <p:sldId id="28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2256367" y="4411663"/>
            <a:ext cx="24892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rect l="0" t="0" r="0" b="0"/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rect l="0" t="0" r="0" b="0"/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rect l="0" t="0" r="0" b="0"/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rect l="0" t="0" r="0" b="0"/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rect l="0" t="0" r="0" b="0"/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rect l="0" t="0" r="0" b="0"/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rect l="0" t="0" r="0" b="0"/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rect l="0" t="0" r="0" b="0"/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rect l="0" t="0" r="0" b="0"/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51" name="未知"/>
          <p:cNvSpPr>
            <a:spLocks noChangeAspect="1"/>
          </p:cNvSpPr>
          <p:nvPr/>
        </p:nvSpPr>
        <p:spPr>
          <a:xfrm>
            <a:off x="3043767" y="2293938"/>
            <a:ext cx="9196917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rect l="0" t="0" r="0" b="0"/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529167" y="2133600"/>
            <a:ext cx="11231033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198563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 noChangeAspect="1"/>
          </p:cNvGrpSpPr>
          <p:nvPr/>
        </p:nvGrpSpPr>
        <p:grpSpPr>
          <a:xfrm>
            <a:off x="7016751" y="4076700"/>
            <a:ext cx="1862667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rect l="0" t="0" r="0" b="0"/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rect l="0" t="0" r="0" b="0"/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rect l="0" t="0" r="0" b="0"/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6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rect l="0" t="0" r="0" b="0"/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7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rect l="0" t="0" r="0" b="0"/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rect l="0" t="0" r="0" b="0"/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rect l="0" t="0" r="0" b="0"/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rect l="0" t="0" r="0" b="0"/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rect l="0" t="0" r="0" b="0"/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7" name="未知"/>
          <p:cNvSpPr>
            <a:spLocks noChangeAspect="1"/>
          </p:cNvSpPr>
          <p:nvPr/>
        </p:nvSpPr>
        <p:spPr>
          <a:xfrm>
            <a:off x="2840567" y="4749800"/>
            <a:ext cx="9351433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rect l="0" t="0" r="0" b="0"/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028" name="Rectangle 1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2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7312" y="124460"/>
            <a:ext cx="11231033" cy="1470025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sz="4400" b="1" i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Avalanche Forecasting using ML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54755" y="1997710"/>
            <a:ext cx="8437245" cy="2912745"/>
          </a:xfrm>
          <a:blipFill rotWithShape="1">
            <a:blip r:embed="rId2"/>
            <a:tile tx="0" ty="0" sx="100000" sy="100000" flip="none" algn="tl"/>
          </a:blipFill>
          <a:ln>
            <a:noFill/>
          </a:ln>
        </p:spPr>
        <p:txBody>
          <a:bodyPr/>
          <a:lstStyle/>
          <a:p>
            <a:r>
              <a:rPr lang="en-US" sz="2400" b="1" i="1">
                <a:solidFill>
                  <a:schemeClr val="bg2">
                    <a:lumMod val="50000"/>
                  </a:schemeClr>
                </a:solidFill>
                <a:effectLst/>
              </a:rPr>
              <a:t>For saving Lives </a:t>
            </a:r>
          </a:p>
          <a:p>
            <a:r>
              <a:rPr lang="en-US" sz="2400" b="1" i="1">
                <a:solidFill>
                  <a:schemeClr val="bg2">
                    <a:lumMod val="50000"/>
                  </a:schemeClr>
                </a:solidFill>
                <a:effectLst/>
              </a:rPr>
              <a:t>        By :- Anubhav Mishra </a:t>
            </a:r>
          </a:p>
          <a:p>
            <a:r>
              <a:rPr lang="en-US" sz="2400" b="1" i="1">
                <a:solidFill>
                  <a:schemeClr val="bg2">
                    <a:lumMod val="50000"/>
                  </a:schemeClr>
                </a:solidFill>
                <a:effectLst/>
              </a:rPr>
              <a:t>                 Manaswini Nagasamudram  </a:t>
            </a:r>
          </a:p>
          <a:p>
            <a:r>
              <a:rPr lang="en-US" sz="2400" b="1" i="1">
                <a:solidFill>
                  <a:schemeClr val="bg2">
                    <a:lumMod val="50000"/>
                  </a:schemeClr>
                </a:solidFill>
                <a:effectLst/>
              </a:rPr>
              <a:t>                Jujjuri Leelasatyakrishna</a:t>
            </a:r>
          </a:p>
          <a:p>
            <a:r>
              <a:rPr lang="en-US" sz="2400" b="1" i="1">
                <a:solidFill>
                  <a:schemeClr val="bg2">
                    <a:lumMod val="50000"/>
                  </a:schemeClr>
                </a:solidFill>
                <a:effectLst/>
              </a:rPr>
              <a:t>                Shivesh Jha </a:t>
            </a:r>
          </a:p>
          <a:p>
            <a:r>
              <a:rPr lang="en-US" sz="2400" b="1" i="1">
                <a:solidFill>
                  <a:schemeClr val="bg2">
                    <a:lumMod val="50000"/>
                  </a:schemeClr>
                </a:solidFill>
                <a:effectLst/>
              </a:rPr>
              <a:t>                Tanish Chaudhary               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5400" y="-102870"/>
            <a:ext cx="10515600" cy="1143635"/>
          </a:xfrm>
        </p:spPr>
        <p:txBody>
          <a:bodyPr/>
          <a:lstStyle/>
          <a:p>
            <a:r>
              <a:rPr lang="en-US"/>
              <a:t>  Outcomes(Analysis)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68630" y="1040765"/>
            <a:ext cx="10878820" cy="5048885"/>
          </a:xfrm>
        </p:spPr>
        <p:txBody>
          <a:bodyPr/>
          <a:lstStyle/>
          <a:p>
            <a:r>
              <a:rPr lang="en-US" dirty="0" smtClean="0"/>
              <a:t>If </a:t>
            </a:r>
            <a:r>
              <a:rPr lang="en-US" dirty="0"/>
              <a:t>the slope increases then at high altitude the temperature gets reduced which  results in high chances of avalanches.</a:t>
            </a:r>
          </a:p>
          <a:p>
            <a:r>
              <a:rPr lang="en-US" dirty="0"/>
              <a:t>Forest density at higher altitudes can be reasonably high which effects in increase of avalanche </a:t>
            </a:r>
            <a:r>
              <a:rPr lang="en-US" dirty="0" smtClean="0"/>
              <a:t>occurrence.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795" y="-31115"/>
            <a:ext cx="10515600" cy="1143635"/>
          </a:xfrm>
        </p:spPr>
        <p:txBody>
          <a:bodyPr/>
          <a:lstStyle/>
          <a:p>
            <a:r>
              <a:rPr lang="en-US"/>
              <a:t>Applied Algorithms -: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51790" y="1228725"/>
            <a:ext cx="5169444" cy="2394041"/>
          </a:xfrm>
        </p:spPr>
        <p:txBody>
          <a:bodyPr/>
          <a:lstStyle/>
          <a:p>
            <a:r>
              <a:rPr lang="en-US" dirty="0"/>
              <a:t>Random Forest  Classification. </a:t>
            </a:r>
          </a:p>
          <a:p>
            <a:r>
              <a:rPr lang="en-US" dirty="0"/>
              <a:t>Accuracy Score :- </a:t>
            </a:r>
            <a:r>
              <a:rPr lang="en-US" dirty="0" smtClean="0"/>
              <a:t>0.8292</a:t>
            </a:r>
            <a:endParaRPr lang="en-US" dirty="0"/>
          </a:p>
          <a:p>
            <a:endParaRPr lang="en-US" dirty="0"/>
          </a:p>
          <a:p>
            <a:r>
              <a:rPr lang="en-US" dirty="0"/>
              <a:t>Decision Tree Classification. </a:t>
            </a:r>
          </a:p>
          <a:p>
            <a:r>
              <a:rPr lang="en-US" dirty="0"/>
              <a:t>Accuracy Score </a:t>
            </a:r>
            <a:r>
              <a:rPr lang="en-US" dirty="0" smtClean="0"/>
              <a:t>:- 0.8536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1293"/>
            <a:ext cx="10972800" cy="1143000"/>
          </a:xfrm>
        </p:spPr>
        <p:txBody>
          <a:bodyPr/>
          <a:lstStyle/>
          <a:p>
            <a:r>
              <a:rPr lang="en-US"/>
              <a:t>Application(UI)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225165" y="26670"/>
            <a:ext cx="895477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17475" y="-13335"/>
            <a:ext cx="8534400" cy="1198563"/>
          </a:xfrm>
        </p:spPr>
        <p:txBody>
          <a:bodyPr/>
          <a:lstStyle/>
          <a:p>
            <a:r>
              <a:rPr lang="en-US"/>
              <a:t>Thank You</a:t>
            </a:r>
          </a:p>
        </p:txBody>
      </p:sp>
      <p:pic>
        <p:nvPicPr>
          <p:cNvPr id="2" name="Picture 1" descr="bg-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5" y="937260"/>
            <a:ext cx="12226925" cy="59747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What avalanche really is......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0915" y="2057400"/>
            <a:ext cx="6595110" cy="381190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1"/>
              <a:t>An avalanche is a mass of snow that slides rapidly down an inclined slope, such as a mountainside or the roof of a building. Avalanches are triggered by either natural forces (e.g. precipitation, wind drifting snow, rapid temperature changes) or human activity.</a:t>
            </a:r>
          </a:p>
        </p:txBody>
      </p:sp>
      <p:pic>
        <p:nvPicPr>
          <p:cNvPr id="5" name="Content Placeholder 4" descr="Annotation 2020-07-02 141929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783195" y="21590"/>
            <a:ext cx="4373880" cy="32645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710565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3" name="Content Placeholder 2" descr="Danger_Scale_-_English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326" y="60960"/>
            <a:ext cx="12149863" cy="6814185"/>
          </a:xfrm>
          <a:prstGeom prst="rect">
            <a:avLst/>
          </a:prstGeom>
          <a:effectLst>
            <a:innerShdw blurRad="63500" dist="50800" dir="10800000">
              <a:prstClr val="black">
                <a:alpha val="50000"/>
              </a:prstClr>
            </a:inn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25" y="-5715"/>
            <a:ext cx="10515600" cy="951230"/>
          </a:xfrm>
        </p:spPr>
        <p:txBody>
          <a:bodyPr/>
          <a:lstStyle/>
          <a:p>
            <a:r>
              <a:rPr lang="en-US"/>
              <a:t>Types of avalanche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753110" y="1030604"/>
            <a:ext cx="10515600" cy="341947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ea typeface="+mj-lt"/>
                <a:cs typeface="+mj-lt"/>
                <a:sym typeface="+mn-ea"/>
              </a:rPr>
              <a:t>Wet Avalanches</a:t>
            </a:r>
            <a:endParaRPr lang="en-US" dirty="0">
              <a:ea typeface="+mj-lt"/>
              <a:cs typeface="+mj-lt"/>
            </a:endParaRPr>
          </a:p>
          <a:p>
            <a:endParaRPr lang="en-US" dirty="0">
              <a:ea typeface="+mj-lt"/>
              <a:cs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ea typeface="+mj-lt"/>
                <a:cs typeface="+mj-lt"/>
                <a:sym typeface="+mn-ea"/>
              </a:rPr>
              <a:t>Dry (Powder) Avalanches</a:t>
            </a:r>
            <a:endParaRPr lang="en-US" dirty="0">
              <a:ea typeface="+mj-lt"/>
              <a:cs typeface="+mj-lt"/>
            </a:endParaRPr>
          </a:p>
          <a:p>
            <a:endParaRPr lang="en-US" dirty="0">
              <a:ea typeface="+mj-lt"/>
              <a:cs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ea typeface="+mj-lt"/>
                <a:cs typeface="+mj-lt"/>
                <a:sym typeface="+mn-ea"/>
              </a:rPr>
              <a:t>Dry Slab Avalanches</a:t>
            </a:r>
            <a:endParaRPr lang="en-US" dirty="0">
              <a:ea typeface="+mj-lt"/>
              <a:cs typeface="+mj-lt"/>
            </a:endParaRPr>
          </a:p>
          <a:p>
            <a:endParaRPr lang="en-US" dirty="0">
              <a:ea typeface="+mj-lt"/>
              <a:cs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ea typeface="+mj-lt"/>
                <a:cs typeface="+mj-lt"/>
                <a:sym typeface="+mn-ea"/>
              </a:rPr>
              <a:t>Loose Snow </a:t>
            </a:r>
            <a:r>
              <a:rPr lang="en-US" dirty="0" smtClean="0">
                <a:ea typeface="+mj-lt"/>
                <a:cs typeface="+mj-lt"/>
                <a:sym typeface="+mn-ea"/>
              </a:rPr>
              <a:t>Avalanches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-5080" y="98108"/>
            <a:ext cx="10972800" cy="1143000"/>
          </a:xfrm>
        </p:spPr>
        <p:txBody>
          <a:bodyPr/>
          <a:lstStyle/>
          <a:p>
            <a:r>
              <a:rPr lang="en-US" sz="4000"/>
              <a:t>Parameters :</a:t>
            </a:r>
          </a:p>
        </p:txBody>
      </p:sp>
      <p:pic>
        <p:nvPicPr>
          <p:cNvPr id="5" name="Content Placeholder 5" descr="dataimg (2)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306570" y="38100"/>
            <a:ext cx="7920355" cy="6782435"/>
          </a:xfrm>
          <a:prstGeom prst="rect">
            <a:avLst/>
          </a:prstGeom>
          <a:noFill/>
          <a:ln w="9525">
            <a:noFill/>
          </a:ln>
          <a:effectLst>
            <a:glow rad="228600">
              <a:schemeClr val="bg1">
                <a:lumMod val="20000"/>
                <a:lumOff val="80000"/>
                <a:alpha val="40000"/>
              </a:schemeClr>
            </a:glow>
          </a:effectLst>
        </p:spPr>
      </p:pic>
      <p:sp>
        <p:nvSpPr>
          <p:cNvPr id="8" name="Text Box 7"/>
          <p:cNvSpPr txBox="1"/>
          <p:nvPr/>
        </p:nvSpPr>
        <p:spPr>
          <a:xfrm>
            <a:off x="241300" y="1048385"/>
            <a:ext cx="5754370" cy="2861310"/>
          </a:xfrm>
          <a:prstGeom prst="rect">
            <a:avLst/>
          </a:prstGeom>
          <a:noFill/>
          <a:effectLst>
            <a:glow rad="127000">
              <a:schemeClr val="bg1">
                <a:lumMod val="40000"/>
                <a:lumOff val="60000"/>
              </a:schemeClr>
            </a:glow>
          </a:effectLst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ym typeface="+mn-ea"/>
              </a:rPr>
              <a:t>Slope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ym typeface="+mn-ea"/>
              </a:rPr>
              <a:t>Forest Density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ym typeface="+mn-ea"/>
              </a:rPr>
              <a:t>Snow Density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ym typeface="+mn-ea"/>
              </a:rPr>
              <a:t>Air Temperature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ym typeface="+mn-ea"/>
              </a:rPr>
              <a:t>Wind</a:t>
            </a:r>
            <a:endParaRPr lang="en-US" sz="36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78790" y="1325880"/>
            <a:ext cx="11003280" cy="5313680"/>
          </a:xfrm>
        </p:spPr>
        <p:txBody>
          <a:bodyPr/>
          <a:lstStyle/>
          <a:p>
            <a:pPr>
              <a:buFont typeface="Arial" panose="020B0604020202020204" pitchFamily="34" charset="0"/>
            </a:pPr>
            <a:r>
              <a:rPr lang="en-US" sz="2800" dirty="0">
                <a:sym typeface="+mn-ea"/>
              </a:rPr>
              <a:t>Slope  - It is measured in degrees.</a:t>
            </a:r>
            <a:endParaRPr lang="en-US" sz="2800" dirty="0"/>
          </a:p>
          <a:p>
            <a:r>
              <a:rPr lang="en-US" sz="2800" dirty="0"/>
              <a:t>Forest Density -  </a:t>
            </a:r>
            <a:r>
              <a:rPr lang="en-US" sz="2800" dirty="0">
                <a:sym typeface="+mn-ea"/>
              </a:rPr>
              <a:t> It is measured under dataset as low,medium and high.</a:t>
            </a:r>
          </a:p>
          <a:p>
            <a:r>
              <a:rPr lang="en-US" sz="2800" dirty="0">
                <a:sym typeface="+mn-ea"/>
              </a:rPr>
              <a:t>Snow Density - It is measured in Kg per cubic meter.</a:t>
            </a:r>
          </a:p>
          <a:p>
            <a:r>
              <a:rPr lang="en-US" sz="2800" dirty="0">
                <a:sym typeface="+mn-ea"/>
              </a:rPr>
              <a:t>Temperature - It is measured in Celsius</a:t>
            </a:r>
            <a:r>
              <a:rPr lang="en-US" sz="2800" dirty="0" smtClean="0">
                <a:sym typeface="+mn-ea"/>
              </a:rPr>
              <a:t>.</a:t>
            </a:r>
          </a:p>
          <a:p>
            <a:r>
              <a:rPr lang="en-US" sz="2800" dirty="0" smtClean="0">
                <a:sym typeface="+mn-ea"/>
              </a:rPr>
              <a:t>Wind – It is measured in Mile per hour</a:t>
            </a:r>
            <a:endParaRPr lang="en-US" sz="2800" dirty="0">
              <a:sym typeface="+mn-ea"/>
            </a:endParaRPr>
          </a:p>
          <a:p>
            <a:endParaRPr lang="en-US" sz="2800" dirty="0">
              <a:sym typeface="+mn-ea"/>
            </a:endParaRPr>
          </a:p>
          <a:p>
            <a:endParaRPr lang="en-US" sz="2800" dirty="0">
              <a:sym typeface="+mn-ea"/>
            </a:endParaRPr>
          </a:p>
          <a:p>
            <a:endParaRPr lang="en-US" sz="2800" dirty="0">
              <a:sym typeface="+mn-ea"/>
            </a:endParaRPr>
          </a:p>
          <a:p>
            <a:r>
              <a:rPr lang="en-US" sz="3600" dirty="0"/>
              <a:t>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266" y="390208"/>
            <a:ext cx="10515600" cy="2852737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Table 2"/>
          <p:cNvGraphicFramePr/>
          <p:nvPr>
            <p:extLst>
              <p:ext uri="{D42A27DB-BD31-4B8C-83A1-F6EECF244321}">
                <p14:modId xmlns:p14="http://schemas.microsoft.com/office/powerpoint/2010/main" val="44259705"/>
              </p:ext>
            </p:extLst>
          </p:nvPr>
        </p:nvGraphicFramePr>
        <p:xfrm>
          <a:off x="-2540" y="-3175"/>
          <a:ext cx="5742940" cy="3856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2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0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490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Slope in degrees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Prediction Affected </a:t>
                      </a:r>
                    </a:p>
                    <a:p>
                      <a:pPr>
                        <a:buNone/>
                      </a:pPr>
                      <a:r>
                        <a:rPr lang="en-US"/>
                        <a:t>(Avalanche)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66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Less than 30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Low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47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30 to 40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Medium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66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More than 30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/>
          <p:nvPr>
            <p:extLst>
              <p:ext uri="{D42A27DB-BD31-4B8C-83A1-F6EECF244321}">
                <p14:modId xmlns:p14="http://schemas.microsoft.com/office/powerpoint/2010/main" val="1696434810"/>
              </p:ext>
            </p:extLst>
          </p:nvPr>
        </p:nvGraphicFramePr>
        <p:xfrm>
          <a:off x="5677988" y="-3175"/>
          <a:ext cx="6505303" cy="3852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8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5691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Forest Density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Prediction Affected </a:t>
                      </a:r>
                    </a:p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(Avalanche)</a:t>
                      </a:r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181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High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181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Medium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Medium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181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/>
          <p:nvPr/>
        </p:nvGraphicFramePr>
        <p:xfrm>
          <a:off x="-1905" y="3853815"/>
          <a:ext cx="5680710" cy="3233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0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0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887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Snow Density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Prediction Affected </a:t>
                      </a:r>
                    </a:p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(Avalanche)</a:t>
                      </a:r>
                    </a:p>
                    <a:p>
                      <a:pPr>
                        <a:buNone/>
                      </a:pPr>
                      <a:endParaRPr lang="en-US" sz="1800"/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13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Less than 20 (&lt;20)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19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20 - 50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13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More than 50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/>
          <p:nvPr>
            <p:extLst>
              <p:ext uri="{D42A27DB-BD31-4B8C-83A1-F6EECF244321}">
                <p14:modId xmlns:p14="http://schemas.microsoft.com/office/powerpoint/2010/main" val="119055800"/>
              </p:ext>
            </p:extLst>
          </p:nvPr>
        </p:nvGraphicFramePr>
        <p:xfrm>
          <a:off x="5678803" y="3857898"/>
          <a:ext cx="6513196" cy="3213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65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65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6694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Prediction Affected </a:t>
                      </a:r>
                    </a:p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(Avalanche)</a:t>
                      </a:r>
                    </a:p>
                    <a:p>
                      <a:pPr>
                        <a:buNone/>
                      </a:pPr>
                      <a:endParaRPr lang="en-US" sz="1800"/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418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Less than -10(Freezing)</a:t>
                      </a:r>
                    </a:p>
                    <a:p>
                      <a:pPr>
                        <a:buNone/>
                      </a:pPr>
                      <a:r>
                        <a:rPr lang="en-US" dirty="0"/>
                        <a:t> Greater  (&gt; 8 degrees)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Between -10 to 8 degree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6131"/>
            <a:ext cx="10972800" cy="1143000"/>
          </a:xfrm>
        </p:spPr>
        <p:txBody>
          <a:bodyPr/>
          <a:lstStyle/>
          <a:p>
            <a:r>
              <a:rPr lang="en-US" dirty="0"/>
              <a:t> Data Visualization:</a:t>
            </a:r>
          </a:p>
        </p:txBody>
      </p:sp>
      <p:pic>
        <p:nvPicPr>
          <p:cNvPr id="6" name="Content Placeholder 5" descr="Annotation 2020-07-03 104459"/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r="7699" b="727"/>
          <a:stretch/>
        </p:blipFill>
        <p:spPr>
          <a:xfrm>
            <a:off x="531223" y="583881"/>
            <a:ext cx="5617028" cy="3322456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l="2070" t="1343" b="-1"/>
          <a:stretch/>
        </p:blipFill>
        <p:spPr>
          <a:xfrm>
            <a:off x="6150424" y="679269"/>
            <a:ext cx="5771905" cy="32554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/>
          <a:srcRect l="7437" t="2762"/>
          <a:stretch/>
        </p:blipFill>
        <p:spPr>
          <a:xfrm>
            <a:off x="1210491" y="3910148"/>
            <a:ext cx="4942024" cy="294404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/>
          <a:srcRect r="1392"/>
          <a:stretch/>
        </p:blipFill>
        <p:spPr>
          <a:xfrm>
            <a:off x="6148251" y="3924340"/>
            <a:ext cx="5774078" cy="2933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45" y="13970"/>
            <a:ext cx="11743055" cy="1564640"/>
          </a:xfrm>
        </p:spPr>
        <p:txBody>
          <a:bodyPr/>
          <a:lstStyle/>
          <a:p>
            <a:r>
              <a:rPr lang="en-US"/>
              <a:t>Heat Map 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14115" y="14605"/>
            <a:ext cx="8479790" cy="688022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290195" y="1395730"/>
            <a:ext cx="348805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/>
              <a:t>Diagonals are strongly related.</a:t>
            </a:r>
          </a:p>
          <a:p>
            <a:pPr indent="0">
              <a:buFont typeface="Arial" panose="020B0604020202020204" pitchFamily="34" charset="0"/>
              <a:buNone/>
            </a:pPr>
            <a:endParaRPr lang="en-US"/>
          </a:p>
          <a:p>
            <a:pPr indent="0">
              <a:buFont typeface="Arial" panose="020B0604020202020204" pitchFamily="34" charset="0"/>
              <a:buNone/>
            </a:pPr>
            <a:r>
              <a:rPr lang="en-US"/>
              <a:t>Strong correlation(near to 1)</a:t>
            </a:r>
          </a:p>
          <a:p>
            <a:pPr indent="0">
              <a:buFont typeface="Arial" panose="020B0604020202020204" pitchFamily="34" charset="0"/>
              <a:buNone/>
            </a:pPr>
            <a:endParaRPr lang="en-US"/>
          </a:p>
          <a:p>
            <a:pPr indent="0">
              <a:buFont typeface="Arial" panose="020B0604020202020204" pitchFamily="34" charset="0"/>
              <a:buNone/>
            </a:pPr>
            <a:r>
              <a:rPr lang="en-US"/>
              <a:t>Weak correlation(near to -1)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      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Art_mountaineering">
  <a:themeElements>
    <a:clrScheme name="">
      <a:dk1>
        <a:srgbClr val="777777"/>
      </a:dk1>
      <a:lt1>
        <a:srgbClr val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323</Words>
  <Application>Microsoft Office PowerPoint</Application>
  <PresentationFormat>Widescreen</PresentationFormat>
  <Paragraphs>93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SimSun</vt:lpstr>
      <vt:lpstr>Arial</vt:lpstr>
      <vt:lpstr>Calibri</vt:lpstr>
      <vt:lpstr>Art_mountaineering</vt:lpstr>
      <vt:lpstr>Avalanche Forecasting using ML</vt:lpstr>
      <vt:lpstr>What avalanche really is......</vt:lpstr>
      <vt:lpstr>Example</vt:lpstr>
      <vt:lpstr>Types of avalanche</vt:lpstr>
      <vt:lpstr>Parameters :</vt:lpstr>
      <vt:lpstr>PowerPoint Presentation</vt:lpstr>
      <vt:lpstr>PowerPoint Presentation</vt:lpstr>
      <vt:lpstr> Data Visualization:</vt:lpstr>
      <vt:lpstr>Heat Map </vt:lpstr>
      <vt:lpstr>  Outcomes(Analysis)</vt:lpstr>
      <vt:lpstr>Applied Algorithms -:</vt:lpstr>
      <vt:lpstr>Application(UI)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Avalanche Forecastig using ML</dc:title>
  <dc:creator>Asus</dc:creator>
  <cp:lastModifiedBy>Windows User</cp:lastModifiedBy>
  <cp:revision>16</cp:revision>
  <dcterms:created xsi:type="dcterms:W3CDTF">2020-07-01T14:39:00Z</dcterms:created>
  <dcterms:modified xsi:type="dcterms:W3CDTF">2020-07-04T11:57:14Z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1033-11.2.0.9452</vt:lpwstr>
  </property>
</Properties>
</file>