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66" r:id="rId3"/>
    <p:sldId id="275" r:id="rId4"/>
    <p:sldId id="269" r:id="rId5"/>
    <p:sldId id="274" r:id="rId6"/>
    <p:sldId id="273" r:id="rId7"/>
    <p:sldId id="272" r:id="rId8"/>
    <p:sldId id="267" r:id="rId9"/>
    <p:sldId id="268" r:id="rId10"/>
    <p:sldId id="271" r:id="rId11"/>
    <p:sldId id="270" r:id="rId12"/>
    <p:sldId id="28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3B74A2C-227E-46F2-B66B-7B01AA5AA9E2}" type="datetimeFigureOut">
              <a:rPr lang="en-IN" smtClean="0"/>
              <a:pPr/>
              <a:t>15-07-2020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252875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B74A2C-227E-46F2-B66B-7B01AA5AA9E2}" type="datetimeFigureOut">
              <a:rPr lang="en-IN" smtClean="0"/>
              <a:pPr/>
              <a:t>15-07-2020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18729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B74A2C-227E-46F2-B66B-7B01AA5AA9E2}" type="datetimeFigureOut">
              <a:rPr lang="en-IN" smtClean="0"/>
              <a:pPr/>
              <a:t>15-07-2020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372318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B74A2C-227E-46F2-B66B-7B01AA5AA9E2}" type="datetimeFigureOut">
              <a:rPr lang="en-IN" smtClean="0"/>
              <a:pPr/>
              <a:t>15-07-2020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81906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B74A2C-227E-46F2-B66B-7B01AA5AA9E2}" type="datetimeFigureOut">
              <a:rPr lang="en-IN" smtClean="0"/>
              <a:pPr/>
              <a:t>15-07-2020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107917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B74A2C-227E-46F2-B66B-7B01AA5AA9E2}" type="datetimeFigureOut">
              <a:rPr lang="en-IN" smtClean="0"/>
              <a:pPr/>
              <a:t>15-07-2020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394682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3B74A2C-227E-46F2-B66B-7B01AA5AA9E2}" type="datetimeFigureOut">
              <a:rPr lang="en-IN" smtClean="0"/>
              <a:pPr/>
              <a:t>15-07-2020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66523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B74A2C-227E-46F2-B66B-7B01AA5AA9E2}" type="datetimeFigureOut">
              <a:rPr lang="en-IN" smtClean="0"/>
              <a:pPr/>
              <a:t>15-07-2020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210749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74A2C-227E-46F2-B66B-7B01AA5AA9E2}" type="datetimeFigureOut">
              <a:rPr lang="en-IN" smtClean="0"/>
              <a:pPr/>
              <a:t>15-07-2020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360010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74A2C-227E-46F2-B66B-7B01AA5AA9E2}" type="datetimeFigureOut">
              <a:rPr lang="en-IN" smtClean="0"/>
              <a:pPr/>
              <a:t>15-07-2020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260528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74A2C-227E-46F2-B66B-7B01AA5AA9E2}" type="datetimeFigureOut">
              <a:rPr lang="en-IN" smtClean="0"/>
              <a:pPr/>
              <a:t>15-07-2020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163665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74A2C-227E-46F2-B66B-7B01AA5AA9E2}" type="datetimeFigureOut">
              <a:rPr lang="en-IN" smtClean="0"/>
              <a:pPr/>
              <a:t>15-07-2020</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1EF8C-74BF-4CBA-87E9-09EC25ADFCCE}" type="slidenum">
              <a:rPr lang="en-IN" smtClean="0"/>
              <a:pPr/>
              <a:t>‹#›</a:t>
            </a:fld>
            <a:endParaRPr lang="en-IN" dirty="0"/>
          </a:p>
        </p:txBody>
      </p:sp>
    </p:spTree>
    <p:extLst>
      <p:ext uri="{BB962C8B-B14F-4D97-AF65-F5344CB8AC3E}">
        <p14:creationId xmlns:p14="http://schemas.microsoft.com/office/powerpoint/2010/main" xmlns="" val="2128206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685800" y="3140968"/>
            <a:ext cx="7772400" cy="1362075"/>
          </a:xfrm>
        </p:spPr>
        <p:txBody>
          <a:bodyPr/>
          <a:lstStyle/>
          <a:p>
            <a:r>
              <a:rPr lang="en-IN" dirty="0" smtClean="0"/>
              <a:t>CONSUMER PURCHASE BEHAVIOUR ANALYSIS</a:t>
            </a:r>
            <a:endParaRPr lang="en-IN" dirty="0"/>
          </a:p>
        </p:txBody>
      </p:sp>
      <p:sp>
        <p:nvSpPr>
          <p:cNvPr id="3" name="Text Placeholder 2"/>
          <p:cNvSpPr>
            <a:spLocks noGrp="1"/>
          </p:cNvSpPr>
          <p:nvPr>
            <p:ph type="body" idx="1"/>
          </p:nvPr>
        </p:nvSpPr>
        <p:spPr>
          <a:xfrm>
            <a:off x="1259632" y="6021288"/>
            <a:ext cx="7772400" cy="636091"/>
          </a:xfrm>
        </p:spPr>
        <p:txBody>
          <a:bodyPr/>
          <a:lstStyle/>
          <a:p>
            <a:r>
              <a:rPr lang="en-IN" b="1" dirty="0" smtClean="0">
                <a:solidFill>
                  <a:srgbClr val="C00000"/>
                </a:solidFill>
                <a:latin typeface="Times New Roman" pitchFamily="18" charset="0"/>
                <a:cs typeface="Times New Roman" pitchFamily="18" charset="0"/>
              </a:rPr>
              <a:t>					</a:t>
            </a:r>
            <a:r>
              <a:rPr lang="en-IN" b="1" smtClean="0">
                <a:solidFill>
                  <a:srgbClr val="C00000"/>
                </a:solidFill>
                <a:latin typeface="Times New Roman" pitchFamily="18" charset="0"/>
                <a:cs typeface="Times New Roman" pitchFamily="18" charset="0"/>
              </a:rPr>
              <a:t>	</a:t>
            </a:r>
            <a:endParaRPr lang="en-IN" b="1" smtClean="0">
              <a:solidFill>
                <a:srgbClr val="C00000"/>
              </a:solidFill>
              <a:latin typeface="Times New Roman" pitchFamily="18" charset="0"/>
              <a:cs typeface="Times New Roman" pitchFamily="18" charset="0"/>
            </a:endParaRPr>
          </a:p>
          <a:p>
            <a:endParaRPr lang="en-IN"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1521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268760"/>
            <a:ext cx="9144000" cy="55892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778098"/>
          </a:xfrm>
        </p:spPr>
        <p:txBody>
          <a:bodyPr>
            <a:normAutofit/>
          </a:bodyPr>
          <a:lstStyle/>
          <a:p>
            <a:r>
              <a:rPr lang="en-IN" sz="4000" b="1" dirty="0">
                <a:latin typeface="Times New Roman" pitchFamily="18" charset="0"/>
                <a:cs typeface="Times New Roman" pitchFamily="18" charset="0"/>
              </a:rPr>
              <a:t>C</a:t>
            </a:r>
            <a:r>
              <a:rPr lang="en-IN" sz="4000" b="1" dirty="0" smtClean="0">
                <a:latin typeface="Times New Roman" pitchFamily="18" charset="0"/>
                <a:cs typeface="Times New Roman" pitchFamily="18" charset="0"/>
              </a:rPr>
              <a:t>ategorize</a:t>
            </a:r>
            <a:endParaRPr lang="en-IN" sz="4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7180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116632"/>
            <a:ext cx="8229600" cy="648072"/>
          </a:xfrm>
        </p:spPr>
        <p:txBody>
          <a:bodyPr>
            <a:normAutofit fontScale="90000"/>
          </a:bodyPr>
          <a:lstStyle/>
          <a:p>
            <a:r>
              <a:rPr lang="en-IN" b="1" dirty="0" smtClean="0"/>
              <a:t/>
            </a:r>
            <a:br>
              <a:rPr lang="en-IN" b="1" dirty="0" smtClean="0"/>
            </a:br>
            <a:r>
              <a:rPr lang="en-IN" b="1" dirty="0" smtClean="0"/>
              <a:t>Work Flow</a:t>
            </a:r>
            <a:r>
              <a:rPr lang="en-IN" b="1" dirty="0"/>
              <a:t/>
            </a:r>
            <a:br>
              <a:rPr lang="en-IN" b="1" dirty="0"/>
            </a:br>
            <a:endParaRPr lang="en-IN" dirty="0"/>
          </a:p>
        </p:txBody>
      </p:sp>
      <p:sp>
        <p:nvSpPr>
          <p:cNvPr id="3" name="Content Placeholder 2"/>
          <p:cNvSpPr>
            <a:spLocks noGrp="1"/>
          </p:cNvSpPr>
          <p:nvPr>
            <p:ph idx="1"/>
          </p:nvPr>
        </p:nvSpPr>
        <p:spPr>
          <a:xfrm>
            <a:off x="251520" y="908720"/>
            <a:ext cx="8784976" cy="5616624"/>
          </a:xfrm>
        </p:spPr>
        <p:txBody>
          <a:bodyPr>
            <a:normAutofit/>
          </a:bodyPr>
          <a:lstStyle/>
          <a:p>
            <a:pPr marL="0" indent="0">
              <a:buNone/>
            </a:pPr>
            <a:r>
              <a:rPr lang="en-US" sz="2400" dirty="0" smtClean="0"/>
              <a:t>Our </a:t>
            </a:r>
            <a:r>
              <a:rPr lang="en-US" sz="2400" dirty="0"/>
              <a:t>goal as a Data Scientist is to identify the most important variables and to define the best regression model for predicting out target variable. </a:t>
            </a:r>
            <a:r>
              <a:rPr lang="en-US" sz="2400" dirty="0" smtClean="0"/>
              <a:t>Hence</a:t>
            </a:r>
            <a:r>
              <a:rPr lang="en-US" sz="2400" dirty="0"/>
              <a:t>, this analysis will be divided into five stages</a:t>
            </a:r>
            <a:r>
              <a:rPr lang="en-US" sz="2400" dirty="0" smtClean="0"/>
              <a:t>:</a:t>
            </a:r>
          </a:p>
          <a:p>
            <a:pPr marL="0" indent="0">
              <a:buNone/>
            </a:pPr>
            <a:endParaRPr lang="en-US" sz="2400" dirty="0"/>
          </a:p>
          <a:p>
            <a:pPr marL="0" indent="0">
              <a:buNone/>
            </a:pPr>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564904"/>
            <a:ext cx="9144000" cy="42930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5166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6250" y="447675"/>
            <a:ext cx="8191500" cy="5962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0293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274638"/>
            <a:ext cx="8229600" cy="634082"/>
          </a:xfrm>
        </p:spPr>
        <p:txBody>
          <a:bodyPr>
            <a:noAutofit/>
          </a:bodyPr>
          <a:lstStyle/>
          <a:p>
            <a:r>
              <a:rPr lang="en-IN" sz="3600" b="1" dirty="0" smtClean="0">
                <a:latin typeface="Times New Roman" pitchFamily="18" charset="0"/>
                <a:cs typeface="Times New Roman" pitchFamily="18" charset="0"/>
              </a:rPr>
              <a:t>Contents</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251520" y="980728"/>
            <a:ext cx="8784976" cy="5760640"/>
          </a:xfrm>
        </p:spPr>
        <p:txBody>
          <a:bodyPr/>
          <a:lstStyle/>
          <a:p>
            <a:pPr>
              <a:buFont typeface="Wingdings" pitchFamily="2" charset="2"/>
              <a:buChar char="q"/>
            </a:pPr>
            <a:r>
              <a:rPr lang="en-IN" dirty="0" smtClean="0"/>
              <a:t>Introduction</a:t>
            </a:r>
          </a:p>
          <a:p>
            <a:pPr>
              <a:buFont typeface="Wingdings" pitchFamily="2" charset="2"/>
              <a:buChar char="q"/>
            </a:pPr>
            <a:r>
              <a:rPr lang="en-IN" dirty="0" smtClean="0"/>
              <a:t>Available Data</a:t>
            </a:r>
          </a:p>
          <a:p>
            <a:pPr>
              <a:buFont typeface="Wingdings" pitchFamily="2" charset="2"/>
              <a:buChar char="q"/>
            </a:pPr>
            <a:r>
              <a:rPr lang="en-IN" dirty="0" smtClean="0"/>
              <a:t>Assumptions</a:t>
            </a:r>
          </a:p>
          <a:p>
            <a:pPr>
              <a:buFont typeface="Wingdings" pitchFamily="2" charset="2"/>
              <a:buChar char="q"/>
            </a:pPr>
            <a:r>
              <a:rPr lang="en-IN" dirty="0" smtClean="0"/>
              <a:t>Categorize</a:t>
            </a:r>
          </a:p>
          <a:p>
            <a:pPr>
              <a:buFont typeface="Wingdings" pitchFamily="2" charset="2"/>
              <a:buChar char="q"/>
            </a:pPr>
            <a:r>
              <a:rPr lang="en-IN" dirty="0" smtClean="0"/>
              <a:t>Workflow</a:t>
            </a:r>
          </a:p>
          <a:p>
            <a:pPr>
              <a:buFont typeface="Wingdings" pitchFamily="2" charset="2"/>
              <a:buChar char="q"/>
            </a:pPr>
            <a:r>
              <a:rPr lang="en-IN" dirty="0" smtClean="0"/>
              <a:t>Model Building </a:t>
            </a:r>
          </a:p>
          <a:p>
            <a:pPr marL="0" indent="0">
              <a:buNone/>
            </a:pPr>
            <a:endParaRPr lang="en-IN" dirty="0" smtClean="0"/>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endParaRPr lang="en-IN" dirty="0"/>
          </a:p>
        </p:txBody>
      </p:sp>
    </p:spTree>
    <p:extLst>
      <p:ext uri="{BB962C8B-B14F-4D97-AF65-F5344CB8AC3E}">
        <p14:creationId xmlns:p14="http://schemas.microsoft.com/office/powerpoint/2010/main" xmlns="" val="126700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274638"/>
            <a:ext cx="8229600" cy="562074"/>
          </a:xfrm>
        </p:spPr>
        <p:txBody>
          <a:bodyPr>
            <a:noAutofit/>
          </a:bodyPr>
          <a:lstStyle/>
          <a:p>
            <a:r>
              <a:rPr lang="en-IN" sz="4000" b="1" dirty="0" smtClean="0">
                <a:solidFill>
                  <a:srgbClr val="C00000"/>
                </a:solidFill>
                <a:latin typeface="Times New Roman" pitchFamily="18" charset="0"/>
                <a:cs typeface="Times New Roman" pitchFamily="18" charset="0"/>
              </a:rPr>
              <a:t>Introduction</a:t>
            </a:r>
            <a:endParaRPr lang="en-IN"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323528" y="980728"/>
            <a:ext cx="8640960" cy="5616624"/>
          </a:xfrm>
        </p:spPr>
        <p:txBody>
          <a:bodyPr>
            <a:normAutofit/>
          </a:bodyPr>
          <a:lstStyle/>
          <a:p>
            <a:endParaRPr lang="en-US" sz="2400" i="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Machine Learning </a:t>
            </a:r>
            <a:r>
              <a:rPr lang="en-US" sz="2400" dirty="0" smtClean="0">
                <a:latin typeface="Times New Roman" pitchFamily="18" charset="0"/>
                <a:cs typeface="Times New Roman" pitchFamily="18" charset="0"/>
              </a:rPr>
              <a:t>is the science of getting computers to learn and act like humans do, and improve their learning over time in autonomous fashion, by feeding them data and information in the form of observations and real-world interactions.</a:t>
            </a:r>
          </a:p>
          <a:p>
            <a:endParaRPr lang="en-US" sz="2400" i="1" dirty="0">
              <a:latin typeface="Times New Roman" pitchFamily="18" charset="0"/>
              <a:cs typeface="Times New Roman" pitchFamily="18" charset="0"/>
            </a:endParaRPr>
          </a:p>
          <a:p>
            <a:r>
              <a:rPr lang="en-US" sz="2400" b="1" dirty="0">
                <a:latin typeface="Times New Roman" pitchFamily="18" charset="0"/>
                <a:cs typeface="Times New Roman" pitchFamily="18" charset="0"/>
              </a:rPr>
              <a:t>Data analysis</a:t>
            </a:r>
            <a:r>
              <a:rPr lang="en-US" sz="2400" dirty="0">
                <a:latin typeface="Times New Roman" pitchFamily="18" charset="0"/>
                <a:cs typeface="Times New Roman" pitchFamily="18" charset="0"/>
              </a:rPr>
              <a:t> is a method in which </a:t>
            </a:r>
            <a:r>
              <a:rPr lang="en-US" sz="2400" dirty="0" smtClean="0">
                <a:latin typeface="Times New Roman" pitchFamily="18" charset="0"/>
                <a:cs typeface="Times New Roman" pitchFamily="18" charset="0"/>
              </a:rPr>
              <a:t>data</a:t>
            </a:r>
            <a:r>
              <a:rPr lang="en-US" sz="2400" dirty="0">
                <a:latin typeface="Times New Roman" pitchFamily="18" charset="0"/>
                <a:cs typeface="Times New Roman" pitchFamily="18" charset="0"/>
              </a:rPr>
              <a:t> is collected and organized so that one can derive helpful information from it</a:t>
            </a:r>
            <a:r>
              <a:rPr lang="en-US" sz="2400" dirty="0"/>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34980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p:txBody>
          <a:bodyPr/>
          <a:lstStyle/>
          <a:p>
            <a:endParaRPr lang="en-IN"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4761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274638"/>
            <a:ext cx="8229600" cy="634082"/>
          </a:xfrm>
        </p:spPr>
        <p:txBody>
          <a:bodyPr>
            <a:normAutofit fontScale="90000"/>
          </a:bodyPr>
          <a:lstStyle/>
          <a:p>
            <a:r>
              <a:rPr lang="en-IN" b="1" dirty="0"/>
              <a:t/>
            </a:r>
            <a:br>
              <a:rPr lang="en-IN" b="1" dirty="0"/>
            </a:br>
            <a:r>
              <a:rPr lang="en-IN" b="1" dirty="0"/>
              <a:t>Make Assumptions</a:t>
            </a:r>
            <a:br>
              <a:rPr lang="en-IN" b="1" dirty="0"/>
            </a:br>
            <a:endParaRPr lang="en-IN" dirty="0"/>
          </a:p>
        </p:txBody>
      </p:sp>
      <p:sp>
        <p:nvSpPr>
          <p:cNvPr id="3" name="Content Placeholder 2"/>
          <p:cNvSpPr>
            <a:spLocks noGrp="1"/>
          </p:cNvSpPr>
          <p:nvPr>
            <p:ph idx="1"/>
          </p:nvPr>
        </p:nvSpPr>
        <p:spPr>
          <a:xfrm>
            <a:off x="107504" y="1196752"/>
            <a:ext cx="9001000" cy="5544616"/>
          </a:xfrm>
        </p:spPr>
        <p:txBody>
          <a:bodyPr>
            <a:normAutofit/>
          </a:bodyPr>
          <a:lstStyle/>
          <a:p>
            <a:r>
              <a:rPr lang="en-US" sz="2400" dirty="0"/>
              <a:t>Therefore, let’s start to think about possible parameters that might influence the amount a client spends on Black Friday.</a:t>
            </a:r>
            <a:endParaRPr lang="en-IN" sz="24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276872"/>
            <a:ext cx="9143999" cy="4581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99013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idx="1"/>
          </p:nvPr>
        </p:nvSpPr>
        <p:spPr>
          <a:xfrm>
            <a:off x="251520" y="980728"/>
            <a:ext cx="8784976" cy="5688632"/>
          </a:xfrm>
        </p:spPr>
        <p:txBody>
          <a:bodyPr/>
          <a:lstStyle/>
          <a:p>
            <a:pPr marL="0" indent="0">
              <a:buNone/>
            </a:pPr>
            <a:r>
              <a:rPr lang="en-US" b="1" dirty="0"/>
              <a:t>City Level Hypotheses:</a:t>
            </a:r>
          </a:p>
          <a:p>
            <a:r>
              <a:rPr lang="en-US" sz="2800" b="1" i="1" dirty="0">
                <a:latin typeface="Times New Roman" pitchFamily="18" charset="0"/>
                <a:cs typeface="Times New Roman" pitchFamily="18" charset="0"/>
              </a:rPr>
              <a:t>City Type and Size </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Urban or Tier 1 cities should have higher sales because of the higher income levels of people there.</a:t>
            </a:r>
          </a:p>
          <a:p>
            <a:r>
              <a:rPr lang="en-US" sz="2800" b="1" i="1" dirty="0">
                <a:latin typeface="Times New Roman" pitchFamily="18" charset="0"/>
                <a:cs typeface="Times New Roman" pitchFamily="18" charset="0"/>
              </a:rPr>
              <a:t>Population Density</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Cities with densely populated areas should have higher sales because of more demand.</a:t>
            </a:r>
          </a:p>
          <a:p>
            <a:r>
              <a:rPr lang="en-US" sz="2800" b="1" i="1" dirty="0">
                <a:latin typeface="Times New Roman" pitchFamily="18" charset="0"/>
                <a:cs typeface="Times New Roman" pitchFamily="18" charset="0"/>
              </a:rPr>
              <a:t>Younger Population </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Cities with younger populations might have higher tendency to spend more on Black Friday</a:t>
            </a:r>
          </a:p>
          <a:p>
            <a:pPr marL="0" indent="0">
              <a:buNone/>
            </a:pPr>
            <a:endParaRPr lang="en-IN" dirty="0"/>
          </a:p>
        </p:txBody>
      </p:sp>
    </p:spTree>
    <p:extLst>
      <p:ext uri="{BB962C8B-B14F-4D97-AF65-F5344CB8AC3E}">
        <p14:creationId xmlns:p14="http://schemas.microsoft.com/office/powerpoint/2010/main" xmlns="" val="3473419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b="1" dirty="0"/>
              <a:t>Customer Level Hypotheses:</a:t>
            </a:r>
          </a:p>
          <a:p>
            <a:pPr marL="514350" indent="-514350">
              <a:buFont typeface="+mj-lt"/>
              <a:buAutoNum type="arabicPeriod"/>
            </a:pPr>
            <a:r>
              <a:rPr lang="en-US" sz="2600" b="1" i="1" dirty="0" smtClean="0">
                <a:latin typeface="Times New Roman" pitchFamily="18" charset="0"/>
                <a:cs typeface="Times New Roman" pitchFamily="18" charset="0"/>
              </a:rPr>
              <a:t>Income:</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People with higher income should spend more on products.</a:t>
            </a:r>
          </a:p>
          <a:p>
            <a:pPr marL="514350" indent="-514350">
              <a:buFont typeface="+mj-lt"/>
              <a:buAutoNum type="arabicPeriod"/>
            </a:pPr>
            <a:r>
              <a:rPr lang="en-US" sz="2600" b="1" i="1" dirty="0">
                <a:latin typeface="Times New Roman" pitchFamily="18" charset="0"/>
                <a:cs typeface="Times New Roman" pitchFamily="18" charset="0"/>
              </a:rPr>
              <a:t>Age and Gender</a:t>
            </a:r>
            <a:r>
              <a:rPr lang="en-US" sz="2600" dirty="0">
                <a:latin typeface="Times New Roman" pitchFamily="18" charset="0"/>
                <a:cs typeface="Times New Roman" pitchFamily="18" charset="0"/>
              </a:rPr>
              <a:t>: Men with ages ranging from 25 to 40 should spend more on techlogical products.</a:t>
            </a:r>
          </a:p>
          <a:p>
            <a:pPr marL="514350" indent="-514350">
              <a:buFont typeface="+mj-lt"/>
              <a:buAutoNum type="arabicPeriod"/>
            </a:pPr>
            <a:r>
              <a:rPr lang="en-US" sz="2600" b="1" i="1" dirty="0">
                <a:latin typeface="Times New Roman" pitchFamily="18" charset="0"/>
                <a:cs typeface="Times New Roman" pitchFamily="18" charset="0"/>
              </a:rPr>
              <a:t>Family Size:</a:t>
            </a:r>
            <a:r>
              <a:rPr lang="en-US" sz="2600" dirty="0">
                <a:latin typeface="Times New Roman" pitchFamily="18" charset="0"/>
                <a:cs typeface="Times New Roman" pitchFamily="18" charset="0"/>
              </a:rPr>
              <a:t> Families should be more contained on spendings, just buying the best offers and only needed products.</a:t>
            </a:r>
          </a:p>
          <a:p>
            <a:pPr marL="514350" indent="-514350">
              <a:buFont typeface="+mj-lt"/>
              <a:buAutoNum type="arabicPeriod"/>
            </a:pPr>
            <a:r>
              <a:rPr lang="en-US" sz="2400" b="1" i="1" dirty="0">
                <a:latin typeface="Times New Roman" pitchFamily="18" charset="0"/>
                <a:cs typeface="Times New Roman" pitchFamily="18" charset="0"/>
              </a:rPr>
              <a:t>Purchase History</a:t>
            </a:r>
            <a:r>
              <a:rPr lang="en-US" sz="2600" dirty="0">
                <a:latin typeface="Times New Roman" pitchFamily="18" charset="0"/>
                <a:cs typeface="Times New Roman" pitchFamily="18" charset="0"/>
              </a:rPr>
              <a:t>: Customer with a purchase history should be more willing to purchase more products on this day.</a:t>
            </a:r>
          </a:p>
          <a:p>
            <a:endParaRPr lang="en-IN" dirty="0"/>
          </a:p>
        </p:txBody>
      </p:sp>
    </p:spTree>
    <p:extLst>
      <p:ext uri="{BB962C8B-B14F-4D97-AF65-F5344CB8AC3E}">
        <p14:creationId xmlns:p14="http://schemas.microsoft.com/office/powerpoint/2010/main" xmlns="" val="3490600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idx="1"/>
          </p:nvPr>
        </p:nvSpPr>
        <p:spPr>
          <a:xfrm>
            <a:off x="107504" y="836712"/>
            <a:ext cx="9036496" cy="6021288"/>
          </a:xfrm>
        </p:spPr>
        <p:txBody>
          <a:bodyPr/>
          <a:lstStyle/>
          <a:p>
            <a:r>
              <a:rPr lang="en-US" b="1" dirty="0"/>
              <a:t>Store Level Hypotheses:</a:t>
            </a:r>
            <a:endParaRPr lang="en-US" dirty="0"/>
          </a:p>
          <a:p>
            <a:r>
              <a:rPr lang="en-US" b="1" dirty="0"/>
              <a:t>Location: </a:t>
            </a:r>
            <a:r>
              <a:rPr lang="en-US" dirty="0"/>
              <a:t>Stores with a location in well moved streets should have better sales.</a:t>
            </a:r>
          </a:p>
          <a:p>
            <a:r>
              <a:rPr lang="en-US" b="1" dirty="0"/>
              <a:t>Size: </a:t>
            </a:r>
            <a:r>
              <a:rPr lang="en-US" dirty="0"/>
              <a:t>Bigger stores with higher stores and variety of products should have better sales.</a:t>
            </a:r>
          </a:p>
          <a:p>
            <a:r>
              <a:rPr lang="en-US" b="1" dirty="0"/>
              <a:t>Competition: </a:t>
            </a:r>
            <a:r>
              <a:rPr lang="en-US" dirty="0"/>
              <a:t>Stores with no competitors near by must have the highest sales.</a:t>
            </a:r>
          </a:p>
          <a:p>
            <a:r>
              <a:rPr lang="en-US" b="1" dirty="0"/>
              <a:t>Marketing: </a:t>
            </a:r>
            <a:r>
              <a:rPr lang="en-US" dirty="0"/>
              <a:t>Do stores which spend more on marketing should have the best sales results</a:t>
            </a:r>
          </a:p>
          <a:p>
            <a:endParaRPr lang="en-IN" dirty="0"/>
          </a:p>
        </p:txBody>
      </p:sp>
    </p:spTree>
    <p:extLst>
      <p:ext uri="{BB962C8B-B14F-4D97-AF65-F5344CB8AC3E}">
        <p14:creationId xmlns:p14="http://schemas.microsoft.com/office/powerpoint/2010/main" xmlns="" val="3266069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9 What an extraordinary Sky Blue Background Image that will shock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idx="1"/>
          </p:nvPr>
        </p:nvSpPr>
        <p:spPr>
          <a:xfrm>
            <a:off x="251520" y="836712"/>
            <a:ext cx="8784976" cy="5688632"/>
          </a:xfrm>
        </p:spPr>
        <p:txBody>
          <a:bodyPr/>
          <a:lstStyle/>
          <a:p>
            <a:r>
              <a:rPr lang="en-US" b="1" dirty="0"/>
              <a:t>Product Level Hypotheses:</a:t>
            </a:r>
            <a:endParaRPr lang="en-US" dirty="0"/>
          </a:p>
          <a:p>
            <a:r>
              <a:rPr lang="en-US" b="1" dirty="0"/>
              <a:t>Category: </a:t>
            </a:r>
            <a:r>
              <a:rPr lang="en-US" dirty="0"/>
              <a:t>Most clients should be looking to buy technological products;</a:t>
            </a:r>
          </a:p>
          <a:p>
            <a:r>
              <a:rPr lang="en-US" b="1" dirty="0"/>
              <a:t>Price: </a:t>
            </a:r>
            <a:r>
              <a:rPr lang="en-US" dirty="0"/>
              <a:t>Customer will spend more on products with higher discounts</a:t>
            </a:r>
          </a:p>
          <a:p>
            <a:r>
              <a:rPr lang="en-US" b="1" dirty="0"/>
              <a:t>Advertising: </a:t>
            </a:r>
            <a:r>
              <a:rPr lang="en-US" dirty="0"/>
              <a:t>More advertised products should sell more</a:t>
            </a:r>
          </a:p>
          <a:p>
            <a:r>
              <a:rPr lang="en-US" b="1" dirty="0"/>
              <a:t>Visibility: </a:t>
            </a:r>
            <a:r>
              <a:rPr lang="en-US" dirty="0"/>
              <a:t>More visible products should sell more</a:t>
            </a:r>
          </a:p>
          <a:p>
            <a:r>
              <a:rPr lang="en-US" b="1" dirty="0"/>
              <a:t>Brand: </a:t>
            </a:r>
            <a:r>
              <a:rPr lang="en-US" dirty="0"/>
              <a:t>Clients will invest more on already known brands</a:t>
            </a:r>
          </a:p>
          <a:p>
            <a:endParaRPr lang="en-IN" dirty="0"/>
          </a:p>
        </p:txBody>
      </p:sp>
    </p:spTree>
    <p:extLst>
      <p:ext uri="{BB962C8B-B14F-4D97-AF65-F5344CB8AC3E}">
        <p14:creationId xmlns:p14="http://schemas.microsoft.com/office/powerpoint/2010/main" xmlns="" val="397724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157</Words>
  <Application>Microsoft Office PowerPoint</Application>
  <PresentationFormat>On-screen Show (4:3)</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CONSUMER PURCHASE BEHAVIOUR ANALYSIS</vt:lpstr>
      <vt:lpstr>Contents</vt:lpstr>
      <vt:lpstr>Introduction</vt:lpstr>
      <vt:lpstr>Slide 4</vt:lpstr>
      <vt:lpstr> Make Assumptions </vt:lpstr>
      <vt:lpstr>Slide 6</vt:lpstr>
      <vt:lpstr>Slide 7</vt:lpstr>
      <vt:lpstr>Slide 8</vt:lpstr>
      <vt:lpstr>Slide 9</vt:lpstr>
      <vt:lpstr>Categorize</vt:lpstr>
      <vt:lpstr> Work Flow </vt:lpstr>
      <vt:lpstr>Slide 12</vt:lpstr>
    </vt:vector>
  </TitlesOfParts>
  <Company>planetonline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siri</dc:creator>
  <cp:lastModifiedBy>Admin</cp:lastModifiedBy>
  <cp:revision>36</cp:revision>
  <dcterms:created xsi:type="dcterms:W3CDTF">2020-06-01T15:57:38Z</dcterms:created>
  <dcterms:modified xsi:type="dcterms:W3CDTF">2020-07-15T07:09:55Z</dcterms:modified>
</cp:coreProperties>
</file>