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commentAuthors.xml" ContentType="application/vnd.openxmlformats-officedocument.presentationml.commentAuthor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7" r:id="rId3"/>
    <p:sldId id="258" r:id="rId4"/>
    <p:sldId id="259" r:id="rId5"/>
    <p:sldId id="260" r:id="rId6"/>
    <p:sldId id="261" r:id="rId7"/>
    <p:sldId id="262" r:id="rId8"/>
    <p:sldId id="268" r:id="rId9"/>
    <p:sldId id="263" r:id="rId10"/>
    <p:sldId id="264" r:id="rId11"/>
    <p:sldId id="266" r:id="rId12"/>
    <p:sldId id="270" r:id="rId13"/>
    <p:sldId id="269" r:id="rId14"/>
    <p:sldId id="265" r:id="rId1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xmlns="">
        <p14:section name="HGH" id="{077A29C5-15B2-4894-A1CC-E8315C23965F}">
          <p14:sldIdLst>
            <p14:sldId id="256"/>
            <p14:sldId id="257"/>
            <p14:sldId id="258"/>
            <p14:sldId id="259"/>
            <p14:sldId id="260"/>
            <p14:sldId id="261"/>
            <p14:sldId id="262"/>
            <p14:sldId id="268"/>
            <p14:sldId id="263"/>
            <p14:sldId id="264"/>
            <p14:sldId id="266"/>
            <p14:sldId id="270"/>
            <p14:sldId id="269"/>
            <p14:sldId id="265"/>
          </p14:sldIdLst>
        </p14:section>
      </p14:sectionLst>
    </p:ext>
    <p:ext uri="{EFAFB233-063F-42B5-8137-9DF3F51BA10A}">
      <p15:sldGuideLst xmlns:p15="http://schemas.microsoft.com/office/powerpoint/2012/main" xmlns="">
        <p15:guide id="1" orient="horz" pos="2160" userDrawn="1">
          <p15:clr>
            <a:srgbClr val="A4A3A4"/>
          </p15:clr>
        </p15:guide>
        <p15:guide id="2" pos="288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arthi" initials="a" lastIdx="1" clrIdx="0">
    <p:extLst>
      <p:ext uri="{19B8F6BF-5375-455C-9EA6-DF929625EA0E}">
        <p15:presenceInfo xmlns:p15="http://schemas.microsoft.com/office/powerpoint/2012/main" xmlns="" userId="aarthi"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333333"/>
    <a:srgbClr val="FFFFFF"/>
    <a:srgbClr val="000000"/>
    <a:srgbClr val="4D4D4D"/>
    <a:srgbClr val="CC0099"/>
    <a:srgbClr val="C28497"/>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3679" autoAdjust="0"/>
    <p:restoredTop sz="94660"/>
  </p:normalViewPr>
  <p:slideViewPr>
    <p:cSldViewPr snapToGrid="0">
      <p:cViewPr varScale="1">
        <p:scale>
          <a:sx n="73" d="100"/>
          <a:sy n="73" d="100"/>
        </p:scale>
        <p:origin x="-1374" y="-102"/>
      </p:cViewPr>
      <p:guideLst>
        <p:guide orient="horz" pos="216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9F3A7F1-F883-42D8-AA81-1130ECE995DE}" type="datetimeFigureOut">
              <a:rPr lang="ta-IN" smtClean="0"/>
              <a:pPr/>
              <a:t>08-07-2020</a:t>
            </a:fld>
            <a:endParaRPr lang="ta-IN"/>
          </a:p>
        </p:txBody>
      </p:sp>
      <p:sp>
        <p:nvSpPr>
          <p:cNvPr id="5" name="Footer Placeholder 4"/>
          <p:cNvSpPr>
            <a:spLocks noGrp="1"/>
          </p:cNvSpPr>
          <p:nvPr>
            <p:ph type="ftr" sz="quarter" idx="11"/>
          </p:nvPr>
        </p:nvSpPr>
        <p:spPr/>
        <p:txBody>
          <a:bodyPr/>
          <a:lstStyle/>
          <a:p>
            <a:endParaRPr lang="ta-IN"/>
          </a:p>
        </p:txBody>
      </p:sp>
      <p:sp>
        <p:nvSpPr>
          <p:cNvPr id="6" name="Slide Number Placeholder 5"/>
          <p:cNvSpPr>
            <a:spLocks noGrp="1"/>
          </p:cNvSpPr>
          <p:nvPr>
            <p:ph type="sldNum" sz="quarter" idx="12"/>
          </p:nvPr>
        </p:nvSpPr>
        <p:spPr/>
        <p:txBody>
          <a:bodyPr/>
          <a:lstStyle/>
          <a:p>
            <a:fld id="{B8DA25E4-4105-484D-A22C-DF4E260B56B4}" type="slidenum">
              <a:rPr lang="ta-IN" smtClean="0"/>
              <a:pPr/>
              <a:t>‹#›</a:t>
            </a:fld>
            <a:endParaRPr lang="ta-IN"/>
          </a:p>
        </p:txBody>
      </p:sp>
    </p:spTree>
    <p:extLst>
      <p:ext uri="{BB962C8B-B14F-4D97-AF65-F5344CB8AC3E}">
        <p14:creationId xmlns:p14="http://schemas.microsoft.com/office/powerpoint/2010/main" xmlns="" val="1033114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9F3A7F1-F883-42D8-AA81-1130ECE995DE}" type="datetimeFigureOut">
              <a:rPr lang="ta-IN" smtClean="0"/>
              <a:pPr/>
              <a:t>08-07-2020</a:t>
            </a:fld>
            <a:endParaRPr lang="ta-IN"/>
          </a:p>
        </p:txBody>
      </p:sp>
      <p:sp>
        <p:nvSpPr>
          <p:cNvPr id="5" name="Footer Placeholder 4"/>
          <p:cNvSpPr>
            <a:spLocks noGrp="1"/>
          </p:cNvSpPr>
          <p:nvPr>
            <p:ph type="ftr" sz="quarter" idx="11"/>
          </p:nvPr>
        </p:nvSpPr>
        <p:spPr/>
        <p:txBody>
          <a:bodyPr/>
          <a:lstStyle/>
          <a:p>
            <a:endParaRPr lang="ta-IN"/>
          </a:p>
        </p:txBody>
      </p:sp>
      <p:sp>
        <p:nvSpPr>
          <p:cNvPr id="6" name="Slide Number Placeholder 5"/>
          <p:cNvSpPr>
            <a:spLocks noGrp="1"/>
          </p:cNvSpPr>
          <p:nvPr>
            <p:ph type="sldNum" sz="quarter" idx="12"/>
          </p:nvPr>
        </p:nvSpPr>
        <p:spPr/>
        <p:txBody>
          <a:bodyPr/>
          <a:lstStyle/>
          <a:p>
            <a:fld id="{B8DA25E4-4105-484D-A22C-DF4E260B56B4}" type="slidenum">
              <a:rPr lang="ta-IN" smtClean="0"/>
              <a:pPr/>
              <a:t>‹#›</a:t>
            </a:fld>
            <a:endParaRPr lang="ta-IN"/>
          </a:p>
        </p:txBody>
      </p:sp>
    </p:spTree>
    <p:extLst>
      <p:ext uri="{BB962C8B-B14F-4D97-AF65-F5344CB8AC3E}">
        <p14:creationId xmlns:p14="http://schemas.microsoft.com/office/powerpoint/2010/main" xmlns="" val="33751492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9F3A7F1-F883-42D8-AA81-1130ECE995DE}" type="datetimeFigureOut">
              <a:rPr lang="ta-IN" smtClean="0"/>
              <a:pPr/>
              <a:t>08-07-2020</a:t>
            </a:fld>
            <a:endParaRPr lang="ta-IN"/>
          </a:p>
        </p:txBody>
      </p:sp>
      <p:sp>
        <p:nvSpPr>
          <p:cNvPr id="5" name="Footer Placeholder 4"/>
          <p:cNvSpPr>
            <a:spLocks noGrp="1"/>
          </p:cNvSpPr>
          <p:nvPr>
            <p:ph type="ftr" sz="quarter" idx="11"/>
          </p:nvPr>
        </p:nvSpPr>
        <p:spPr/>
        <p:txBody>
          <a:bodyPr/>
          <a:lstStyle/>
          <a:p>
            <a:endParaRPr lang="ta-IN"/>
          </a:p>
        </p:txBody>
      </p:sp>
      <p:sp>
        <p:nvSpPr>
          <p:cNvPr id="6" name="Slide Number Placeholder 5"/>
          <p:cNvSpPr>
            <a:spLocks noGrp="1"/>
          </p:cNvSpPr>
          <p:nvPr>
            <p:ph type="sldNum" sz="quarter" idx="12"/>
          </p:nvPr>
        </p:nvSpPr>
        <p:spPr/>
        <p:txBody>
          <a:bodyPr/>
          <a:lstStyle/>
          <a:p>
            <a:fld id="{B8DA25E4-4105-484D-A22C-DF4E260B56B4}" type="slidenum">
              <a:rPr lang="ta-IN" smtClean="0"/>
              <a:pPr/>
              <a:t>‹#›</a:t>
            </a:fld>
            <a:endParaRPr lang="ta-IN"/>
          </a:p>
        </p:txBody>
      </p:sp>
    </p:spTree>
    <p:extLst>
      <p:ext uri="{BB962C8B-B14F-4D97-AF65-F5344CB8AC3E}">
        <p14:creationId xmlns:p14="http://schemas.microsoft.com/office/powerpoint/2010/main" xmlns="" val="27858404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9F3A7F1-F883-42D8-AA81-1130ECE995DE}" type="datetimeFigureOut">
              <a:rPr lang="ta-IN" smtClean="0"/>
              <a:pPr/>
              <a:t>08-07-2020</a:t>
            </a:fld>
            <a:endParaRPr lang="ta-IN"/>
          </a:p>
        </p:txBody>
      </p:sp>
      <p:sp>
        <p:nvSpPr>
          <p:cNvPr id="5" name="Footer Placeholder 4"/>
          <p:cNvSpPr>
            <a:spLocks noGrp="1"/>
          </p:cNvSpPr>
          <p:nvPr>
            <p:ph type="ftr" sz="quarter" idx="11"/>
          </p:nvPr>
        </p:nvSpPr>
        <p:spPr/>
        <p:txBody>
          <a:bodyPr/>
          <a:lstStyle/>
          <a:p>
            <a:endParaRPr lang="ta-IN"/>
          </a:p>
        </p:txBody>
      </p:sp>
      <p:sp>
        <p:nvSpPr>
          <p:cNvPr id="6" name="Slide Number Placeholder 5"/>
          <p:cNvSpPr>
            <a:spLocks noGrp="1"/>
          </p:cNvSpPr>
          <p:nvPr>
            <p:ph type="sldNum" sz="quarter" idx="12"/>
          </p:nvPr>
        </p:nvSpPr>
        <p:spPr/>
        <p:txBody>
          <a:bodyPr/>
          <a:lstStyle/>
          <a:p>
            <a:fld id="{B8DA25E4-4105-484D-A22C-DF4E260B56B4}" type="slidenum">
              <a:rPr lang="ta-IN" smtClean="0"/>
              <a:pPr/>
              <a:t>‹#›</a:t>
            </a:fld>
            <a:endParaRPr lang="ta-IN"/>
          </a:p>
        </p:txBody>
      </p:sp>
    </p:spTree>
    <p:extLst>
      <p:ext uri="{BB962C8B-B14F-4D97-AF65-F5344CB8AC3E}">
        <p14:creationId xmlns:p14="http://schemas.microsoft.com/office/powerpoint/2010/main" xmlns="" val="3385137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9F3A7F1-F883-42D8-AA81-1130ECE995DE}" type="datetimeFigureOut">
              <a:rPr lang="ta-IN" smtClean="0"/>
              <a:pPr/>
              <a:t>08-07-2020</a:t>
            </a:fld>
            <a:endParaRPr lang="ta-IN"/>
          </a:p>
        </p:txBody>
      </p:sp>
      <p:sp>
        <p:nvSpPr>
          <p:cNvPr id="5" name="Footer Placeholder 4"/>
          <p:cNvSpPr>
            <a:spLocks noGrp="1"/>
          </p:cNvSpPr>
          <p:nvPr>
            <p:ph type="ftr" sz="quarter" idx="11"/>
          </p:nvPr>
        </p:nvSpPr>
        <p:spPr/>
        <p:txBody>
          <a:bodyPr/>
          <a:lstStyle/>
          <a:p>
            <a:endParaRPr lang="ta-IN"/>
          </a:p>
        </p:txBody>
      </p:sp>
      <p:sp>
        <p:nvSpPr>
          <p:cNvPr id="6" name="Slide Number Placeholder 5"/>
          <p:cNvSpPr>
            <a:spLocks noGrp="1"/>
          </p:cNvSpPr>
          <p:nvPr>
            <p:ph type="sldNum" sz="quarter" idx="12"/>
          </p:nvPr>
        </p:nvSpPr>
        <p:spPr/>
        <p:txBody>
          <a:bodyPr/>
          <a:lstStyle/>
          <a:p>
            <a:fld id="{B8DA25E4-4105-484D-A22C-DF4E260B56B4}" type="slidenum">
              <a:rPr lang="ta-IN" smtClean="0"/>
              <a:pPr/>
              <a:t>‹#›</a:t>
            </a:fld>
            <a:endParaRPr lang="ta-IN"/>
          </a:p>
        </p:txBody>
      </p:sp>
    </p:spTree>
    <p:extLst>
      <p:ext uri="{BB962C8B-B14F-4D97-AF65-F5344CB8AC3E}">
        <p14:creationId xmlns:p14="http://schemas.microsoft.com/office/powerpoint/2010/main" xmlns="" val="20700014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9F3A7F1-F883-42D8-AA81-1130ECE995DE}" type="datetimeFigureOut">
              <a:rPr lang="ta-IN" smtClean="0"/>
              <a:pPr/>
              <a:t>08-07-2020</a:t>
            </a:fld>
            <a:endParaRPr lang="ta-IN"/>
          </a:p>
        </p:txBody>
      </p:sp>
      <p:sp>
        <p:nvSpPr>
          <p:cNvPr id="6" name="Footer Placeholder 5"/>
          <p:cNvSpPr>
            <a:spLocks noGrp="1"/>
          </p:cNvSpPr>
          <p:nvPr>
            <p:ph type="ftr" sz="quarter" idx="11"/>
          </p:nvPr>
        </p:nvSpPr>
        <p:spPr/>
        <p:txBody>
          <a:bodyPr/>
          <a:lstStyle/>
          <a:p>
            <a:endParaRPr lang="ta-IN"/>
          </a:p>
        </p:txBody>
      </p:sp>
      <p:sp>
        <p:nvSpPr>
          <p:cNvPr id="7" name="Slide Number Placeholder 6"/>
          <p:cNvSpPr>
            <a:spLocks noGrp="1"/>
          </p:cNvSpPr>
          <p:nvPr>
            <p:ph type="sldNum" sz="quarter" idx="12"/>
          </p:nvPr>
        </p:nvSpPr>
        <p:spPr/>
        <p:txBody>
          <a:bodyPr/>
          <a:lstStyle/>
          <a:p>
            <a:fld id="{B8DA25E4-4105-484D-A22C-DF4E260B56B4}" type="slidenum">
              <a:rPr lang="ta-IN" smtClean="0"/>
              <a:pPr/>
              <a:t>‹#›</a:t>
            </a:fld>
            <a:endParaRPr lang="ta-IN"/>
          </a:p>
        </p:txBody>
      </p:sp>
    </p:spTree>
    <p:extLst>
      <p:ext uri="{BB962C8B-B14F-4D97-AF65-F5344CB8AC3E}">
        <p14:creationId xmlns:p14="http://schemas.microsoft.com/office/powerpoint/2010/main" xmlns="" val="42364200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9F3A7F1-F883-42D8-AA81-1130ECE995DE}" type="datetimeFigureOut">
              <a:rPr lang="ta-IN" smtClean="0"/>
              <a:pPr/>
              <a:t>08-07-2020</a:t>
            </a:fld>
            <a:endParaRPr lang="ta-IN"/>
          </a:p>
        </p:txBody>
      </p:sp>
      <p:sp>
        <p:nvSpPr>
          <p:cNvPr id="8" name="Footer Placeholder 7"/>
          <p:cNvSpPr>
            <a:spLocks noGrp="1"/>
          </p:cNvSpPr>
          <p:nvPr>
            <p:ph type="ftr" sz="quarter" idx="11"/>
          </p:nvPr>
        </p:nvSpPr>
        <p:spPr/>
        <p:txBody>
          <a:bodyPr/>
          <a:lstStyle/>
          <a:p>
            <a:endParaRPr lang="ta-IN"/>
          </a:p>
        </p:txBody>
      </p:sp>
      <p:sp>
        <p:nvSpPr>
          <p:cNvPr id="9" name="Slide Number Placeholder 8"/>
          <p:cNvSpPr>
            <a:spLocks noGrp="1"/>
          </p:cNvSpPr>
          <p:nvPr>
            <p:ph type="sldNum" sz="quarter" idx="12"/>
          </p:nvPr>
        </p:nvSpPr>
        <p:spPr/>
        <p:txBody>
          <a:bodyPr/>
          <a:lstStyle/>
          <a:p>
            <a:fld id="{B8DA25E4-4105-484D-A22C-DF4E260B56B4}" type="slidenum">
              <a:rPr lang="ta-IN" smtClean="0"/>
              <a:pPr/>
              <a:t>‹#›</a:t>
            </a:fld>
            <a:endParaRPr lang="ta-IN"/>
          </a:p>
        </p:txBody>
      </p:sp>
    </p:spTree>
    <p:extLst>
      <p:ext uri="{BB962C8B-B14F-4D97-AF65-F5344CB8AC3E}">
        <p14:creationId xmlns:p14="http://schemas.microsoft.com/office/powerpoint/2010/main" xmlns="" val="12194044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9F3A7F1-F883-42D8-AA81-1130ECE995DE}" type="datetimeFigureOut">
              <a:rPr lang="ta-IN" smtClean="0"/>
              <a:pPr/>
              <a:t>08-07-2020</a:t>
            </a:fld>
            <a:endParaRPr lang="ta-IN"/>
          </a:p>
        </p:txBody>
      </p:sp>
      <p:sp>
        <p:nvSpPr>
          <p:cNvPr id="4" name="Footer Placeholder 3"/>
          <p:cNvSpPr>
            <a:spLocks noGrp="1"/>
          </p:cNvSpPr>
          <p:nvPr>
            <p:ph type="ftr" sz="quarter" idx="11"/>
          </p:nvPr>
        </p:nvSpPr>
        <p:spPr/>
        <p:txBody>
          <a:bodyPr/>
          <a:lstStyle/>
          <a:p>
            <a:endParaRPr lang="ta-IN"/>
          </a:p>
        </p:txBody>
      </p:sp>
      <p:sp>
        <p:nvSpPr>
          <p:cNvPr id="5" name="Slide Number Placeholder 4"/>
          <p:cNvSpPr>
            <a:spLocks noGrp="1"/>
          </p:cNvSpPr>
          <p:nvPr>
            <p:ph type="sldNum" sz="quarter" idx="12"/>
          </p:nvPr>
        </p:nvSpPr>
        <p:spPr/>
        <p:txBody>
          <a:bodyPr/>
          <a:lstStyle/>
          <a:p>
            <a:fld id="{B8DA25E4-4105-484D-A22C-DF4E260B56B4}" type="slidenum">
              <a:rPr lang="ta-IN" smtClean="0"/>
              <a:pPr/>
              <a:t>‹#›</a:t>
            </a:fld>
            <a:endParaRPr lang="ta-IN"/>
          </a:p>
        </p:txBody>
      </p:sp>
    </p:spTree>
    <p:extLst>
      <p:ext uri="{BB962C8B-B14F-4D97-AF65-F5344CB8AC3E}">
        <p14:creationId xmlns:p14="http://schemas.microsoft.com/office/powerpoint/2010/main" xmlns="" val="19890056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9F3A7F1-F883-42D8-AA81-1130ECE995DE}" type="datetimeFigureOut">
              <a:rPr lang="ta-IN" smtClean="0"/>
              <a:pPr/>
              <a:t>08-07-2020</a:t>
            </a:fld>
            <a:endParaRPr lang="ta-IN"/>
          </a:p>
        </p:txBody>
      </p:sp>
      <p:sp>
        <p:nvSpPr>
          <p:cNvPr id="3" name="Footer Placeholder 2"/>
          <p:cNvSpPr>
            <a:spLocks noGrp="1"/>
          </p:cNvSpPr>
          <p:nvPr>
            <p:ph type="ftr" sz="quarter" idx="11"/>
          </p:nvPr>
        </p:nvSpPr>
        <p:spPr/>
        <p:txBody>
          <a:bodyPr/>
          <a:lstStyle/>
          <a:p>
            <a:endParaRPr lang="ta-IN"/>
          </a:p>
        </p:txBody>
      </p:sp>
      <p:sp>
        <p:nvSpPr>
          <p:cNvPr id="4" name="Slide Number Placeholder 3"/>
          <p:cNvSpPr>
            <a:spLocks noGrp="1"/>
          </p:cNvSpPr>
          <p:nvPr>
            <p:ph type="sldNum" sz="quarter" idx="12"/>
          </p:nvPr>
        </p:nvSpPr>
        <p:spPr/>
        <p:txBody>
          <a:bodyPr/>
          <a:lstStyle/>
          <a:p>
            <a:fld id="{B8DA25E4-4105-484D-A22C-DF4E260B56B4}" type="slidenum">
              <a:rPr lang="ta-IN" smtClean="0"/>
              <a:pPr/>
              <a:t>‹#›</a:t>
            </a:fld>
            <a:endParaRPr lang="ta-IN"/>
          </a:p>
        </p:txBody>
      </p:sp>
    </p:spTree>
    <p:extLst>
      <p:ext uri="{BB962C8B-B14F-4D97-AF65-F5344CB8AC3E}">
        <p14:creationId xmlns:p14="http://schemas.microsoft.com/office/powerpoint/2010/main" xmlns="" val="37827991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9F3A7F1-F883-42D8-AA81-1130ECE995DE}" type="datetimeFigureOut">
              <a:rPr lang="ta-IN" smtClean="0"/>
              <a:pPr/>
              <a:t>08-07-2020</a:t>
            </a:fld>
            <a:endParaRPr lang="ta-IN"/>
          </a:p>
        </p:txBody>
      </p:sp>
      <p:sp>
        <p:nvSpPr>
          <p:cNvPr id="6" name="Footer Placeholder 5"/>
          <p:cNvSpPr>
            <a:spLocks noGrp="1"/>
          </p:cNvSpPr>
          <p:nvPr>
            <p:ph type="ftr" sz="quarter" idx="11"/>
          </p:nvPr>
        </p:nvSpPr>
        <p:spPr/>
        <p:txBody>
          <a:bodyPr/>
          <a:lstStyle/>
          <a:p>
            <a:endParaRPr lang="ta-IN"/>
          </a:p>
        </p:txBody>
      </p:sp>
      <p:sp>
        <p:nvSpPr>
          <p:cNvPr id="7" name="Slide Number Placeholder 6"/>
          <p:cNvSpPr>
            <a:spLocks noGrp="1"/>
          </p:cNvSpPr>
          <p:nvPr>
            <p:ph type="sldNum" sz="quarter" idx="12"/>
          </p:nvPr>
        </p:nvSpPr>
        <p:spPr/>
        <p:txBody>
          <a:bodyPr/>
          <a:lstStyle/>
          <a:p>
            <a:fld id="{B8DA25E4-4105-484D-A22C-DF4E260B56B4}" type="slidenum">
              <a:rPr lang="ta-IN" smtClean="0"/>
              <a:pPr/>
              <a:t>‹#›</a:t>
            </a:fld>
            <a:endParaRPr lang="ta-IN"/>
          </a:p>
        </p:txBody>
      </p:sp>
    </p:spTree>
    <p:extLst>
      <p:ext uri="{BB962C8B-B14F-4D97-AF65-F5344CB8AC3E}">
        <p14:creationId xmlns:p14="http://schemas.microsoft.com/office/powerpoint/2010/main" xmlns="" val="20199870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9F3A7F1-F883-42D8-AA81-1130ECE995DE}" type="datetimeFigureOut">
              <a:rPr lang="ta-IN" smtClean="0"/>
              <a:pPr/>
              <a:t>08-07-2020</a:t>
            </a:fld>
            <a:endParaRPr lang="ta-IN"/>
          </a:p>
        </p:txBody>
      </p:sp>
      <p:sp>
        <p:nvSpPr>
          <p:cNvPr id="6" name="Footer Placeholder 5"/>
          <p:cNvSpPr>
            <a:spLocks noGrp="1"/>
          </p:cNvSpPr>
          <p:nvPr>
            <p:ph type="ftr" sz="quarter" idx="11"/>
          </p:nvPr>
        </p:nvSpPr>
        <p:spPr/>
        <p:txBody>
          <a:bodyPr/>
          <a:lstStyle/>
          <a:p>
            <a:endParaRPr lang="ta-IN"/>
          </a:p>
        </p:txBody>
      </p:sp>
      <p:sp>
        <p:nvSpPr>
          <p:cNvPr id="7" name="Slide Number Placeholder 6"/>
          <p:cNvSpPr>
            <a:spLocks noGrp="1"/>
          </p:cNvSpPr>
          <p:nvPr>
            <p:ph type="sldNum" sz="quarter" idx="12"/>
          </p:nvPr>
        </p:nvSpPr>
        <p:spPr/>
        <p:txBody>
          <a:bodyPr/>
          <a:lstStyle/>
          <a:p>
            <a:fld id="{B8DA25E4-4105-484D-A22C-DF4E260B56B4}" type="slidenum">
              <a:rPr lang="ta-IN" smtClean="0"/>
              <a:pPr/>
              <a:t>‹#›</a:t>
            </a:fld>
            <a:endParaRPr lang="ta-IN"/>
          </a:p>
        </p:txBody>
      </p:sp>
    </p:spTree>
    <p:extLst>
      <p:ext uri="{BB962C8B-B14F-4D97-AF65-F5344CB8AC3E}">
        <p14:creationId xmlns:p14="http://schemas.microsoft.com/office/powerpoint/2010/main" xmlns="" val="42253973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50000">
              <a:schemeClr val="bg1">
                <a:alpha val="93000"/>
                <a:lumMod val="74000"/>
                <a:lumOff val="26000"/>
              </a:schemeClr>
            </a:gs>
            <a:gs pos="11000">
              <a:schemeClr val="bg1">
                <a:lumMod val="75000"/>
                <a:lumOff val="25000"/>
              </a:schemeClr>
            </a:gs>
            <a:gs pos="0">
              <a:schemeClr val="bg1">
                <a:lumMod val="65000"/>
                <a:lumOff val="35000"/>
              </a:schemeClr>
            </a:gs>
            <a:gs pos="21765">
              <a:schemeClr val="bg1">
                <a:lumMod val="50000"/>
                <a:lumOff val="50000"/>
              </a:schemeClr>
            </a:gs>
            <a:gs pos="36704">
              <a:schemeClr val="bg1">
                <a:lumMod val="65000"/>
                <a:lumOff val="35000"/>
              </a:schemeClr>
            </a:gs>
            <a:gs pos="0">
              <a:schemeClr val="accent1">
                <a:lumMod val="5000"/>
                <a:lumOff val="95000"/>
              </a:schemeClr>
            </a:gs>
            <a:gs pos="74000">
              <a:schemeClr val="bg1">
                <a:lumMod val="65000"/>
                <a:lumOff val="35000"/>
              </a:schemeClr>
            </a:gs>
            <a:gs pos="83000">
              <a:schemeClr val="bg1">
                <a:lumMod val="65000"/>
                <a:lumOff val="35000"/>
              </a:schemeClr>
            </a:gs>
            <a:gs pos="59860">
              <a:schemeClr val="bg1">
                <a:lumMod val="65000"/>
                <a:lumOff val="35000"/>
              </a:schemeClr>
            </a:gs>
            <a:gs pos="96000">
              <a:schemeClr val="bg1">
                <a:lumMod val="85000"/>
                <a:lumOff val="15000"/>
              </a:schemeClr>
            </a:gs>
          </a:gsLst>
          <a:path path="rect">
            <a:fillToRect l="100000" t="100000"/>
          </a:path>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9F3A7F1-F883-42D8-AA81-1130ECE995DE}" type="datetimeFigureOut">
              <a:rPr lang="ta-IN" smtClean="0"/>
              <a:pPr/>
              <a:t>08-07-2020</a:t>
            </a:fld>
            <a:endParaRPr lang="ta-IN"/>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a-IN"/>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DA25E4-4105-484D-A22C-DF4E260B56B4}" type="slidenum">
              <a:rPr lang="ta-IN" smtClean="0"/>
              <a:pPr/>
              <a:t>‹#›</a:t>
            </a:fld>
            <a:endParaRPr lang="ta-IN"/>
          </a:p>
        </p:txBody>
      </p:sp>
    </p:spTree>
    <p:extLst>
      <p:ext uri="{BB962C8B-B14F-4D97-AF65-F5344CB8AC3E}">
        <p14:creationId xmlns:p14="http://schemas.microsoft.com/office/powerpoint/2010/main" xmlns="" val="2952942548"/>
      </p:ext>
    </p:extLst>
  </p:cSld>
  <p:clrMap bg1="dk1" tx1="lt1" bg2="dk2" tx2="lt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hyperlink" Target="http://dollarsandsense.sg/5-insurance-sales-tactics-that-singaporeans-keep-falling-for/" TargetMode="External"/><Relationship Id="rId2" Type="http://schemas.openxmlformats.org/officeDocument/2006/relationships/image" Target="../media/image16.jpeg"/><Relationship Id="rId1" Type="http://schemas.openxmlformats.org/officeDocument/2006/relationships/slideLayout" Target="../slideLayouts/slideLayout7.xml"/><Relationship Id="rId4" Type="http://schemas.openxmlformats.org/officeDocument/2006/relationships/hyperlink" Target="https://creativecommons.org/licenses/by-nc-nd/3.0/"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7.xml"/><Relationship Id="rId4" Type="http://schemas.openxmlformats.org/officeDocument/2006/relationships/image" Target="../media/image10.jpeg"/></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91000"/>
            <a:lum/>
          </a:blip>
          <a:srcRect/>
          <a:stretch>
            <a:fillRect l="-8000" r="-8000"/>
          </a:stretch>
        </a:blip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xmlns="" id="{1647B6BC-370E-4D81-93D1-93F285777975}"/>
              </a:ext>
            </a:extLst>
          </p:cNvPr>
          <p:cNvSpPr/>
          <p:nvPr/>
        </p:nvSpPr>
        <p:spPr>
          <a:xfrm>
            <a:off x="408791" y="0"/>
            <a:ext cx="6938682" cy="3785652"/>
          </a:xfrm>
          <a:prstGeom prst="rect">
            <a:avLst/>
          </a:prstGeom>
        </p:spPr>
        <p:txBody>
          <a:bodyPr wrap="square">
            <a:spAutoFit/>
          </a:bodyPr>
          <a:lstStyle/>
          <a:p>
            <a:r>
              <a:rPr lang="en-US" sz="8000" dirty="0">
                <a:solidFill>
                  <a:schemeClr val="bg1">
                    <a:lumMod val="95000"/>
                    <a:lumOff val="5000"/>
                  </a:schemeClr>
                </a:solidFill>
                <a:latin typeface="Algerian" panose="04020705040A02060702" pitchFamily="82" charset="0"/>
              </a:rPr>
              <a:t>   SMS </a:t>
            </a:r>
          </a:p>
          <a:p>
            <a:r>
              <a:rPr lang="en-US" sz="8000" dirty="0">
                <a:solidFill>
                  <a:schemeClr val="bg1">
                    <a:lumMod val="95000"/>
                    <a:lumOff val="5000"/>
                  </a:schemeClr>
                </a:solidFill>
                <a:latin typeface="Algerian" panose="04020705040A02060702" pitchFamily="82" charset="0"/>
              </a:rPr>
              <a:t> SPAM </a:t>
            </a:r>
          </a:p>
          <a:p>
            <a:r>
              <a:rPr lang="en-US" sz="8000" dirty="0">
                <a:solidFill>
                  <a:schemeClr val="bg1">
                    <a:lumMod val="95000"/>
                    <a:lumOff val="5000"/>
                  </a:schemeClr>
                </a:solidFill>
                <a:latin typeface="Algerian" panose="04020705040A02060702" pitchFamily="82" charset="0"/>
              </a:rPr>
              <a:t>DETECTION</a:t>
            </a:r>
          </a:p>
        </p:txBody>
      </p:sp>
      <p:sp>
        <p:nvSpPr>
          <p:cNvPr id="20" name="TextBox 19">
            <a:extLst>
              <a:ext uri="{FF2B5EF4-FFF2-40B4-BE49-F238E27FC236}">
                <a16:creationId xmlns:a16="http://schemas.microsoft.com/office/drawing/2014/main" xmlns="" id="{08C88B19-325C-4C36-9998-E4387765ABA2}"/>
              </a:ext>
            </a:extLst>
          </p:cNvPr>
          <p:cNvSpPr txBox="1"/>
          <p:nvPr/>
        </p:nvSpPr>
        <p:spPr>
          <a:xfrm>
            <a:off x="5066851" y="4034116"/>
            <a:ext cx="3700632" cy="2308324"/>
          </a:xfrm>
          <a:prstGeom prst="rect">
            <a:avLst/>
          </a:prstGeom>
          <a:noFill/>
        </p:spPr>
        <p:txBody>
          <a:bodyPr wrap="square" rtlCol="0">
            <a:spAutoFit/>
          </a:bodyPr>
          <a:lstStyle/>
          <a:p>
            <a:r>
              <a:rPr lang="en-US" sz="3600" dirty="0">
                <a:highlight>
                  <a:srgbClr val="C0C0C0"/>
                </a:highlight>
                <a:latin typeface="Algerian" panose="04020705040A02060702" pitchFamily="82" charset="0"/>
              </a:rPr>
              <a:t>TEAM MEMBERS</a:t>
            </a:r>
          </a:p>
          <a:p>
            <a:r>
              <a:rPr lang="en-US" sz="3600" dirty="0" err="1">
                <a:highlight>
                  <a:srgbClr val="C0C0C0"/>
                </a:highlight>
                <a:latin typeface="Algerian" panose="04020705040A02060702" pitchFamily="82" charset="0"/>
              </a:rPr>
              <a:t>R.DhEEPTHA</a:t>
            </a:r>
            <a:endParaRPr lang="en-US" sz="3600" dirty="0">
              <a:highlight>
                <a:srgbClr val="C0C0C0"/>
              </a:highlight>
              <a:latin typeface="Algerian" panose="04020705040A02060702" pitchFamily="82" charset="0"/>
            </a:endParaRPr>
          </a:p>
          <a:p>
            <a:r>
              <a:rPr lang="en-US" sz="3600" dirty="0">
                <a:highlight>
                  <a:srgbClr val="C0C0C0"/>
                </a:highlight>
                <a:latin typeface="Algerian" panose="04020705040A02060702" pitchFamily="82" charset="0"/>
              </a:rPr>
              <a:t>S.AARTHI</a:t>
            </a:r>
          </a:p>
          <a:p>
            <a:r>
              <a:rPr lang="en-US" sz="3600" dirty="0">
                <a:highlight>
                  <a:srgbClr val="C0C0C0"/>
                </a:highlight>
                <a:latin typeface="Algerian" panose="04020705040A02060702" pitchFamily="82" charset="0"/>
              </a:rPr>
              <a:t>S.APSARA</a:t>
            </a:r>
            <a:endParaRPr lang="ta-IN" sz="3600" dirty="0">
              <a:highlight>
                <a:srgbClr val="C0C0C0"/>
              </a:highlight>
              <a:latin typeface="Algerian" panose="04020705040A02060702" pitchFamily="82" charset="0"/>
            </a:endParaRPr>
          </a:p>
        </p:txBody>
      </p:sp>
    </p:spTree>
    <p:extLst>
      <p:ext uri="{BB962C8B-B14F-4D97-AF65-F5344CB8AC3E}">
        <p14:creationId xmlns:p14="http://schemas.microsoft.com/office/powerpoint/2010/main" xmlns="" val="2682214766"/>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5FB95437-C478-4203-B38D-BF1D9CD35AA8}"/>
              </a:ext>
            </a:extLst>
          </p:cNvPr>
          <p:cNvPicPr>
            <a:picLocks noChangeAspect="1"/>
          </p:cNvPicPr>
          <p:nvPr/>
        </p:nvPicPr>
        <p:blipFill rotWithShape="1">
          <a:blip r:embed="rId2">
            <a:extLst>
              <a:ext uri="{28A0092B-C50C-407E-A947-70E740481C1C}">
                <a14:useLocalDpi xmlns:a14="http://schemas.microsoft.com/office/drawing/2010/main" xmlns="" val="0"/>
              </a:ext>
            </a:extLst>
          </a:blip>
          <a:srcRect r="12043"/>
          <a:stretch/>
        </p:blipFill>
        <p:spPr>
          <a:xfrm>
            <a:off x="0" y="609600"/>
            <a:ext cx="4368800" cy="5415280"/>
          </a:xfrm>
          <a:prstGeom prst="rect">
            <a:avLst/>
          </a:prstGeom>
        </p:spPr>
      </p:pic>
      <p:pic>
        <p:nvPicPr>
          <p:cNvPr id="5" name="Picture 4">
            <a:extLst>
              <a:ext uri="{FF2B5EF4-FFF2-40B4-BE49-F238E27FC236}">
                <a16:creationId xmlns:a16="http://schemas.microsoft.com/office/drawing/2014/main" xmlns="" id="{AF0EF05D-9BE8-40D3-8F35-B13AFB01257B}"/>
              </a:ext>
            </a:extLst>
          </p:cNvPr>
          <p:cNvPicPr>
            <a:picLocks noChangeAspect="1"/>
          </p:cNvPicPr>
          <p:nvPr/>
        </p:nvPicPr>
        <p:blipFill rotWithShape="1">
          <a:blip r:embed="rId3">
            <a:extLst>
              <a:ext uri="{28A0092B-C50C-407E-A947-70E740481C1C}">
                <a14:useLocalDpi xmlns:a14="http://schemas.microsoft.com/office/drawing/2010/main" xmlns="" val="0"/>
              </a:ext>
            </a:extLst>
          </a:blip>
          <a:srcRect t="1533" r="8068" b="4214"/>
          <a:stretch/>
        </p:blipFill>
        <p:spPr>
          <a:xfrm>
            <a:off x="4460240" y="475135"/>
            <a:ext cx="4612640" cy="5549745"/>
          </a:xfrm>
          <a:prstGeom prst="rect">
            <a:avLst/>
          </a:prstGeom>
        </p:spPr>
      </p:pic>
    </p:spTree>
    <p:extLst>
      <p:ext uri="{BB962C8B-B14F-4D97-AF65-F5344CB8AC3E}">
        <p14:creationId xmlns:p14="http://schemas.microsoft.com/office/powerpoint/2010/main" xmlns="" val="8894880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shot (64).png"/>
          <p:cNvPicPr>
            <a:picLocks noChangeAspect="1"/>
          </p:cNvPicPr>
          <p:nvPr/>
        </p:nvPicPr>
        <p:blipFill>
          <a:blip r:embed="rId2"/>
          <a:stretch>
            <a:fillRect/>
          </a:stretch>
        </p:blipFill>
        <p:spPr>
          <a:xfrm>
            <a:off x="0" y="858505"/>
            <a:ext cx="9144000" cy="5140990"/>
          </a:xfrm>
          <a:prstGeom prst="rect">
            <a:avLst/>
          </a:prstGeom>
        </p:spPr>
      </p:pic>
    </p:spTree>
    <p:extLst>
      <p:ext uri="{BB962C8B-B14F-4D97-AF65-F5344CB8AC3E}">
        <p14:creationId xmlns:p14="http://schemas.microsoft.com/office/powerpoint/2010/main" xmlns="" val="29984905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shot (64).png"/>
          <p:cNvPicPr>
            <a:picLocks noChangeAspect="1"/>
          </p:cNvPicPr>
          <p:nvPr/>
        </p:nvPicPr>
        <p:blipFill>
          <a:blip r:embed="rId2"/>
          <a:stretch>
            <a:fillRect/>
          </a:stretch>
        </p:blipFill>
        <p:spPr>
          <a:xfrm>
            <a:off x="0" y="858505"/>
            <a:ext cx="9144000" cy="5140990"/>
          </a:xfrm>
          <a:prstGeom prst="rect">
            <a:avLst/>
          </a:prstGeom>
        </p:spPr>
      </p:pic>
      <p:pic>
        <p:nvPicPr>
          <p:cNvPr id="3" name="Picture 2" descr="Screenshot (64).png"/>
          <p:cNvPicPr>
            <a:picLocks noChangeAspect="1"/>
          </p:cNvPicPr>
          <p:nvPr/>
        </p:nvPicPr>
        <p:blipFill>
          <a:blip r:embed="rId2"/>
          <a:stretch>
            <a:fillRect/>
          </a:stretch>
        </p:blipFill>
        <p:spPr>
          <a:xfrm>
            <a:off x="0" y="858505"/>
            <a:ext cx="9144000" cy="5140990"/>
          </a:xfrm>
          <a:prstGeom prst="rect">
            <a:avLst/>
          </a:prstGeom>
        </p:spPr>
      </p:pic>
      <p:pic>
        <p:nvPicPr>
          <p:cNvPr id="4" name="Picture 3" descr="Screenshot (67).png"/>
          <p:cNvPicPr>
            <a:picLocks noChangeAspect="1"/>
          </p:cNvPicPr>
          <p:nvPr/>
        </p:nvPicPr>
        <p:blipFill>
          <a:blip r:embed="rId3"/>
          <a:stretch>
            <a:fillRect/>
          </a:stretch>
        </p:blipFill>
        <p:spPr>
          <a:xfrm>
            <a:off x="0" y="858505"/>
            <a:ext cx="9144000" cy="5140990"/>
          </a:xfrm>
          <a:prstGeom prst="rect">
            <a:avLst/>
          </a:prstGeom>
        </p:spPr>
      </p:pic>
    </p:spTree>
    <p:extLst>
      <p:ext uri="{BB962C8B-B14F-4D97-AF65-F5344CB8AC3E}">
        <p14:creationId xmlns:p14="http://schemas.microsoft.com/office/powerpoint/2010/main" xmlns="" val="29984905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22000" r="-22000"/>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8C666FFC-931A-46D0-9487-F1A0847394B7}"/>
              </a:ext>
            </a:extLst>
          </p:cNvPr>
          <p:cNvSpPr txBox="1"/>
          <p:nvPr/>
        </p:nvSpPr>
        <p:spPr>
          <a:xfrm>
            <a:off x="382137" y="491320"/>
            <a:ext cx="3062390" cy="830997"/>
          </a:xfrm>
          <a:prstGeom prst="rect">
            <a:avLst/>
          </a:prstGeom>
          <a:noFill/>
        </p:spPr>
        <p:txBody>
          <a:bodyPr wrap="square" rtlCol="0">
            <a:spAutoFit/>
          </a:bodyPr>
          <a:lstStyle/>
          <a:p>
            <a:r>
              <a:rPr lang="en-US" sz="4800" dirty="0">
                <a:solidFill>
                  <a:schemeClr val="bg1">
                    <a:lumMod val="95000"/>
                    <a:lumOff val="5000"/>
                  </a:schemeClr>
                </a:solidFill>
                <a:latin typeface="Algerian" panose="04020705040A02060702" pitchFamily="82" charset="0"/>
              </a:rPr>
              <a:t>RESULT</a:t>
            </a:r>
            <a:endParaRPr lang="ta-IN" sz="4800" dirty="0">
              <a:solidFill>
                <a:schemeClr val="bg1">
                  <a:lumMod val="95000"/>
                  <a:lumOff val="5000"/>
                </a:schemeClr>
              </a:solidFill>
              <a:latin typeface="Algerian" panose="04020705040A02060702" pitchFamily="82" charset="0"/>
            </a:endParaRPr>
          </a:p>
        </p:txBody>
      </p:sp>
      <p:sp>
        <p:nvSpPr>
          <p:cNvPr id="4" name="TextBox 3">
            <a:extLst>
              <a:ext uri="{FF2B5EF4-FFF2-40B4-BE49-F238E27FC236}">
                <a16:creationId xmlns:a16="http://schemas.microsoft.com/office/drawing/2014/main" xmlns="" id="{1A02BA88-5985-4D33-B7CF-49F8098587E8}"/>
              </a:ext>
            </a:extLst>
          </p:cNvPr>
          <p:cNvSpPr txBox="1"/>
          <p:nvPr/>
        </p:nvSpPr>
        <p:spPr>
          <a:xfrm>
            <a:off x="1035424" y="1322317"/>
            <a:ext cx="6307071" cy="3416320"/>
          </a:xfrm>
          <a:prstGeom prst="rect">
            <a:avLst/>
          </a:prstGeom>
          <a:noFill/>
        </p:spPr>
        <p:txBody>
          <a:bodyPr wrap="square" rtlCol="0">
            <a:spAutoFit/>
          </a:bodyPr>
          <a:lstStyle/>
          <a:p>
            <a:r>
              <a:rPr lang="en-US" sz="3600" b="1" i="1" dirty="0">
                <a:solidFill>
                  <a:schemeClr val="bg1">
                    <a:lumMod val="95000"/>
                    <a:lumOff val="5000"/>
                  </a:schemeClr>
                </a:solidFill>
              </a:rPr>
              <a:t>* The model gave an accuracy of 99.8% which is a good measure.</a:t>
            </a:r>
          </a:p>
          <a:p>
            <a:r>
              <a:rPr lang="en-US" sz="3600" b="1" i="1" dirty="0">
                <a:solidFill>
                  <a:schemeClr val="bg1">
                    <a:lumMod val="95000"/>
                    <a:lumOff val="5000"/>
                  </a:schemeClr>
                </a:solidFill>
              </a:rPr>
              <a:t>* Deep Learning and predicts the  entered  SPAM message texts</a:t>
            </a:r>
            <a:endParaRPr lang="ta-IN" sz="3600" b="1" i="1" dirty="0">
              <a:solidFill>
                <a:schemeClr val="bg1">
                  <a:lumMod val="95000"/>
                  <a:lumOff val="5000"/>
                </a:schemeClr>
              </a:solidFill>
            </a:endParaRPr>
          </a:p>
        </p:txBody>
      </p:sp>
    </p:spTree>
    <p:extLst>
      <p:ext uri="{BB962C8B-B14F-4D97-AF65-F5344CB8AC3E}">
        <p14:creationId xmlns:p14="http://schemas.microsoft.com/office/powerpoint/2010/main" xmlns="" val="42886560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xmlns="" id="{3DA7299B-61C6-4020-B932-CC65A40BF35C}"/>
              </a:ext>
            </a:extLst>
          </p:cNvPr>
          <p:cNvPicPr>
            <a:picLocks noChangeAspect="1"/>
          </p:cNvPicPr>
          <p:nvPr/>
        </p:nvPicPr>
        <p:blipFill>
          <a:blip r:embed="rId2">
            <a:extLst>
              <a:ext uri="{28A0092B-C50C-407E-A947-70E740481C1C}">
                <a14:useLocalDpi xmlns:a14="http://schemas.microsoft.com/office/drawing/2010/main" xmlns="" val="0"/>
              </a:ext>
              <a:ext uri="{837473B0-CC2E-450A-ABE3-18F120FF3D39}">
                <a1611:picAttrSrcUrl xmlns:a1611="http://schemas.microsoft.com/office/drawing/2016/11/main" xmlns="" r:id="rId3"/>
              </a:ext>
            </a:extLst>
          </a:blip>
          <a:stretch>
            <a:fillRect/>
          </a:stretch>
        </p:blipFill>
        <p:spPr>
          <a:xfrm>
            <a:off x="666974" y="634701"/>
            <a:ext cx="7992931" cy="5149560"/>
          </a:xfrm>
          <a:prstGeom prst="rect">
            <a:avLst/>
          </a:prstGeom>
        </p:spPr>
      </p:pic>
      <p:sp>
        <p:nvSpPr>
          <p:cNvPr id="3" name="TextBox 2">
            <a:extLst>
              <a:ext uri="{FF2B5EF4-FFF2-40B4-BE49-F238E27FC236}">
                <a16:creationId xmlns:a16="http://schemas.microsoft.com/office/drawing/2014/main" xmlns="" id="{422035C6-92C3-4A15-A067-554C532A6D57}"/>
              </a:ext>
            </a:extLst>
          </p:cNvPr>
          <p:cNvSpPr txBox="1"/>
          <p:nvPr/>
        </p:nvSpPr>
        <p:spPr>
          <a:xfrm>
            <a:off x="666974" y="5715000"/>
            <a:ext cx="7992931" cy="230832"/>
          </a:xfrm>
          <a:prstGeom prst="rect">
            <a:avLst/>
          </a:prstGeom>
          <a:noFill/>
        </p:spPr>
        <p:txBody>
          <a:bodyPr wrap="square" rtlCol="0">
            <a:spAutoFit/>
          </a:bodyPr>
          <a:lstStyle/>
          <a:p>
            <a:r>
              <a:rPr lang="ta-IN" sz="900">
                <a:hlinkClick r:id="rId3" tooltip="http://dollarsandsense.sg/5-insurance-sales-tactics-that-singaporeans-keep-falling-for/"/>
              </a:rPr>
              <a:t>This Photo</a:t>
            </a:r>
            <a:r>
              <a:rPr lang="ta-IN" sz="900"/>
              <a:t> by Unknown Author is licensed under </a:t>
            </a:r>
            <a:r>
              <a:rPr lang="ta-IN" sz="900">
                <a:hlinkClick r:id="rId4" tooltip="https://creativecommons.org/licenses/by-nc-nd/3.0/"/>
              </a:rPr>
              <a:t>CC BY-NC-ND</a:t>
            </a:r>
            <a:endParaRPr lang="ta-IN" sz="900"/>
          </a:p>
        </p:txBody>
      </p:sp>
    </p:spTree>
    <p:extLst>
      <p:ext uri="{BB962C8B-B14F-4D97-AF65-F5344CB8AC3E}">
        <p14:creationId xmlns:p14="http://schemas.microsoft.com/office/powerpoint/2010/main" xmlns="" val="14552660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70B86193-47E6-4189-864D-793F0B17BBD2}"/>
              </a:ext>
            </a:extLst>
          </p:cNvPr>
          <p:cNvSpPr txBox="1"/>
          <p:nvPr/>
        </p:nvSpPr>
        <p:spPr>
          <a:xfrm>
            <a:off x="377072" y="424206"/>
            <a:ext cx="8616100" cy="646331"/>
          </a:xfrm>
          <a:prstGeom prst="rect">
            <a:avLst/>
          </a:prstGeom>
          <a:noFill/>
        </p:spPr>
        <p:txBody>
          <a:bodyPr wrap="square" rtlCol="0">
            <a:spAutoFit/>
          </a:bodyPr>
          <a:lstStyle/>
          <a:p>
            <a:r>
              <a:rPr lang="en-US" sz="3600" dirty="0">
                <a:solidFill>
                  <a:schemeClr val="bg1">
                    <a:lumMod val="75000"/>
                    <a:lumOff val="25000"/>
                  </a:schemeClr>
                </a:solidFill>
                <a:highlight>
                  <a:srgbClr val="C0C0C0"/>
                </a:highlight>
                <a:latin typeface="Algerian" panose="04020705040A02060702" pitchFamily="82" charset="0"/>
              </a:rPr>
              <a:t>ABSTRACT</a:t>
            </a:r>
          </a:p>
        </p:txBody>
      </p:sp>
      <p:sp>
        <p:nvSpPr>
          <p:cNvPr id="3" name="TextBox 2">
            <a:extLst>
              <a:ext uri="{FF2B5EF4-FFF2-40B4-BE49-F238E27FC236}">
                <a16:creationId xmlns:a16="http://schemas.microsoft.com/office/drawing/2014/main" xmlns="" id="{20138437-429F-4DA5-A7DC-DC1990E9AE87}"/>
              </a:ext>
            </a:extLst>
          </p:cNvPr>
          <p:cNvSpPr txBox="1"/>
          <p:nvPr/>
        </p:nvSpPr>
        <p:spPr>
          <a:xfrm>
            <a:off x="377072" y="1272619"/>
            <a:ext cx="8097625" cy="5262979"/>
          </a:xfrm>
          <a:prstGeom prst="rect">
            <a:avLst/>
          </a:prstGeom>
          <a:noFill/>
        </p:spPr>
        <p:txBody>
          <a:bodyPr wrap="square" rtlCol="0">
            <a:spAutoFit/>
          </a:bodyPr>
          <a:lstStyle/>
          <a:p>
            <a:r>
              <a:rPr lang="en-US" sz="2400" b="1" dirty="0"/>
              <a:t> SPAM MESSAGES CAN BE REFERRED AS UNSOLICITED BULK MESSAGES. THESE MESSAGES ARE USED TO ADVERTISE PRODUCTS AND SERVICES FOR PHISHING PURPOSES OR TO LEAD RECIPIENTS TO MALICIOUS SITES WITH UNETHICAL INTENTIONS. ALTHOUGH NUMEROUS TECHNIQUES TO BLOCK SPAM MESSAGES HAVE BEEN DEVELOPED, WE STILL RECEIVE THEM QUITE OFTEN. THE REASON BEHIND THIS IS , THE ABILITY OF THE SPAMMERS TO MANIPULATE THE FILTERS. THEREFORE WE PRESENT A METHOD BASED ON NATURAL LANGUAGE PROCESSING (NLP) FOR THE FILTRATION OF SPAM MESSAGES IN ORDER TO ENHANCE SECURITY. THE TECHNIQUE PRESENTED IN THIS PAPER IS A STEPWISE APPROACH WHICH BLOCKS SPAM MESSAGE’S BASED ON THE SENDER AS WELL AS THE CONTENT OF THE MESSAGE</a:t>
            </a:r>
            <a:r>
              <a:rPr lang="en-US" dirty="0"/>
              <a:t>.</a:t>
            </a:r>
          </a:p>
        </p:txBody>
      </p:sp>
    </p:spTree>
    <p:extLst>
      <p:ext uri="{BB962C8B-B14F-4D97-AF65-F5344CB8AC3E}">
        <p14:creationId xmlns:p14="http://schemas.microsoft.com/office/powerpoint/2010/main" xmlns="" val="3613508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0117FAD9-D211-4C6A-BC52-D6ECB57AA7BF}"/>
              </a:ext>
            </a:extLst>
          </p:cNvPr>
          <p:cNvSpPr txBox="1"/>
          <p:nvPr/>
        </p:nvSpPr>
        <p:spPr>
          <a:xfrm>
            <a:off x="258184" y="107576"/>
            <a:ext cx="9262334" cy="830997"/>
          </a:xfrm>
          <a:prstGeom prst="rect">
            <a:avLst/>
          </a:prstGeom>
          <a:noFill/>
        </p:spPr>
        <p:txBody>
          <a:bodyPr wrap="square" rtlCol="0">
            <a:spAutoFit/>
          </a:bodyPr>
          <a:lstStyle/>
          <a:p>
            <a:r>
              <a:rPr lang="en-US" sz="4400" i="1" dirty="0">
                <a:solidFill>
                  <a:schemeClr val="bg1">
                    <a:lumMod val="85000"/>
                    <a:lumOff val="15000"/>
                  </a:schemeClr>
                </a:solidFill>
                <a:latin typeface="Algerian" panose="04020705040A02060702" pitchFamily="82" charset="0"/>
              </a:rPr>
              <a:t>STEPS</a:t>
            </a:r>
            <a:r>
              <a:rPr lang="en-US" sz="4800" i="1" dirty="0">
                <a:solidFill>
                  <a:schemeClr val="bg1">
                    <a:lumMod val="85000"/>
                    <a:lumOff val="15000"/>
                  </a:schemeClr>
                </a:solidFill>
                <a:latin typeface="Algerian" panose="04020705040A02060702" pitchFamily="82" charset="0"/>
              </a:rPr>
              <a:t> INVOLVED</a:t>
            </a:r>
            <a:endParaRPr lang="ta-IN" sz="4800" i="1" dirty="0">
              <a:solidFill>
                <a:schemeClr val="bg1">
                  <a:lumMod val="85000"/>
                  <a:lumOff val="15000"/>
                </a:schemeClr>
              </a:solidFill>
              <a:latin typeface="Algerian" panose="04020705040A02060702" pitchFamily="82" charset="0"/>
            </a:endParaRPr>
          </a:p>
        </p:txBody>
      </p:sp>
      <p:sp>
        <p:nvSpPr>
          <p:cNvPr id="8" name="TextBox 7">
            <a:extLst>
              <a:ext uri="{FF2B5EF4-FFF2-40B4-BE49-F238E27FC236}">
                <a16:creationId xmlns:a16="http://schemas.microsoft.com/office/drawing/2014/main" xmlns="" id="{19EB9E8F-2703-4ED4-9C01-E709EB5121C7}"/>
              </a:ext>
            </a:extLst>
          </p:cNvPr>
          <p:cNvSpPr txBox="1"/>
          <p:nvPr/>
        </p:nvSpPr>
        <p:spPr>
          <a:xfrm>
            <a:off x="751109" y="938573"/>
            <a:ext cx="7874599" cy="800219"/>
          </a:xfrm>
          <a:prstGeom prst="rect">
            <a:avLst/>
          </a:prstGeom>
          <a:noFill/>
        </p:spPr>
        <p:txBody>
          <a:bodyPr wrap="square" rtlCol="0">
            <a:spAutoFit/>
          </a:bodyPr>
          <a:lstStyle/>
          <a:p>
            <a:r>
              <a:rPr lang="en-US" sz="2800" b="1" dirty="0">
                <a:solidFill>
                  <a:schemeClr val="bg1">
                    <a:lumMod val="95000"/>
                    <a:lumOff val="5000"/>
                  </a:schemeClr>
                </a:solidFill>
                <a:latin typeface="Algerian" panose="04020705040A02060702" pitchFamily="82" charset="0"/>
              </a:rPr>
              <a:t>1.DATA COLLECTION</a:t>
            </a:r>
          </a:p>
          <a:p>
            <a:r>
              <a:rPr lang="en-US" b="1" dirty="0">
                <a:solidFill>
                  <a:schemeClr val="bg1">
                    <a:lumMod val="85000"/>
                    <a:lumOff val="15000"/>
                  </a:schemeClr>
                </a:solidFill>
              </a:rPr>
              <a:t>   THE SMS SPAM DATASET IS COLLECTED FROM KAGGLE</a:t>
            </a:r>
            <a:endParaRPr lang="ta-IN" b="1" dirty="0">
              <a:solidFill>
                <a:schemeClr val="bg1">
                  <a:lumMod val="85000"/>
                  <a:lumOff val="15000"/>
                </a:schemeClr>
              </a:solidFill>
            </a:endParaRPr>
          </a:p>
        </p:txBody>
      </p:sp>
      <p:sp>
        <p:nvSpPr>
          <p:cNvPr id="9" name="TextBox 8">
            <a:extLst>
              <a:ext uri="{FF2B5EF4-FFF2-40B4-BE49-F238E27FC236}">
                <a16:creationId xmlns:a16="http://schemas.microsoft.com/office/drawing/2014/main" xmlns="" id="{3BBC11A9-829D-4CE7-8C7E-9831D5F0FBBB}"/>
              </a:ext>
            </a:extLst>
          </p:cNvPr>
          <p:cNvSpPr txBox="1"/>
          <p:nvPr/>
        </p:nvSpPr>
        <p:spPr>
          <a:xfrm flipH="1">
            <a:off x="796062" y="1800347"/>
            <a:ext cx="7874599" cy="523220"/>
          </a:xfrm>
          <a:prstGeom prst="rect">
            <a:avLst/>
          </a:prstGeom>
          <a:noFill/>
        </p:spPr>
        <p:txBody>
          <a:bodyPr wrap="square" rtlCol="0">
            <a:spAutoFit/>
          </a:bodyPr>
          <a:lstStyle/>
          <a:p>
            <a:r>
              <a:rPr lang="en-US" sz="2800" b="1" dirty="0">
                <a:solidFill>
                  <a:schemeClr val="bg1">
                    <a:lumMod val="95000"/>
                    <a:lumOff val="5000"/>
                  </a:schemeClr>
                </a:solidFill>
                <a:latin typeface="Algerian" panose="04020705040A02060702" pitchFamily="82" charset="0"/>
              </a:rPr>
              <a:t>2.TEXT PREPROCESSING</a:t>
            </a:r>
            <a:endParaRPr lang="ta-IN" sz="2800" b="1" dirty="0">
              <a:solidFill>
                <a:schemeClr val="bg1">
                  <a:lumMod val="95000"/>
                  <a:lumOff val="5000"/>
                </a:schemeClr>
              </a:solidFill>
              <a:latin typeface="Algerian" panose="04020705040A02060702" pitchFamily="82" charset="0"/>
            </a:endParaRPr>
          </a:p>
        </p:txBody>
      </p:sp>
      <p:sp>
        <p:nvSpPr>
          <p:cNvPr id="10" name="TextBox 9">
            <a:extLst>
              <a:ext uri="{FF2B5EF4-FFF2-40B4-BE49-F238E27FC236}">
                <a16:creationId xmlns:a16="http://schemas.microsoft.com/office/drawing/2014/main" xmlns="" id="{3A118658-BE72-4312-AA8A-02892005F92F}"/>
              </a:ext>
            </a:extLst>
          </p:cNvPr>
          <p:cNvSpPr txBox="1"/>
          <p:nvPr/>
        </p:nvSpPr>
        <p:spPr>
          <a:xfrm>
            <a:off x="828336" y="2323653"/>
            <a:ext cx="6895655" cy="1200329"/>
          </a:xfrm>
          <a:prstGeom prst="rect">
            <a:avLst/>
          </a:prstGeom>
          <a:noFill/>
        </p:spPr>
        <p:txBody>
          <a:bodyPr wrap="square" rtlCol="0">
            <a:spAutoFit/>
          </a:bodyPr>
          <a:lstStyle/>
          <a:p>
            <a:r>
              <a:rPr lang="en-US" b="1" dirty="0">
                <a:solidFill>
                  <a:schemeClr val="bg1">
                    <a:lumMod val="95000"/>
                    <a:lumOff val="5000"/>
                  </a:schemeClr>
                </a:solidFill>
              </a:rPr>
              <a:t>     IMPORTING THE DATASET      </a:t>
            </a:r>
          </a:p>
          <a:p>
            <a:r>
              <a:rPr lang="en-US" b="1" dirty="0">
                <a:solidFill>
                  <a:schemeClr val="bg1">
                    <a:lumMod val="95000"/>
                    <a:lumOff val="5000"/>
                  </a:schemeClr>
                </a:solidFill>
              </a:rPr>
              <a:t>     REMOVE PUNCTUATIONS, NUMBERS  </a:t>
            </a:r>
          </a:p>
          <a:p>
            <a:r>
              <a:rPr lang="en-US" b="1" dirty="0">
                <a:solidFill>
                  <a:schemeClr val="bg1">
                    <a:lumMod val="95000"/>
                    <a:lumOff val="5000"/>
                  </a:schemeClr>
                </a:solidFill>
              </a:rPr>
              <a:t>     CONVERT EACH WORD INTO  ITS LOWER CASE, </a:t>
            </a:r>
          </a:p>
          <a:p>
            <a:r>
              <a:rPr lang="en-US" b="1" dirty="0">
                <a:solidFill>
                  <a:schemeClr val="bg1">
                    <a:lumMod val="95000"/>
                    <a:lumOff val="5000"/>
                  </a:schemeClr>
                </a:solidFill>
              </a:rPr>
              <a:t>     APPLY STEMMING, SPLITTING DATA INTO TRAINING AND</a:t>
            </a:r>
            <a:r>
              <a:rPr lang="en-US" b="1" dirty="0"/>
              <a:t> </a:t>
            </a:r>
            <a:r>
              <a:rPr lang="en-US" b="1" dirty="0">
                <a:solidFill>
                  <a:schemeClr val="bg1">
                    <a:lumMod val="95000"/>
                    <a:lumOff val="5000"/>
                  </a:schemeClr>
                </a:solidFill>
              </a:rPr>
              <a:t>TEST</a:t>
            </a:r>
            <a:r>
              <a:rPr lang="en-US" b="1" dirty="0"/>
              <a:t> SET. </a:t>
            </a:r>
          </a:p>
        </p:txBody>
      </p:sp>
      <p:sp>
        <p:nvSpPr>
          <p:cNvPr id="12" name="TextBox 11">
            <a:extLst>
              <a:ext uri="{FF2B5EF4-FFF2-40B4-BE49-F238E27FC236}">
                <a16:creationId xmlns:a16="http://schemas.microsoft.com/office/drawing/2014/main" xmlns="" id="{94587FFC-1CE5-4ABA-95D2-FDCE08865261}"/>
              </a:ext>
            </a:extLst>
          </p:cNvPr>
          <p:cNvSpPr txBox="1"/>
          <p:nvPr/>
        </p:nvSpPr>
        <p:spPr>
          <a:xfrm>
            <a:off x="828336" y="3429001"/>
            <a:ext cx="7259750" cy="1692771"/>
          </a:xfrm>
          <a:prstGeom prst="rect">
            <a:avLst/>
          </a:prstGeom>
          <a:noFill/>
        </p:spPr>
        <p:txBody>
          <a:bodyPr wrap="square" rtlCol="0">
            <a:spAutoFit/>
          </a:bodyPr>
          <a:lstStyle/>
          <a:p>
            <a:r>
              <a:rPr lang="en-US" sz="3200" b="1" dirty="0">
                <a:solidFill>
                  <a:schemeClr val="bg1">
                    <a:lumMod val="95000"/>
                    <a:lumOff val="5000"/>
                  </a:schemeClr>
                </a:solidFill>
                <a:latin typeface="Algerian" panose="04020705040A02060702" pitchFamily="82" charset="0"/>
              </a:rPr>
              <a:t>3.MODEL BUILDING</a:t>
            </a:r>
          </a:p>
          <a:p>
            <a:r>
              <a:rPr lang="en-US" b="1" dirty="0">
                <a:solidFill>
                  <a:schemeClr val="bg1">
                    <a:lumMod val="95000"/>
                    <a:lumOff val="5000"/>
                  </a:schemeClr>
                </a:solidFill>
              </a:rPr>
              <a:t>      IMPORTING THE MODEL , BUILDING LIBRARIES , INITIALIZING  THE MODEL , ADDING INPUT LAYER , HIDDEN LAYER AND OUTPUT LAYER , CONFIGURING THE LEARNING PROCESS , TRAINING AND TESTING THE MODEL , OPTIMIZE THE MODEL , AND SAVE THE MODEL,PREDICTIONS</a:t>
            </a:r>
          </a:p>
        </p:txBody>
      </p:sp>
      <p:sp>
        <p:nvSpPr>
          <p:cNvPr id="13" name="TextBox 12">
            <a:extLst>
              <a:ext uri="{FF2B5EF4-FFF2-40B4-BE49-F238E27FC236}">
                <a16:creationId xmlns:a16="http://schemas.microsoft.com/office/drawing/2014/main" xmlns="" id="{7CC61B76-BC31-4C7F-9418-4BD39AAA6D4B}"/>
              </a:ext>
            </a:extLst>
          </p:cNvPr>
          <p:cNvSpPr txBox="1"/>
          <p:nvPr/>
        </p:nvSpPr>
        <p:spPr>
          <a:xfrm>
            <a:off x="914399" y="5121772"/>
            <a:ext cx="6809592" cy="861774"/>
          </a:xfrm>
          <a:prstGeom prst="rect">
            <a:avLst/>
          </a:prstGeom>
          <a:noFill/>
        </p:spPr>
        <p:txBody>
          <a:bodyPr wrap="square" rtlCol="0">
            <a:spAutoFit/>
          </a:bodyPr>
          <a:lstStyle/>
          <a:p>
            <a:r>
              <a:rPr lang="en-US" sz="3200" b="1" dirty="0">
                <a:solidFill>
                  <a:schemeClr val="bg1">
                    <a:lumMod val="85000"/>
                    <a:lumOff val="15000"/>
                  </a:schemeClr>
                </a:solidFill>
                <a:latin typeface="Algerian" panose="04020705040A02060702" pitchFamily="82" charset="0"/>
              </a:rPr>
              <a:t>4.APPLICATION BUILDING</a:t>
            </a:r>
          </a:p>
          <a:p>
            <a:r>
              <a:rPr lang="en-US" b="1" dirty="0">
                <a:solidFill>
                  <a:schemeClr val="bg1">
                    <a:lumMod val="85000"/>
                    <a:lumOff val="15000"/>
                  </a:schemeClr>
                </a:solidFill>
              </a:rPr>
              <a:t>   CREATING A HTML FILE AND BUILDING A PYTHON CODE.  </a:t>
            </a:r>
          </a:p>
        </p:txBody>
      </p:sp>
    </p:spTree>
    <p:extLst>
      <p:ext uri="{BB962C8B-B14F-4D97-AF65-F5344CB8AC3E}">
        <p14:creationId xmlns:p14="http://schemas.microsoft.com/office/powerpoint/2010/main" xmlns="" val="34510379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l="-8000" r="-8000"/>
          </a:stretch>
        </a:blip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23C94931-E3D1-4F87-9B73-77B4CC8B8834}"/>
              </a:ext>
            </a:extLst>
          </p:cNvPr>
          <p:cNvSpPr txBox="1"/>
          <p:nvPr/>
        </p:nvSpPr>
        <p:spPr>
          <a:xfrm>
            <a:off x="584462" y="0"/>
            <a:ext cx="7763471" cy="646331"/>
          </a:xfrm>
          <a:prstGeom prst="rect">
            <a:avLst/>
          </a:prstGeom>
          <a:noFill/>
        </p:spPr>
        <p:txBody>
          <a:bodyPr wrap="square" rtlCol="0">
            <a:spAutoFit/>
          </a:bodyPr>
          <a:lstStyle/>
          <a:p>
            <a:r>
              <a:rPr lang="en-US" sz="3600" dirty="0">
                <a:latin typeface="Algerian" panose="04020705040A02060702" pitchFamily="82" charset="0"/>
              </a:rPr>
              <a:t>TECHNIQUES IMPLEMENTED:</a:t>
            </a:r>
            <a:endParaRPr lang="ta-IN" sz="3600" dirty="0">
              <a:latin typeface="Algerian" panose="04020705040A02060702" pitchFamily="82" charset="0"/>
            </a:endParaRPr>
          </a:p>
        </p:txBody>
      </p:sp>
      <p:sp>
        <p:nvSpPr>
          <p:cNvPr id="6" name="Rectangle 5">
            <a:extLst>
              <a:ext uri="{FF2B5EF4-FFF2-40B4-BE49-F238E27FC236}">
                <a16:creationId xmlns:a16="http://schemas.microsoft.com/office/drawing/2014/main" xmlns="" id="{71483E26-D700-4D18-A8E4-0E905F329FC6}"/>
              </a:ext>
            </a:extLst>
          </p:cNvPr>
          <p:cNvSpPr/>
          <p:nvPr/>
        </p:nvSpPr>
        <p:spPr>
          <a:xfrm>
            <a:off x="727364" y="1402773"/>
            <a:ext cx="6314459" cy="5509200"/>
          </a:xfrm>
          <a:prstGeom prst="rect">
            <a:avLst/>
          </a:prstGeom>
        </p:spPr>
        <p:txBody>
          <a:bodyPr wrap="square">
            <a:spAutoFit/>
          </a:bodyPr>
          <a:lstStyle/>
          <a:p>
            <a:r>
              <a:rPr lang="en-US" sz="2000" b="1" dirty="0">
                <a:solidFill>
                  <a:schemeClr val="bg1">
                    <a:lumMod val="95000"/>
                    <a:lumOff val="5000"/>
                  </a:schemeClr>
                </a:solidFill>
              </a:rPr>
              <a:t>      </a:t>
            </a:r>
            <a:r>
              <a:rPr lang="en-US" sz="2000" b="1" dirty="0">
                <a:solidFill>
                  <a:srgbClr val="FFC000"/>
                </a:solidFill>
              </a:rPr>
              <a:t>NLP allows combining of deep learning techniques with text messages that will predict if the message is a HAM or SPAM after analyzing the text through the dataset.</a:t>
            </a:r>
          </a:p>
          <a:p>
            <a:endParaRPr lang="ta-IN" sz="2000" b="1" dirty="0">
              <a:solidFill>
                <a:srgbClr val="FFC000"/>
              </a:solidFill>
            </a:endParaRPr>
          </a:p>
          <a:p>
            <a:r>
              <a:rPr lang="ta-IN" sz="2000" b="1" dirty="0">
                <a:solidFill>
                  <a:srgbClr val="FFC000"/>
                </a:solidFill>
              </a:rPr>
              <a:t> </a:t>
            </a:r>
            <a:r>
              <a:rPr lang="en-US" sz="2000" b="1" dirty="0">
                <a:solidFill>
                  <a:srgbClr val="FFC000"/>
                </a:solidFill>
              </a:rPr>
              <a:t>Spam messages may cause a major threat to us. </a:t>
            </a:r>
          </a:p>
          <a:p>
            <a:r>
              <a:rPr lang="en-US" sz="2000" b="1" dirty="0">
                <a:solidFill>
                  <a:srgbClr val="FFC000"/>
                </a:solidFill>
              </a:rPr>
              <a:t>Thus, using NLP techniques  we can analyze  and detect the type of messages .</a:t>
            </a:r>
          </a:p>
          <a:p>
            <a:r>
              <a:rPr lang="en-US" sz="2000" b="1" dirty="0">
                <a:solidFill>
                  <a:srgbClr val="FFC000"/>
                </a:solidFill>
              </a:rPr>
              <a:t>This paper represents a Deep Learning model to detect whether the message is a spam message with an accuracy of 99.8%.</a:t>
            </a:r>
          </a:p>
          <a:p>
            <a:endParaRPr lang="ta-IN" sz="2000" b="1" dirty="0">
              <a:solidFill>
                <a:schemeClr val="bg1">
                  <a:lumMod val="95000"/>
                  <a:lumOff val="5000"/>
                </a:schemeClr>
              </a:solidFill>
            </a:endParaRPr>
          </a:p>
          <a:p>
            <a:endParaRPr lang="ta-IN" b="1" dirty="0">
              <a:solidFill>
                <a:schemeClr val="bg1">
                  <a:lumMod val="95000"/>
                  <a:lumOff val="5000"/>
                </a:schemeClr>
              </a:solidFill>
            </a:endParaRPr>
          </a:p>
          <a:p>
            <a:endParaRPr lang="ta-IN" b="1" dirty="0">
              <a:solidFill>
                <a:schemeClr val="bg1">
                  <a:lumMod val="95000"/>
                  <a:lumOff val="5000"/>
                </a:schemeClr>
              </a:solidFill>
            </a:endParaRPr>
          </a:p>
          <a:p>
            <a:r>
              <a:rPr lang="ta-IN" dirty="0"/>
              <a:t>.</a:t>
            </a:r>
          </a:p>
          <a:p>
            <a:endParaRPr lang="ta-IN" dirty="0"/>
          </a:p>
          <a:p>
            <a:endParaRPr lang="ta-IN" sz="2000" b="1" dirty="0">
              <a:solidFill>
                <a:schemeClr val="bg1">
                  <a:lumMod val="95000"/>
                  <a:lumOff val="5000"/>
                </a:schemeClr>
              </a:solidFill>
            </a:endParaRPr>
          </a:p>
          <a:p>
            <a:r>
              <a:rPr lang="ta-IN" sz="2000" b="1" dirty="0">
                <a:solidFill>
                  <a:schemeClr val="bg1">
                    <a:lumMod val="95000"/>
                    <a:lumOff val="5000"/>
                  </a:schemeClr>
                </a:solidFill>
              </a:rPr>
              <a:t>        </a:t>
            </a:r>
            <a:endParaRPr lang="ta-IN" dirty="0"/>
          </a:p>
        </p:txBody>
      </p:sp>
      <p:sp>
        <p:nvSpPr>
          <p:cNvPr id="7" name="TextBox 6">
            <a:extLst>
              <a:ext uri="{FF2B5EF4-FFF2-40B4-BE49-F238E27FC236}">
                <a16:creationId xmlns:a16="http://schemas.microsoft.com/office/drawing/2014/main" xmlns="" id="{A79124D7-03BC-4386-BFD4-F7AEB2BC7E9C}"/>
              </a:ext>
            </a:extLst>
          </p:cNvPr>
          <p:cNvSpPr txBox="1"/>
          <p:nvPr/>
        </p:nvSpPr>
        <p:spPr>
          <a:xfrm>
            <a:off x="838985" y="646331"/>
            <a:ext cx="6691368" cy="830997"/>
          </a:xfrm>
          <a:prstGeom prst="rect">
            <a:avLst/>
          </a:prstGeom>
          <a:noFill/>
        </p:spPr>
        <p:txBody>
          <a:bodyPr wrap="square" rtlCol="0">
            <a:spAutoFit/>
          </a:bodyPr>
          <a:lstStyle/>
          <a:p>
            <a:r>
              <a:rPr lang="en-US" sz="2400" b="1" dirty="0">
                <a:solidFill>
                  <a:srgbClr val="FFC000"/>
                </a:solidFill>
              </a:rPr>
              <a:t>Deep learning-NLP(Natural language Processing)</a:t>
            </a:r>
          </a:p>
          <a:p>
            <a:r>
              <a:rPr lang="en-US" sz="2400" b="1" dirty="0">
                <a:solidFill>
                  <a:srgbClr val="FFC000"/>
                </a:solidFill>
              </a:rPr>
              <a:t>    - python</a:t>
            </a:r>
            <a:endParaRPr lang="ta-IN" sz="2400" b="1" dirty="0">
              <a:solidFill>
                <a:srgbClr val="FFC000"/>
              </a:solidFill>
            </a:endParaRPr>
          </a:p>
        </p:txBody>
      </p:sp>
      <p:sp>
        <p:nvSpPr>
          <p:cNvPr id="8" name="TextBox 7">
            <a:extLst>
              <a:ext uri="{FF2B5EF4-FFF2-40B4-BE49-F238E27FC236}">
                <a16:creationId xmlns:a16="http://schemas.microsoft.com/office/drawing/2014/main" xmlns="" id="{27F42535-9904-4F1D-93B4-DE8E006300F6}"/>
              </a:ext>
            </a:extLst>
          </p:cNvPr>
          <p:cNvSpPr txBox="1"/>
          <p:nvPr/>
        </p:nvSpPr>
        <p:spPr>
          <a:xfrm>
            <a:off x="838986" y="5156462"/>
            <a:ext cx="6691368" cy="523220"/>
          </a:xfrm>
          <a:prstGeom prst="rect">
            <a:avLst/>
          </a:prstGeom>
          <a:noFill/>
        </p:spPr>
        <p:txBody>
          <a:bodyPr wrap="square" rtlCol="0">
            <a:spAutoFit/>
          </a:bodyPr>
          <a:lstStyle/>
          <a:p>
            <a:r>
              <a:rPr lang="en-US" sz="2800" b="1" dirty="0">
                <a:latin typeface="Algerian" panose="04020705040A02060702" pitchFamily="82" charset="0"/>
              </a:rPr>
              <a:t>APP BUILDING WEB DEVELOPMENT</a:t>
            </a:r>
            <a:endParaRPr lang="ta-IN" sz="2800" b="1" dirty="0">
              <a:latin typeface="Algerian" panose="04020705040A02060702" pitchFamily="82" charset="0"/>
            </a:endParaRPr>
          </a:p>
        </p:txBody>
      </p:sp>
      <p:sp>
        <p:nvSpPr>
          <p:cNvPr id="9" name="TextBox 8">
            <a:extLst>
              <a:ext uri="{FF2B5EF4-FFF2-40B4-BE49-F238E27FC236}">
                <a16:creationId xmlns:a16="http://schemas.microsoft.com/office/drawing/2014/main" xmlns="" id="{15A2854D-28C8-406C-9903-60E833BEA0C6}"/>
              </a:ext>
            </a:extLst>
          </p:cNvPr>
          <p:cNvSpPr txBox="1"/>
          <p:nvPr/>
        </p:nvSpPr>
        <p:spPr>
          <a:xfrm>
            <a:off x="1065229" y="5679682"/>
            <a:ext cx="5873453" cy="830997"/>
          </a:xfrm>
          <a:prstGeom prst="rect">
            <a:avLst/>
          </a:prstGeom>
          <a:noFill/>
        </p:spPr>
        <p:txBody>
          <a:bodyPr wrap="square" rtlCol="0">
            <a:spAutoFit/>
          </a:bodyPr>
          <a:lstStyle/>
          <a:p>
            <a:r>
              <a:rPr lang="en-US" sz="2400" b="1" i="1" dirty="0">
                <a:solidFill>
                  <a:srgbClr val="FFFF00"/>
                </a:solidFill>
                <a:latin typeface="Arial" panose="020B0604020202020204" pitchFamily="34" charset="0"/>
                <a:cs typeface="Arial" panose="020B0604020202020204" pitchFamily="34" charset="0"/>
              </a:rPr>
              <a:t>HTML</a:t>
            </a:r>
          </a:p>
          <a:p>
            <a:r>
              <a:rPr lang="en-US" sz="2400" b="1" i="1" dirty="0">
                <a:solidFill>
                  <a:srgbClr val="FFFF00"/>
                </a:solidFill>
                <a:latin typeface="Arial" panose="020B0604020202020204" pitchFamily="34" charset="0"/>
                <a:cs typeface="Arial" panose="020B0604020202020204" pitchFamily="34" charset="0"/>
              </a:rPr>
              <a:t>CSS</a:t>
            </a:r>
            <a:endParaRPr lang="ta-IN" sz="2400" b="1" i="1" dirty="0">
              <a:solidFill>
                <a:srgbClr val="FFFF00"/>
              </a:solidFill>
              <a:latin typeface="Arial" panose="020B0604020202020204" pitchFamily="34" charset="0"/>
            </a:endParaRPr>
          </a:p>
        </p:txBody>
      </p:sp>
    </p:spTree>
    <p:extLst>
      <p:ext uri="{BB962C8B-B14F-4D97-AF65-F5344CB8AC3E}">
        <p14:creationId xmlns:p14="http://schemas.microsoft.com/office/powerpoint/2010/main" xmlns="" val="30536396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4000" r="-4000"/>
          </a:stretch>
        </a:blip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xmlns="" id="{B890F493-CC35-4595-B722-2A57C3DF4296}"/>
              </a:ext>
            </a:extLst>
          </p:cNvPr>
          <p:cNvSpPr/>
          <p:nvPr/>
        </p:nvSpPr>
        <p:spPr>
          <a:xfrm>
            <a:off x="522514" y="500744"/>
            <a:ext cx="6923831" cy="584775"/>
          </a:xfrm>
          <a:prstGeom prst="rect">
            <a:avLst/>
          </a:prstGeom>
        </p:spPr>
        <p:txBody>
          <a:bodyPr wrap="square">
            <a:spAutoFit/>
          </a:bodyPr>
          <a:lstStyle/>
          <a:p>
            <a:r>
              <a:rPr lang="en-US" sz="3200" dirty="0">
                <a:latin typeface="Algerian" panose="04020705040A02060702" pitchFamily="82" charset="0"/>
              </a:rPr>
              <a:t>1.DATA COLLECTION</a:t>
            </a:r>
          </a:p>
        </p:txBody>
      </p:sp>
      <p:sp>
        <p:nvSpPr>
          <p:cNvPr id="2" name="TextBox 1">
            <a:extLst>
              <a:ext uri="{FF2B5EF4-FFF2-40B4-BE49-F238E27FC236}">
                <a16:creationId xmlns:a16="http://schemas.microsoft.com/office/drawing/2014/main" xmlns="" id="{6811E2D3-218C-4885-B62D-97C27C86A653}"/>
              </a:ext>
            </a:extLst>
          </p:cNvPr>
          <p:cNvSpPr txBox="1"/>
          <p:nvPr/>
        </p:nvSpPr>
        <p:spPr>
          <a:xfrm>
            <a:off x="642257" y="1393371"/>
            <a:ext cx="7794173" cy="1938992"/>
          </a:xfrm>
          <a:prstGeom prst="rect">
            <a:avLst/>
          </a:prstGeom>
          <a:noFill/>
        </p:spPr>
        <p:txBody>
          <a:bodyPr wrap="square" rtlCol="0">
            <a:spAutoFit/>
          </a:bodyPr>
          <a:lstStyle/>
          <a:p>
            <a:r>
              <a:rPr lang="en-US" sz="2400" b="1" dirty="0">
                <a:highlight>
                  <a:srgbClr val="000000"/>
                </a:highlight>
              </a:rPr>
              <a:t>*THE SPAM DATA SET IS COLLECTED </a:t>
            </a:r>
          </a:p>
          <a:p>
            <a:r>
              <a:rPr lang="en-US" sz="2400" b="1" dirty="0">
                <a:highlight>
                  <a:srgbClr val="000000"/>
                </a:highlight>
              </a:rPr>
              <a:t>FROM KAGGLE.</a:t>
            </a:r>
            <a:endParaRPr lang="en-US" sz="2400" dirty="0"/>
          </a:p>
          <a:p>
            <a:endParaRPr lang="en-US" sz="2400" dirty="0">
              <a:highlight>
                <a:srgbClr val="000000"/>
              </a:highlight>
            </a:endParaRPr>
          </a:p>
          <a:p>
            <a:r>
              <a:rPr lang="en-US" sz="2400" dirty="0">
                <a:highlight>
                  <a:srgbClr val="000000"/>
                </a:highlight>
              </a:rPr>
              <a:t>*DATASET WITH .TSV EXTENSION </a:t>
            </a:r>
          </a:p>
          <a:p>
            <a:r>
              <a:rPr lang="en-US" sz="2400" dirty="0">
                <a:highlight>
                  <a:srgbClr val="000000"/>
                </a:highlight>
              </a:rPr>
              <a:t>IS USED</a:t>
            </a:r>
            <a:r>
              <a:rPr lang="en-US" dirty="0">
                <a:highlight>
                  <a:srgbClr val="000000"/>
                </a:highlight>
              </a:rPr>
              <a:t>.</a:t>
            </a:r>
            <a:endParaRPr lang="ta-IN" dirty="0">
              <a:highlight>
                <a:srgbClr val="000000"/>
              </a:highlight>
            </a:endParaRPr>
          </a:p>
        </p:txBody>
      </p:sp>
      <p:sp>
        <p:nvSpPr>
          <p:cNvPr id="4" name="TextBox 3">
            <a:extLst>
              <a:ext uri="{FF2B5EF4-FFF2-40B4-BE49-F238E27FC236}">
                <a16:creationId xmlns:a16="http://schemas.microsoft.com/office/drawing/2014/main" xmlns="" id="{CF66C703-2EAA-4CF9-8E58-B7608BAB5742}"/>
              </a:ext>
            </a:extLst>
          </p:cNvPr>
          <p:cNvSpPr txBox="1"/>
          <p:nvPr/>
        </p:nvSpPr>
        <p:spPr>
          <a:xfrm>
            <a:off x="642257" y="2963031"/>
            <a:ext cx="4582886" cy="1200329"/>
          </a:xfrm>
          <a:prstGeom prst="rect">
            <a:avLst/>
          </a:prstGeom>
          <a:noFill/>
        </p:spPr>
        <p:txBody>
          <a:bodyPr wrap="square" rtlCol="0">
            <a:spAutoFit/>
          </a:bodyPr>
          <a:lstStyle/>
          <a:p>
            <a:endParaRPr lang="en-US" sz="2400" b="1" dirty="0">
              <a:highlight>
                <a:srgbClr val="000000"/>
              </a:highlight>
            </a:endParaRPr>
          </a:p>
          <a:p>
            <a:r>
              <a:rPr lang="en-US" sz="2400" b="1" dirty="0">
                <a:highlight>
                  <a:srgbClr val="000000"/>
                </a:highlight>
              </a:rPr>
              <a:t>*DATASET IS SPLITTED INTO TRAIN AND TEST </a:t>
            </a:r>
            <a:endParaRPr lang="ta-IN" sz="2400" b="1" dirty="0">
              <a:highlight>
                <a:srgbClr val="000000"/>
              </a:highlight>
            </a:endParaRPr>
          </a:p>
        </p:txBody>
      </p:sp>
    </p:spTree>
    <p:extLst>
      <p:ext uri="{BB962C8B-B14F-4D97-AF65-F5344CB8AC3E}">
        <p14:creationId xmlns:p14="http://schemas.microsoft.com/office/powerpoint/2010/main" xmlns="" val="1761773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t="-18000" b="-18000"/>
          </a:stretch>
        </a:blip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B1477990-95C3-4417-8E08-C8D25F0C9FC5}"/>
              </a:ext>
            </a:extLst>
          </p:cNvPr>
          <p:cNvSpPr/>
          <p:nvPr/>
        </p:nvSpPr>
        <p:spPr>
          <a:xfrm>
            <a:off x="914399" y="391886"/>
            <a:ext cx="7053721" cy="1077218"/>
          </a:xfrm>
          <a:prstGeom prst="rect">
            <a:avLst/>
          </a:prstGeom>
        </p:spPr>
        <p:txBody>
          <a:bodyPr wrap="square">
            <a:spAutoFit/>
          </a:bodyPr>
          <a:lstStyle/>
          <a:p>
            <a:r>
              <a:rPr lang="en-US" sz="3200" dirty="0">
                <a:latin typeface="Algerian" panose="04020705040A02060702" pitchFamily="82" charset="0"/>
              </a:rPr>
              <a:t>2.  TEXT </a:t>
            </a:r>
          </a:p>
          <a:p>
            <a:r>
              <a:rPr lang="en-US" sz="3200" dirty="0">
                <a:latin typeface="Algerian" panose="04020705040A02060702" pitchFamily="82" charset="0"/>
              </a:rPr>
              <a:t>PREPROCESSING</a:t>
            </a:r>
            <a:endParaRPr lang="ta-IN" sz="3200" dirty="0">
              <a:latin typeface="Algerian" panose="04020705040A02060702" pitchFamily="82" charset="0"/>
            </a:endParaRPr>
          </a:p>
        </p:txBody>
      </p:sp>
      <p:sp>
        <p:nvSpPr>
          <p:cNvPr id="2" name="Rectangle 1">
            <a:extLst>
              <a:ext uri="{FF2B5EF4-FFF2-40B4-BE49-F238E27FC236}">
                <a16:creationId xmlns:a16="http://schemas.microsoft.com/office/drawing/2014/main" xmlns="" id="{BAC71A1D-3E17-47C8-9BE8-80E5DFCC6B2E}"/>
              </a:ext>
            </a:extLst>
          </p:cNvPr>
          <p:cNvSpPr/>
          <p:nvPr/>
        </p:nvSpPr>
        <p:spPr>
          <a:xfrm>
            <a:off x="827314" y="1659284"/>
            <a:ext cx="7246422" cy="4031873"/>
          </a:xfrm>
          <a:prstGeom prst="rect">
            <a:avLst/>
          </a:prstGeom>
        </p:spPr>
        <p:txBody>
          <a:bodyPr wrap="square">
            <a:spAutoFit/>
          </a:bodyPr>
          <a:lstStyle/>
          <a:p>
            <a:r>
              <a:rPr lang="en-US" sz="3200" b="1" dirty="0">
                <a:solidFill>
                  <a:schemeClr val="bg1">
                    <a:lumMod val="95000"/>
                    <a:lumOff val="5000"/>
                  </a:schemeClr>
                </a:solidFill>
                <a:highlight>
                  <a:srgbClr val="C0C0C0"/>
                </a:highlight>
              </a:rPr>
              <a:t>*Import the dataset, using libraries like pandas and </a:t>
            </a:r>
            <a:r>
              <a:rPr lang="en-US" sz="3200" b="1" dirty="0" err="1">
                <a:solidFill>
                  <a:schemeClr val="bg1">
                    <a:lumMod val="95000"/>
                    <a:lumOff val="5000"/>
                  </a:schemeClr>
                </a:solidFill>
                <a:highlight>
                  <a:srgbClr val="C0C0C0"/>
                </a:highlight>
              </a:rPr>
              <a:t>numpy</a:t>
            </a:r>
            <a:r>
              <a:rPr lang="en-US" sz="3200" b="1" dirty="0">
                <a:solidFill>
                  <a:schemeClr val="bg1">
                    <a:lumMod val="95000"/>
                    <a:lumOff val="5000"/>
                  </a:schemeClr>
                </a:solidFill>
                <a:highlight>
                  <a:srgbClr val="C0C0C0"/>
                </a:highlight>
              </a:rPr>
              <a:t> .</a:t>
            </a:r>
          </a:p>
          <a:p>
            <a:r>
              <a:rPr lang="en-US" sz="3200" b="1" dirty="0">
                <a:solidFill>
                  <a:schemeClr val="bg1">
                    <a:lumMod val="95000"/>
                    <a:lumOff val="5000"/>
                  </a:schemeClr>
                </a:solidFill>
                <a:highlight>
                  <a:srgbClr val="C0C0C0"/>
                </a:highlight>
              </a:rPr>
              <a:t>*Remove the punctuations and  numbers</a:t>
            </a:r>
          </a:p>
          <a:p>
            <a:r>
              <a:rPr lang="en-US" sz="3200" b="1" dirty="0">
                <a:solidFill>
                  <a:schemeClr val="bg1">
                    <a:lumMod val="95000"/>
                    <a:lumOff val="5000"/>
                  </a:schemeClr>
                </a:solidFill>
                <a:highlight>
                  <a:srgbClr val="C0C0C0"/>
                </a:highlight>
              </a:rPr>
              <a:t>*Remove null values.</a:t>
            </a:r>
          </a:p>
          <a:p>
            <a:r>
              <a:rPr lang="en-US" sz="3200" b="1" dirty="0">
                <a:solidFill>
                  <a:schemeClr val="bg1">
                    <a:lumMod val="95000"/>
                    <a:lumOff val="5000"/>
                  </a:schemeClr>
                </a:solidFill>
                <a:highlight>
                  <a:srgbClr val="C0C0C0"/>
                </a:highlight>
              </a:rPr>
              <a:t>*Remove the regular expressions.</a:t>
            </a:r>
          </a:p>
          <a:p>
            <a:r>
              <a:rPr lang="en-US" sz="3200" b="1" dirty="0">
                <a:solidFill>
                  <a:schemeClr val="bg1">
                    <a:lumMod val="95000"/>
                    <a:lumOff val="5000"/>
                  </a:schemeClr>
                </a:solidFill>
                <a:highlight>
                  <a:srgbClr val="C0C0C0"/>
                </a:highlight>
              </a:rPr>
              <a:t>*Convert each word into  its lower case.</a:t>
            </a:r>
          </a:p>
          <a:p>
            <a:r>
              <a:rPr lang="en-US" sz="3200" b="1" dirty="0">
                <a:solidFill>
                  <a:schemeClr val="bg1">
                    <a:lumMod val="95000"/>
                    <a:lumOff val="5000"/>
                  </a:schemeClr>
                </a:solidFill>
                <a:highlight>
                  <a:srgbClr val="C0C0C0"/>
                </a:highlight>
              </a:rPr>
              <a:t>*Apply stemming(to remove stop words)</a:t>
            </a:r>
          </a:p>
          <a:p>
            <a:r>
              <a:rPr lang="en-US" sz="3200" b="1" dirty="0">
                <a:solidFill>
                  <a:schemeClr val="bg1">
                    <a:lumMod val="95000"/>
                    <a:lumOff val="5000"/>
                  </a:schemeClr>
                </a:solidFill>
                <a:highlight>
                  <a:srgbClr val="C0C0C0"/>
                </a:highlight>
              </a:rPr>
              <a:t>*split the data to test and train</a:t>
            </a:r>
          </a:p>
        </p:txBody>
      </p:sp>
    </p:spTree>
    <p:extLst>
      <p:ext uri="{BB962C8B-B14F-4D97-AF65-F5344CB8AC3E}">
        <p14:creationId xmlns:p14="http://schemas.microsoft.com/office/powerpoint/2010/main" xmlns="" val="7882458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l="-14000" r="-14000"/>
          </a:stretch>
        </a:blip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2D9E28A8-F13F-4172-A03C-609E024C8ADD}"/>
              </a:ext>
            </a:extLst>
          </p:cNvPr>
          <p:cNvSpPr/>
          <p:nvPr/>
        </p:nvSpPr>
        <p:spPr>
          <a:xfrm>
            <a:off x="239487" y="533400"/>
            <a:ext cx="6947172" cy="584775"/>
          </a:xfrm>
          <a:prstGeom prst="rect">
            <a:avLst/>
          </a:prstGeom>
        </p:spPr>
        <p:txBody>
          <a:bodyPr wrap="square">
            <a:spAutoFit/>
          </a:bodyPr>
          <a:lstStyle/>
          <a:p>
            <a:r>
              <a:rPr lang="en-US" sz="3200" b="1" dirty="0">
                <a:latin typeface="Algerian" panose="04020705040A02060702" pitchFamily="82" charset="0"/>
              </a:rPr>
              <a:t>3.</a:t>
            </a:r>
            <a:r>
              <a:rPr lang="en-US" sz="3200" dirty="0">
                <a:latin typeface="Algerian" panose="04020705040A02060702" pitchFamily="82" charset="0"/>
              </a:rPr>
              <a:t>MODEL</a:t>
            </a:r>
            <a:r>
              <a:rPr lang="en-US" sz="3200" b="1" dirty="0">
                <a:latin typeface="Algerian" panose="04020705040A02060702" pitchFamily="82" charset="0"/>
              </a:rPr>
              <a:t> BUILDING</a:t>
            </a:r>
          </a:p>
        </p:txBody>
      </p:sp>
      <p:sp>
        <p:nvSpPr>
          <p:cNvPr id="3" name="AutoShape 2">
            <a:extLst>
              <a:ext uri="{FF2B5EF4-FFF2-40B4-BE49-F238E27FC236}">
                <a16:creationId xmlns:a16="http://schemas.microsoft.com/office/drawing/2014/main" xmlns="" id="{ABD02B0C-BE14-47DA-ABFA-F258E99E1F05}"/>
              </a:ext>
            </a:extLst>
          </p:cNvPr>
          <p:cNvSpPr>
            <a:spLocks noChangeAspect="1" noChangeArrowheads="1"/>
          </p:cNvSpPr>
          <p:nvPr/>
        </p:nvSpPr>
        <p:spPr bwMode="auto">
          <a:xfrm>
            <a:off x="4419599" y="3276599"/>
            <a:ext cx="2329543" cy="2329543"/>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ta-IN"/>
          </a:p>
        </p:txBody>
      </p:sp>
      <p:sp>
        <p:nvSpPr>
          <p:cNvPr id="4" name="AutoShape 4">
            <a:extLst>
              <a:ext uri="{FF2B5EF4-FFF2-40B4-BE49-F238E27FC236}">
                <a16:creationId xmlns:a16="http://schemas.microsoft.com/office/drawing/2014/main" xmlns="" id="{C0846DD5-6FD0-444A-ABEC-29568EC368F2}"/>
              </a:ext>
            </a:extLst>
          </p:cNvPr>
          <p:cNvSpPr>
            <a:spLocks noChangeAspect="1" noChangeArrowheads="1"/>
          </p:cNvSpPr>
          <p:nvPr/>
        </p:nvSpPr>
        <p:spPr bwMode="auto">
          <a:xfrm>
            <a:off x="4571999" y="3428999"/>
            <a:ext cx="2329543" cy="2329543"/>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ta-IN"/>
          </a:p>
        </p:txBody>
      </p:sp>
      <p:sp>
        <p:nvSpPr>
          <p:cNvPr id="5" name="AutoShape 6">
            <a:extLst>
              <a:ext uri="{FF2B5EF4-FFF2-40B4-BE49-F238E27FC236}">
                <a16:creationId xmlns:a16="http://schemas.microsoft.com/office/drawing/2014/main" xmlns="" id="{9BD9590B-6A36-46ED-B5A8-BD2A97868AFB}"/>
              </a:ext>
            </a:extLst>
          </p:cNvPr>
          <p:cNvSpPr>
            <a:spLocks noChangeAspect="1" noChangeArrowheads="1"/>
          </p:cNvSpPr>
          <p:nvPr/>
        </p:nvSpPr>
        <p:spPr bwMode="auto">
          <a:xfrm>
            <a:off x="4724399" y="3581399"/>
            <a:ext cx="2329543" cy="2329543"/>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ta-IN"/>
          </a:p>
        </p:txBody>
      </p:sp>
      <p:sp>
        <p:nvSpPr>
          <p:cNvPr id="8" name="Rectangle 7">
            <a:extLst>
              <a:ext uri="{FF2B5EF4-FFF2-40B4-BE49-F238E27FC236}">
                <a16:creationId xmlns:a16="http://schemas.microsoft.com/office/drawing/2014/main" xmlns="" id="{FFC968F0-3C33-4106-BFA1-020F0D17EF58}"/>
              </a:ext>
            </a:extLst>
          </p:cNvPr>
          <p:cNvSpPr/>
          <p:nvPr/>
        </p:nvSpPr>
        <p:spPr>
          <a:xfrm>
            <a:off x="239487" y="1415143"/>
            <a:ext cx="7075713" cy="4401205"/>
          </a:xfrm>
          <a:prstGeom prst="rect">
            <a:avLst/>
          </a:prstGeom>
        </p:spPr>
        <p:txBody>
          <a:bodyPr wrap="square">
            <a:spAutoFit/>
          </a:bodyPr>
          <a:lstStyle/>
          <a:p>
            <a:r>
              <a:rPr lang="en-US" sz="2800" b="1" dirty="0"/>
              <a:t>*import model &amp; build libraries</a:t>
            </a:r>
          </a:p>
          <a:p>
            <a:r>
              <a:rPr lang="en-US" sz="2800" b="1" dirty="0"/>
              <a:t> Initialize the model , </a:t>
            </a:r>
          </a:p>
          <a:p>
            <a:r>
              <a:rPr lang="en-US" sz="2800" b="1" dirty="0"/>
              <a:t>*Add input layer , hidden layer and output layer.</a:t>
            </a:r>
          </a:p>
          <a:p>
            <a:r>
              <a:rPr lang="en-US" sz="2800" b="1" dirty="0"/>
              <a:t>*Configure the learning process ,</a:t>
            </a:r>
          </a:p>
          <a:p>
            <a:r>
              <a:rPr lang="en-US" sz="2800" b="1" dirty="0"/>
              <a:t>*Train and test the model , </a:t>
            </a:r>
          </a:p>
          <a:p>
            <a:r>
              <a:rPr lang="en-US" sz="2800" b="1" dirty="0"/>
              <a:t>*Optimize the model.</a:t>
            </a:r>
          </a:p>
          <a:p>
            <a:r>
              <a:rPr lang="en-US" sz="2800" b="1" dirty="0"/>
              <a:t>* Predict the model by giving Inputs.</a:t>
            </a:r>
          </a:p>
          <a:p>
            <a:r>
              <a:rPr lang="en-US" sz="2800" b="1" dirty="0"/>
              <a:t>*Save the model.</a:t>
            </a:r>
          </a:p>
          <a:p>
            <a:r>
              <a:rPr lang="en-US" sz="2800" b="1" dirty="0"/>
              <a:t>*Accuracy of our model is 99.8% </a:t>
            </a:r>
          </a:p>
        </p:txBody>
      </p:sp>
    </p:spTree>
    <p:extLst>
      <p:ext uri="{BB962C8B-B14F-4D97-AF65-F5344CB8AC3E}">
        <p14:creationId xmlns:p14="http://schemas.microsoft.com/office/powerpoint/2010/main" xmlns="" val="36203786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l="-17000" r="-17000"/>
          </a:stretch>
        </a:blipFill>
        <a:effectLst/>
      </p:bgPr>
    </p:bg>
    <p:spTree>
      <p:nvGrpSpPr>
        <p:cNvPr id="1" name=""/>
        <p:cNvGrpSpPr/>
        <p:nvPr/>
      </p:nvGrpSpPr>
      <p:grpSpPr>
        <a:xfrm>
          <a:off x="0" y="0"/>
          <a:ext cx="0" cy="0"/>
          <a:chOff x="0" y="0"/>
          <a:chExt cx="0" cy="0"/>
        </a:xfrm>
      </p:grpSpPr>
      <p:pic>
        <p:nvPicPr>
          <p:cNvPr id="84" name="Picture 83">
            <a:extLst>
              <a:ext uri="{FF2B5EF4-FFF2-40B4-BE49-F238E27FC236}">
                <a16:creationId xmlns:a16="http://schemas.microsoft.com/office/drawing/2014/main" xmlns="" id="{88B5BAC0-18A9-4E6E-BA0A-8F8A4C04BA9F}"/>
              </a:ext>
            </a:extLst>
          </p:cNvPr>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5496910" y="1019503"/>
            <a:ext cx="3279228" cy="5160580"/>
          </a:xfrm>
          <a:prstGeom prst="rect">
            <a:avLst/>
          </a:prstGeom>
        </p:spPr>
      </p:pic>
      <p:pic>
        <p:nvPicPr>
          <p:cNvPr id="86" name="Picture 85">
            <a:extLst>
              <a:ext uri="{FF2B5EF4-FFF2-40B4-BE49-F238E27FC236}">
                <a16:creationId xmlns:a16="http://schemas.microsoft.com/office/drawing/2014/main" xmlns="" id="{D21B4C78-44F2-4BA8-A899-B5C3EEB7DA57}"/>
              </a:ext>
            </a:extLst>
          </p:cNvPr>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168166" y="1093075"/>
            <a:ext cx="4960882" cy="4740165"/>
          </a:xfrm>
          <a:prstGeom prst="rect">
            <a:avLst/>
          </a:prstGeom>
        </p:spPr>
      </p:pic>
      <p:sp>
        <p:nvSpPr>
          <p:cNvPr id="87" name="TextBox 86">
            <a:extLst>
              <a:ext uri="{FF2B5EF4-FFF2-40B4-BE49-F238E27FC236}">
                <a16:creationId xmlns:a16="http://schemas.microsoft.com/office/drawing/2014/main" xmlns="" id="{9E2D75DF-328A-430F-BAA5-C1B5B5FE2577}"/>
              </a:ext>
            </a:extLst>
          </p:cNvPr>
          <p:cNvSpPr txBox="1"/>
          <p:nvPr/>
        </p:nvSpPr>
        <p:spPr>
          <a:xfrm>
            <a:off x="388884" y="126124"/>
            <a:ext cx="4813738" cy="584775"/>
          </a:xfrm>
          <a:prstGeom prst="rect">
            <a:avLst/>
          </a:prstGeom>
          <a:noFill/>
        </p:spPr>
        <p:txBody>
          <a:bodyPr wrap="square" rtlCol="0">
            <a:spAutoFit/>
          </a:bodyPr>
          <a:lstStyle/>
          <a:p>
            <a:r>
              <a:rPr lang="en-US" sz="3200" dirty="0">
                <a:latin typeface="Algerian" panose="04020705040A02060702" pitchFamily="82" charset="0"/>
              </a:rPr>
              <a:t>Block diagram</a:t>
            </a:r>
            <a:endParaRPr lang="ta-IN" sz="3200" dirty="0">
              <a:latin typeface="Algerian" panose="04020705040A02060702" pitchFamily="82" charset="0"/>
            </a:endParaRPr>
          </a:p>
        </p:txBody>
      </p:sp>
    </p:spTree>
    <p:extLst>
      <p:ext uri="{BB962C8B-B14F-4D97-AF65-F5344CB8AC3E}">
        <p14:creationId xmlns:p14="http://schemas.microsoft.com/office/powerpoint/2010/main" xmlns="" val="29448912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l="-17000" r="-17000"/>
          </a:stretch>
        </a:blip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4498D78D-8DE2-43EB-BEAB-EBDF64739735}"/>
              </a:ext>
            </a:extLst>
          </p:cNvPr>
          <p:cNvSpPr txBox="1"/>
          <p:nvPr/>
        </p:nvSpPr>
        <p:spPr>
          <a:xfrm>
            <a:off x="900752" y="1023582"/>
            <a:ext cx="6688767" cy="1354217"/>
          </a:xfrm>
          <a:prstGeom prst="rect">
            <a:avLst/>
          </a:prstGeom>
          <a:noFill/>
        </p:spPr>
        <p:txBody>
          <a:bodyPr wrap="square" rtlCol="0">
            <a:spAutoFit/>
          </a:bodyPr>
          <a:lstStyle/>
          <a:p>
            <a:r>
              <a:rPr lang="en-US" sz="3200" b="1" dirty="0">
                <a:solidFill>
                  <a:schemeClr val="tx1">
                    <a:lumMod val="85000"/>
                  </a:schemeClr>
                </a:solidFill>
              </a:rPr>
              <a:t>*Creating a HTML file &amp; CSS FILE </a:t>
            </a:r>
          </a:p>
          <a:p>
            <a:r>
              <a:rPr lang="en-US" sz="3200" b="1" dirty="0">
                <a:solidFill>
                  <a:schemeClr val="tx1">
                    <a:lumMod val="85000"/>
                  </a:schemeClr>
                </a:solidFill>
              </a:rPr>
              <a:t>*Building a python code Using FLASK.</a:t>
            </a:r>
          </a:p>
          <a:p>
            <a:endParaRPr lang="ta-IN" dirty="0"/>
          </a:p>
        </p:txBody>
      </p:sp>
      <p:sp>
        <p:nvSpPr>
          <p:cNvPr id="4" name="TextBox 3">
            <a:extLst>
              <a:ext uri="{FF2B5EF4-FFF2-40B4-BE49-F238E27FC236}">
                <a16:creationId xmlns:a16="http://schemas.microsoft.com/office/drawing/2014/main" xmlns="" id="{21133B3D-550A-482E-8591-39008C7E2C47}"/>
              </a:ext>
            </a:extLst>
          </p:cNvPr>
          <p:cNvSpPr txBox="1"/>
          <p:nvPr/>
        </p:nvSpPr>
        <p:spPr>
          <a:xfrm>
            <a:off x="900752" y="368490"/>
            <a:ext cx="7929349" cy="584775"/>
          </a:xfrm>
          <a:prstGeom prst="rect">
            <a:avLst/>
          </a:prstGeom>
          <a:noFill/>
        </p:spPr>
        <p:txBody>
          <a:bodyPr wrap="square" rtlCol="0">
            <a:spAutoFit/>
          </a:bodyPr>
          <a:lstStyle/>
          <a:p>
            <a:r>
              <a:rPr lang="en-US" sz="3200" dirty="0">
                <a:latin typeface="Algerian" panose="04020705040A02060702" pitchFamily="82" charset="0"/>
              </a:rPr>
              <a:t>4.APPLICATION BUILDING</a:t>
            </a:r>
            <a:endParaRPr lang="ta-IN" sz="3200" dirty="0">
              <a:latin typeface="Algerian" panose="04020705040A02060702" pitchFamily="82" charset="0"/>
            </a:endParaRPr>
          </a:p>
        </p:txBody>
      </p:sp>
      <p:sp>
        <p:nvSpPr>
          <p:cNvPr id="5" name="Rectangle 4">
            <a:extLst>
              <a:ext uri="{FF2B5EF4-FFF2-40B4-BE49-F238E27FC236}">
                <a16:creationId xmlns:a16="http://schemas.microsoft.com/office/drawing/2014/main" xmlns="" id="{B260728B-8524-4C1C-BF1F-C496C461FD3C}"/>
              </a:ext>
            </a:extLst>
          </p:cNvPr>
          <p:cNvSpPr/>
          <p:nvPr/>
        </p:nvSpPr>
        <p:spPr>
          <a:xfrm>
            <a:off x="900752" y="2377799"/>
            <a:ext cx="5916608" cy="3755548"/>
          </a:xfrm>
          <a:prstGeom prst="rect">
            <a:avLst/>
          </a:prstGeom>
        </p:spPr>
        <p:txBody>
          <a:bodyPr wrap="square">
            <a:spAutoFit/>
          </a:bodyPr>
          <a:lstStyle/>
          <a:p>
            <a:pPr>
              <a:lnSpc>
                <a:spcPct val="115000"/>
              </a:lnSpc>
              <a:spcAft>
                <a:spcPts val="1000"/>
              </a:spcAft>
            </a:pPr>
            <a:r>
              <a:rPr lang="en-US" sz="2800" u="sng" dirty="0">
                <a:solidFill>
                  <a:schemeClr val="tx1">
                    <a:lumMod val="85000"/>
                  </a:schemeClr>
                </a:solidFill>
                <a:latin typeface="Calibri" panose="020F0502020204030204" pitchFamily="34" charset="0"/>
                <a:ea typeface="Calibri" panose="020F0502020204030204" pitchFamily="34" charset="0"/>
                <a:cs typeface="Calibri" panose="020F0502020204030204" pitchFamily="34" charset="0"/>
              </a:rPr>
              <a:t>APPLICATION:</a:t>
            </a:r>
            <a:endParaRPr lang="en-US" sz="2800" dirty="0">
              <a:solidFill>
                <a:schemeClr val="tx1">
                  <a:lumMod val="85000"/>
                </a:schemeClr>
              </a:solidFill>
              <a:latin typeface="Calibri" panose="020F0502020204030204" pitchFamily="34" charset="0"/>
              <a:ea typeface="Calibri" panose="020F0502020204030204" pitchFamily="34" charset="0"/>
              <a:cs typeface="Latha" panose="020B0604020202020204" pitchFamily="34" charset="0"/>
            </a:endParaRPr>
          </a:p>
          <a:p>
            <a:pPr marL="342900" lvl="0" indent="-342900" fontAlgn="base">
              <a:lnSpc>
                <a:spcPct val="115000"/>
              </a:lnSpc>
              <a:spcAft>
                <a:spcPts val="300"/>
              </a:spcAft>
              <a:buFont typeface="Symbol" panose="05050102010706020507" pitchFamily="18" charset="2"/>
              <a:buChar char=""/>
            </a:pPr>
            <a:r>
              <a:rPr lang="en-IN" sz="2800" b="1" dirty="0">
                <a:solidFill>
                  <a:schemeClr val="tx1">
                    <a:lumMod val="85000"/>
                  </a:schemeClr>
                </a:solidFill>
                <a:latin typeface="Calibri" panose="020F0502020204030204" pitchFamily="34" charset="0"/>
                <a:ea typeface="Times New Roman" panose="02020603050405020304" pitchFamily="18" charset="0"/>
                <a:cs typeface="Calibri" panose="020F0502020204030204" pitchFamily="34" charset="0"/>
              </a:rPr>
              <a:t>Spreading malicious links can be avoided.</a:t>
            </a:r>
            <a:endParaRPr lang="en-US" sz="2800" b="1" dirty="0">
              <a:solidFill>
                <a:schemeClr val="tx1">
                  <a:lumMod val="85000"/>
                </a:schemeClr>
              </a:solidFill>
              <a:latin typeface="Calibri" panose="020F0502020204030204" pitchFamily="34" charset="0"/>
              <a:ea typeface="Calibri" panose="020F0502020204030204" pitchFamily="34" charset="0"/>
              <a:cs typeface="Latha" panose="020B0604020202020204" pitchFamily="34" charset="0"/>
            </a:endParaRPr>
          </a:p>
          <a:p>
            <a:pPr marL="342900" lvl="0" indent="-342900" fontAlgn="base">
              <a:lnSpc>
                <a:spcPct val="115000"/>
              </a:lnSpc>
              <a:spcAft>
                <a:spcPts val="300"/>
              </a:spcAft>
              <a:buFont typeface="Symbol" panose="05050102010706020507" pitchFamily="18" charset="2"/>
              <a:buChar char=""/>
            </a:pPr>
            <a:r>
              <a:rPr lang="en-IN" sz="2800" b="1" dirty="0">
                <a:solidFill>
                  <a:schemeClr val="tx1">
                    <a:lumMod val="85000"/>
                  </a:schemeClr>
                </a:solidFill>
                <a:latin typeface="Calibri" panose="020F0502020204030204" pitchFamily="34" charset="0"/>
                <a:ea typeface="Times New Roman" panose="02020603050405020304" pitchFamily="18" charset="0"/>
                <a:cs typeface="Calibri" panose="020F0502020204030204" pitchFamily="34" charset="0"/>
              </a:rPr>
              <a:t>Bulk messages used to spread used for spreading malware or advertising to direct user’s site can be prevented.</a:t>
            </a:r>
            <a:endParaRPr lang="en-US" sz="2800" b="1" dirty="0">
              <a:solidFill>
                <a:schemeClr val="tx1">
                  <a:lumMod val="85000"/>
                </a:schemeClr>
              </a:solidFill>
              <a:effectLst/>
              <a:latin typeface="Calibri" panose="020F0502020204030204" pitchFamily="34" charset="0"/>
              <a:ea typeface="Calibri" panose="020F0502020204030204" pitchFamily="34" charset="0"/>
              <a:cs typeface="Latha" panose="020B0604020202020204" pitchFamily="34" charset="0"/>
            </a:endParaRPr>
          </a:p>
        </p:txBody>
      </p:sp>
    </p:spTree>
    <p:extLst>
      <p:ext uri="{BB962C8B-B14F-4D97-AF65-F5344CB8AC3E}">
        <p14:creationId xmlns:p14="http://schemas.microsoft.com/office/powerpoint/2010/main" xmlns="" val="353413805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29AF8C"/>
      </a:accent1>
      <a:accent2>
        <a:srgbClr val="97BE49"/>
      </a:accent2>
      <a:accent3>
        <a:srgbClr val="3D9CCC"/>
      </a:accent3>
      <a:accent4>
        <a:srgbClr val="7C60C6"/>
      </a:accent4>
      <a:accent5>
        <a:srgbClr val="C9492C"/>
      </a:accent5>
      <a:accent6>
        <a:srgbClr val="D58C2E"/>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3E4F19A7-A959-40BB-972C-4880BAF8EB09}"/>
    </a:ext>
  </a:extLst>
</a:theme>
</file>

<file path=docProps/app.xml><?xml version="1.0" encoding="utf-8"?>
<Properties xmlns="http://schemas.openxmlformats.org/officeDocument/2006/extended-properties" xmlns:vt="http://schemas.openxmlformats.org/officeDocument/2006/docPropsVTypes">
  <Template>Office Theme</Template>
  <TotalTime>1242</TotalTime>
  <Words>562</Words>
  <Application>Microsoft Office PowerPoint</Application>
  <PresentationFormat>On-screen Show (4:3)</PresentationFormat>
  <Paragraphs>77</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aarthi</dc:creator>
  <cp:lastModifiedBy>Ramesh</cp:lastModifiedBy>
  <cp:revision>52</cp:revision>
  <dcterms:created xsi:type="dcterms:W3CDTF">2020-07-07T08:26:38Z</dcterms:created>
  <dcterms:modified xsi:type="dcterms:W3CDTF">2020-07-08T10:20:13Z</dcterms:modified>
</cp:coreProperties>
</file>