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h7oCh3RjEqW7aeJPy2NtXa12pN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422030" y="1371600"/>
            <a:ext cx="8229600" cy="1828800"/>
          </a:xfrm>
          <a:prstGeom prst="rect">
            <a:avLst/>
          </a:prstGeom>
          <a:noFill/>
          <a:ln>
            <a:noFill/>
          </a:ln>
        </p:spPr>
        <p:txBody>
          <a:bodyPr anchorCtr="0" anchor="b" bIns="0" lIns="45700" spcFirstLastPara="1" rIns="45700" wrap="square" tIns="0">
            <a:normAutofit/>
          </a:bodyPr>
          <a:lstStyle>
            <a:lvl1pPr lvl="0" algn="ctr">
              <a:spcBef>
                <a:spcPts val="0"/>
              </a:spcBef>
              <a:spcAft>
                <a:spcPts val="0"/>
              </a:spcAft>
              <a:buClr>
                <a:srgbClr val="EAD594"/>
              </a:buClr>
              <a:buSzPts val="4800"/>
              <a:buFont typeface="Calibri"/>
              <a:buNone/>
              <a:defRPr b="1" sz="4800" cap="none">
                <a:solidFill>
                  <a:srgbClr val="EAD59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6"/>
          <p:cNvSpPr txBox="1"/>
          <p:nvPr>
            <p:ph idx="1" type="subTitle"/>
          </p:nvPr>
        </p:nvSpPr>
        <p:spPr>
          <a:xfrm>
            <a:off x="1371600" y="3331698"/>
            <a:ext cx="6400800" cy="175260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SzPts val="1820"/>
              <a:buNone/>
              <a:defRPr>
                <a:solidFill>
                  <a:schemeClr val="lt1"/>
                </a:solidFill>
              </a:defRPr>
            </a:lvl1pPr>
            <a:lvl2pPr lvl="1" algn="ctr">
              <a:spcBef>
                <a:spcPts val="360"/>
              </a:spcBef>
              <a:spcAft>
                <a:spcPts val="0"/>
              </a:spcAft>
              <a:buSzPts val="1440"/>
              <a:buNone/>
              <a:defRPr/>
            </a:lvl2pPr>
            <a:lvl3pPr lvl="2" algn="ctr">
              <a:spcBef>
                <a:spcPts val="360"/>
              </a:spcBef>
              <a:spcAft>
                <a:spcPts val="0"/>
              </a:spcAft>
              <a:buSzPts val="171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217420" y="-160020"/>
            <a:ext cx="4709160" cy="8229600"/>
          </a:xfrm>
          <a:prstGeom prst="rect">
            <a:avLst/>
          </a:prstGeom>
          <a:noFill/>
          <a:ln>
            <a:noFill/>
          </a:ln>
        </p:spPr>
        <p:txBody>
          <a:bodyPr anchorCtr="0" anchor="t" bIns="45700" lIns="91425" spcFirstLastPara="1" rIns="91425" wrap="square" tIns="45700">
            <a:normAutofit/>
          </a:bodyPr>
          <a:lstStyle>
            <a:lvl1pPr indent="-302895" lvl="0" marL="457200" algn="l">
              <a:spcBef>
                <a:spcPts val="360"/>
              </a:spcBef>
              <a:spcAft>
                <a:spcPts val="0"/>
              </a:spcAft>
              <a:buSzPts val="1170"/>
              <a:buChar char="▣"/>
              <a:defRPr/>
            </a:lvl1pPr>
            <a:lvl2pPr indent="-320040" lvl="1" marL="914400" algn="l">
              <a:spcBef>
                <a:spcPts val="360"/>
              </a:spcBef>
              <a:spcAft>
                <a:spcPts val="0"/>
              </a:spcAft>
              <a:buSzPts val="1440"/>
              <a:buChar char="◼"/>
              <a:defRPr/>
            </a:lvl2pPr>
            <a:lvl3pPr indent="-337185" lvl="2" marL="1371600" algn="l">
              <a:spcBef>
                <a:spcPts val="360"/>
              </a:spcBef>
              <a:spcAft>
                <a:spcPts val="0"/>
              </a:spcAft>
              <a:buSzPts val="171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25"/>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2895" lvl="0" marL="457200" algn="l">
              <a:spcBef>
                <a:spcPts val="360"/>
              </a:spcBef>
              <a:spcAft>
                <a:spcPts val="0"/>
              </a:spcAft>
              <a:buSzPts val="1170"/>
              <a:buChar char="▣"/>
              <a:defRPr/>
            </a:lvl1pPr>
            <a:lvl2pPr indent="-320040" lvl="1" marL="914400" algn="l">
              <a:spcBef>
                <a:spcPts val="360"/>
              </a:spcBef>
              <a:spcAft>
                <a:spcPts val="0"/>
              </a:spcAft>
              <a:buSzPts val="1440"/>
              <a:buChar char="◼"/>
              <a:defRPr/>
            </a:lvl2pPr>
            <a:lvl3pPr indent="-337185" lvl="2" marL="1371600" algn="l">
              <a:spcBef>
                <a:spcPts val="360"/>
              </a:spcBef>
              <a:spcAft>
                <a:spcPts val="0"/>
              </a:spcAft>
              <a:buSzPts val="171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26"/>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17"/>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457200" y="1600200"/>
            <a:ext cx="8229600" cy="4709160"/>
          </a:xfrm>
          <a:prstGeom prst="rect">
            <a:avLst/>
          </a:prstGeom>
          <a:noFill/>
          <a:ln>
            <a:noFill/>
          </a:ln>
        </p:spPr>
        <p:txBody>
          <a:bodyPr anchorCtr="0" anchor="t" bIns="45700" lIns="91425" spcFirstLastPara="1" rIns="91425" wrap="square" tIns="45700">
            <a:normAutofit/>
          </a:bodyPr>
          <a:lstStyle>
            <a:lvl1pPr indent="-302895" lvl="0" marL="457200" algn="l">
              <a:spcBef>
                <a:spcPts val="360"/>
              </a:spcBef>
              <a:spcAft>
                <a:spcPts val="0"/>
              </a:spcAft>
              <a:buSzPts val="1170"/>
              <a:buChar char="▣"/>
              <a:defRPr/>
            </a:lvl1pPr>
            <a:lvl2pPr indent="-320040" lvl="1" marL="914400" algn="l">
              <a:spcBef>
                <a:spcPts val="360"/>
              </a:spcBef>
              <a:spcAft>
                <a:spcPts val="0"/>
              </a:spcAft>
              <a:buSzPts val="1440"/>
              <a:buChar char="◼"/>
              <a:defRPr/>
            </a:lvl2pPr>
            <a:lvl3pPr indent="-337185" lvl="2" marL="1371600" algn="l">
              <a:spcBef>
                <a:spcPts val="360"/>
              </a:spcBef>
              <a:spcAft>
                <a:spcPts val="0"/>
              </a:spcAft>
              <a:buSzPts val="171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18"/>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9"/>
          <p:cNvSpPr txBox="1"/>
          <p:nvPr>
            <p:ph type="title"/>
          </p:nvPr>
        </p:nvSpPr>
        <p:spPr>
          <a:xfrm>
            <a:off x="1600200" y="609600"/>
            <a:ext cx="7086600" cy="1828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DCC577"/>
              </a:buClr>
              <a:buSzPts val="4800"/>
              <a:buFont typeface="Calibri"/>
              <a:buNone/>
              <a:defRPr b="1" sz="4800" cap="none">
                <a:solidFill>
                  <a:srgbClr val="DCC57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1600200" y="2507786"/>
            <a:ext cx="70866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300"/>
              <a:buNone/>
              <a:defRPr sz="2000">
                <a:solidFill>
                  <a:schemeClr val="lt1"/>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152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19"/>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35915" lvl="0" marL="457200" algn="l">
              <a:spcBef>
                <a:spcPts val="520"/>
              </a:spcBef>
              <a:spcAft>
                <a:spcPts val="0"/>
              </a:spcAft>
              <a:buSzPts val="1690"/>
              <a:buChar char="▣"/>
              <a:defRPr sz="2600"/>
            </a:lvl1pPr>
            <a:lvl2pPr indent="-350519" lvl="1" marL="914400" algn="l">
              <a:spcBef>
                <a:spcPts val="480"/>
              </a:spcBef>
              <a:spcAft>
                <a:spcPts val="0"/>
              </a:spcAft>
              <a:buSzPts val="1920"/>
              <a:buChar char="◼"/>
              <a:defRPr sz="2400"/>
            </a:lvl2pPr>
            <a:lvl3pPr indent="-349250" lvl="2" marL="1371600" algn="l">
              <a:spcBef>
                <a:spcPts val="400"/>
              </a:spcBef>
              <a:spcAft>
                <a:spcPts val="0"/>
              </a:spcAft>
              <a:buSzPts val="19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35915" lvl="0" marL="457200" algn="l">
              <a:spcBef>
                <a:spcPts val="520"/>
              </a:spcBef>
              <a:spcAft>
                <a:spcPts val="0"/>
              </a:spcAft>
              <a:buSzPts val="1690"/>
              <a:buChar char="▣"/>
              <a:defRPr sz="2600"/>
            </a:lvl1pPr>
            <a:lvl2pPr indent="-350519" lvl="1" marL="914400" algn="l">
              <a:spcBef>
                <a:spcPts val="480"/>
              </a:spcBef>
              <a:spcAft>
                <a:spcPts val="0"/>
              </a:spcAft>
              <a:buSzPts val="1920"/>
              <a:buChar char="◼"/>
              <a:defRPr sz="2400"/>
            </a:lvl2pPr>
            <a:lvl3pPr indent="-349250" lvl="2" marL="1371600" algn="l">
              <a:spcBef>
                <a:spcPts val="400"/>
              </a:spcBef>
              <a:spcAft>
                <a:spcPts val="0"/>
              </a:spcAft>
              <a:buSzPts val="19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20"/>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4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457200" y="1535112"/>
            <a:ext cx="4040188" cy="750887"/>
          </a:xfrm>
          <a:prstGeom prst="rect">
            <a:avLst/>
          </a:prstGeom>
          <a:noFill/>
          <a:ln>
            <a:noFill/>
          </a:ln>
        </p:spPr>
        <p:txBody>
          <a:bodyPr anchorCtr="0" anchor="ctr" bIns="45700" lIns="91425" spcFirstLastPara="1" rIns="91425" wrap="square" tIns="45700">
            <a:normAutofit/>
          </a:bodyPr>
          <a:lstStyle>
            <a:lvl1pPr indent="-228600" lvl="0" marL="457200" algn="l">
              <a:spcBef>
                <a:spcPts val="480"/>
              </a:spcBef>
              <a:spcAft>
                <a:spcPts val="0"/>
              </a:spcAft>
              <a:buSzPts val="1560"/>
              <a:buNone/>
              <a:defRPr b="0" sz="2400" cap="none">
                <a:solidFill>
                  <a:schemeClr val="lt1"/>
                </a:solidFill>
              </a:defRPr>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21"/>
          <p:cNvSpPr txBox="1"/>
          <p:nvPr>
            <p:ph idx="2" type="body"/>
          </p:nvPr>
        </p:nvSpPr>
        <p:spPr>
          <a:xfrm>
            <a:off x="4645025" y="1535112"/>
            <a:ext cx="4041775" cy="750887"/>
          </a:xfrm>
          <a:prstGeom prst="rect">
            <a:avLst/>
          </a:prstGeom>
          <a:noFill/>
          <a:ln>
            <a:noFill/>
          </a:ln>
        </p:spPr>
        <p:txBody>
          <a:bodyPr anchorCtr="0" anchor="ctr" bIns="45700" lIns="91425" spcFirstLastPara="1" rIns="91425" wrap="square" tIns="45700">
            <a:normAutofit/>
          </a:bodyPr>
          <a:lstStyle>
            <a:lvl1pPr indent="-228600" lvl="0" marL="457200" algn="l">
              <a:spcBef>
                <a:spcPts val="480"/>
              </a:spcBef>
              <a:spcAft>
                <a:spcPts val="0"/>
              </a:spcAft>
              <a:buSzPts val="1560"/>
              <a:buNone/>
              <a:defRPr b="0" sz="2400" cap="none">
                <a:solidFill>
                  <a:schemeClr val="lt1"/>
                </a:solidFill>
              </a:defRPr>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1"/>
          <p:cNvSpPr txBox="1"/>
          <p:nvPr>
            <p:ph idx="3" type="body"/>
          </p:nvPr>
        </p:nvSpPr>
        <p:spPr>
          <a:xfrm>
            <a:off x="457200" y="2362200"/>
            <a:ext cx="4040188" cy="3763963"/>
          </a:xfrm>
          <a:prstGeom prst="rect">
            <a:avLst/>
          </a:prstGeom>
          <a:noFill/>
          <a:ln>
            <a:noFill/>
          </a:ln>
        </p:spPr>
        <p:txBody>
          <a:bodyPr anchorCtr="0" anchor="t" bIns="45700" lIns="91425" spcFirstLastPara="1" rIns="91425" wrap="square" tIns="45700">
            <a:normAutofit/>
          </a:bodyPr>
          <a:lstStyle>
            <a:lvl1pPr indent="-327660" lvl="0" marL="457200" algn="l">
              <a:spcBef>
                <a:spcPts val="480"/>
              </a:spcBef>
              <a:spcAft>
                <a:spcPts val="0"/>
              </a:spcAft>
              <a:buSzPts val="1560"/>
              <a:buChar char="▣"/>
              <a:defRPr sz="2400"/>
            </a:lvl1pPr>
            <a:lvl2pPr indent="-330200" lvl="1" marL="914400" algn="l">
              <a:spcBef>
                <a:spcPts val="400"/>
              </a:spcBef>
              <a:spcAft>
                <a:spcPts val="0"/>
              </a:spcAft>
              <a:buSzPts val="1600"/>
              <a:buChar char="◼"/>
              <a:defRPr sz="2000"/>
            </a:lvl2pPr>
            <a:lvl3pPr indent="-337185" lvl="2" marL="1371600" algn="l">
              <a:spcBef>
                <a:spcPts val="360"/>
              </a:spcBef>
              <a:spcAft>
                <a:spcPts val="0"/>
              </a:spcAft>
              <a:buSzPts val="171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1"/>
          <p:cNvSpPr txBox="1"/>
          <p:nvPr>
            <p:ph idx="4" type="body"/>
          </p:nvPr>
        </p:nvSpPr>
        <p:spPr>
          <a:xfrm>
            <a:off x="4645025" y="2362200"/>
            <a:ext cx="4041775" cy="3763963"/>
          </a:xfrm>
          <a:prstGeom prst="rect">
            <a:avLst/>
          </a:prstGeom>
          <a:noFill/>
          <a:ln>
            <a:noFill/>
          </a:ln>
        </p:spPr>
        <p:txBody>
          <a:bodyPr anchorCtr="0" anchor="t" bIns="45700" lIns="91425" spcFirstLastPara="1" rIns="91425" wrap="square" tIns="45700">
            <a:normAutofit/>
          </a:bodyPr>
          <a:lstStyle>
            <a:lvl1pPr indent="-327660" lvl="0" marL="457200" algn="l">
              <a:spcBef>
                <a:spcPts val="480"/>
              </a:spcBef>
              <a:spcAft>
                <a:spcPts val="0"/>
              </a:spcAft>
              <a:buSzPts val="1560"/>
              <a:buChar char="▣"/>
              <a:defRPr sz="2400"/>
            </a:lvl1pPr>
            <a:lvl2pPr indent="-330200" lvl="1" marL="914400" algn="l">
              <a:spcBef>
                <a:spcPts val="400"/>
              </a:spcBef>
              <a:spcAft>
                <a:spcPts val="0"/>
              </a:spcAft>
              <a:buSzPts val="1600"/>
              <a:buChar char="◼"/>
              <a:defRPr sz="2000"/>
            </a:lvl2pPr>
            <a:lvl3pPr indent="-337185" lvl="2" marL="1371600" algn="l">
              <a:spcBef>
                <a:spcPts val="360"/>
              </a:spcBef>
              <a:spcAft>
                <a:spcPts val="0"/>
              </a:spcAft>
              <a:buSzPts val="171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1"/>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EAD5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4DB8A"/>
              </a:buClr>
              <a:buSzPts val="2200"/>
              <a:buFont typeface="Calibri"/>
              <a:buNone/>
              <a:defRPr b="0" sz="2200">
                <a:solidFill>
                  <a:srgbClr val="F4DB8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457200" y="1524000"/>
            <a:ext cx="3008313" cy="46021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23"/>
          <p:cNvSpPr txBox="1"/>
          <p:nvPr>
            <p:ph idx="2"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335915" lvl="0" marL="457200" algn="l">
              <a:spcBef>
                <a:spcPts val="520"/>
              </a:spcBef>
              <a:spcAft>
                <a:spcPts val="0"/>
              </a:spcAft>
              <a:buSzPts val="1690"/>
              <a:buChar char="▣"/>
              <a:defRPr sz="2600"/>
            </a:lvl1pPr>
            <a:lvl2pPr indent="-350519" lvl="1" marL="914400" algn="l">
              <a:spcBef>
                <a:spcPts val="480"/>
              </a:spcBef>
              <a:spcAft>
                <a:spcPts val="0"/>
              </a:spcAft>
              <a:buSzPts val="1920"/>
              <a:buChar char="◼"/>
              <a:defRPr sz="2400"/>
            </a:lvl2pPr>
            <a:lvl3pPr indent="-361314" lvl="2" marL="1371600" algn="l">
              <a:spcBef>
                <a:spcPts val="440"/>
              </a:spcBef>
              <a:spcAft>
                <a:spcPts val="0"/>
              </a:spcAft>
              <a:buSzPts val="2090"/>
              <a:buChar char="🢭"/>
              <a:defRPr sz="2200"/>
            </a:lvl3pPr>
            <a:lvl4pPr indent="-355600" lvl="3" marL="1828800" algn="l">
              <a:spcBef>
                <a:spcPts val="400"/>
              </a:spcBef>
              <a:spcAft>
                <a:spcPts val="0"/>
              </a:spcAft>
              <a:buSzPts val="2000"/>
              <a:buChar char="🢝"/>
              <a:defRPr sz="20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23"/>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828800" y="609600"/>
            <a:ext cx="5486400" cy="522288"/>
          </a:xfrm>
          <a:prstGeom prst="rect">
            <a:avLst/>
          </a:prstGeom>
          <a:noFill/>
          <a:ln>
            <a:noFill/>
          </a:ln>
        </p:spPr>
        <p:txBody>
          <a:bodyPr anchorCtr="0" anchor="b" bIns="0" lIns="45700" spcFirstLastPara="1" rIns="45700" wrap="square" tIns="45700">
            <a:normAutofit/>
          </a:bodyPr>
          <a:lstStyle>
            <a:lvl1pPr lvl="0" algn="ctr">
              <a:spcBef>
                <a:spcPts val="0"/>
              </a:spcBef>
              <a:spcAft>
                <a:spcPts val="0"/>
              </a:spcAft>
              <a:buClr>
                <a:srgbClr val="EAD594"/>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828800" y="1831975"/>
            <a:ext cx="5486400" cy="3962400"/>
          </a:xfrm>
          <a:prstGeom prst="rect">
            <a:avLst/>
          </a:prstGeom>
          <a:solidFill>
            <a:schemeClr val="dk2"/>
          </a:solidFill>
          <a:ln cap="sq" cmpd="sng" w="44450">
            <a:solidFill>
              <a:srgbClr val="FFFFFF"/>
            </a:solidFill>
            <a:prstDash val="solid"/>
            <a:miter lim="800000"/>
            <a:headEnd len="sm" w="sm" type="none"/>
            <a:tailEnd len="sm" w="sm" type="none"/>
          </a:ln>
          <a:effectLst>
            <a:outerShdw blurRad="190500" dir="2700000" dist="228600" sy="90000">
              <a:srgbClr val="000000">
                <a:alpha val="24705"/>
              </a:srgbClr>
            </a:outerShdw>
          </a:effectLst>
        </p:spPr>
        <p:txBody>
          <a:bodyPr anchorCtr="0" anchor="t" bIns="45700" lIns="91425" spcFirstLastPara="1" rIns="91425" wrap="square" tIns="45700">
            <a:normAutofit/>
          </a:bodyPr>
          <a:lstStyle>
            <a:lvl1pPr lvl="0" marR="0" rtl="0" algn="l">
              <a:spcBef>
                <a:spcPts val="640"/>
              </a:spcBef>
              <a:spcAft>
                <a:spcPts val="0"/>
              </a:spcAft>
              <a:buClr>
                <a:srgbClr val="F9F9F9"/>
              </a:buClr>
              <a:buSzPts val="2080"/>
              <a:buFont typeface="Noto Sans Symbols"/>
              <a:buNone/>
              <a:defRPr b="0" i="0" sz="3200" u="none" cap="none" strike="noStrike">
                <a:solidFill>
                  <a:schemeClr val="lt1"/>
                </a:solidFill>
                <a:latin typeface="Calibri"/>
                <a:ea typeface="Calibri"/>
                <a:cs typeface="Calibri"/>
                <a:sym typeface="Calibri"/>
              </a:defRPr>
            </a:lvl1pPr>
            <a:lvl2pPr lvl="1" marR="0" rtl="0" algn="l">
              <a:spcBef>
                <a:spcPts val="480"/>
              </a:spcBef>
              <a:spcAft>
                <a:spcPts val="0"/>
              </a:spcAft>
              <a:buClr>
                <a:schemeClr val="lt1"/>
              </a:buClr>
              <a:buSzPts val="1920"/>
              <a:buFont typeface="Noto Sans Symbols"/>
              <a:buChar char="◼"/>
              <a:defRPr b="0" i="0" sz="2400" u="none" cap="none" strike="noStrike">
                <a:solidFill>
                  <a:schemeClr val="lt1"/>
                </a:solidFill>
                <a:latin typeface="Calibri"/>
                <a:ea typeface="Calibri"/>
                <a:cs typeface="Calibri"/>
                <a:sym typeface="Calibri"/>
              </a:defRPr>
            </a:lvl2pPr>
            <a:lvl3pPr lvl="2" marR="0" rtl="0" algn="l">
              <a:spcBef>
                <a:spcPts val="440"/>
              </a:spcBef>
              <a:spcAft>
                <a:spcPts val="0"/>
              </a:spcAft>
              <a:buClr>
                <a:schemeClr val="lt1"/>
              </a:buClr>
              <a:buSzPts val="2090"/>
              <a:buFont typeface="Noto Sans Symbols"/>
              <a:buChar char="🢭"/>
              <a:defRPr b="0" i="0" sz="22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Noto Sans Symbols"/>
              <a:buChar char="🢝"/>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Noto Sans Symbols"/>
              <a:buChar char="■"/>
              <a:defRPr b="0" i="0" sz="2000" u="none" cap="none" strike="noStrike">
                <a:solidFill>
                  <a:schemeClr val="lt1"/>
                </a:solidFill>
                <a:latin typeface="Calibri"/>
                <a:ea typeface="Calibri"/>
                <a:cs typeface="Calibri"/>
                <a:sym typeface="Calibri"/>
              </a:defRPr>
            </a:lvl5pPr>
            <a:lvl6pPr lvl="5" marR="0" rtl="0" algn="l">
              <a:spcBef>
                <a:spcPts val="36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6pPr>
            <a:lvl7pPr lvl="6" marR="0" rtl="0" algn="l">
              <a:spcBef>
                <a:spcPts val="320"/>
              </a:spcBef>
              <a:spcAft>
                <a:spcPts val="0"/>
              </a:spcAft>
              <a:buClr>
                <a:schemeClr val="lt1"/>
              </a:buClr>
              <a:buSzPts val="1600"/>
              <a:buFont typeface="Noto Sans Symbols"/>
              <a:buChar char="●"/>
              <a:defRPr b="0" i="0" sz="1600" u="none" cap="none" strike="noStrike">
                <a:solidFill>
                  <a:schemeClr val="lt1"/>
                </a:solidFill>
                <a:latin typeface="Calibri"/>
                <a:ea typeface="Calibri"/>
                <a:cs typeface="Calibri"/>
                <a:sym typeface="Calibri"/>
              </a:defRPr>
            </a:lvl7pPr>
            <a:lvl8pPr lvl="7" marR="0" rtl="0" algn="l">
              <a:spcBef>
                <a:spcPts val="280"/>
              </a:spcBef>
              <a:spcAft>
                <a:spcPts val="0"/>
              </a:spcAft>
              <a:buClr>
                <a:schemeClr val="lt1"/>
              </a:buClr>
              <a:buSzPts val="1400"/>
              <a:buFont typeface="Noto Sans Symbols"/>
              <a:buChar char="●"/>
              <a:defRPr b="0" i="0" sz="1400" u="none" cap="none" strike="noStrike">
                <a:solidFill>
                  <a:schemeClr val="lt1"/>
                </a:solidFill>
                <a:latin typeface="Calibri"/>
                <a:ea typeface="Calibri"/>
                <a:cs typeface="Calibri"/>
                <a:sym typeface="Calibri"/>
              </a:defRPr>
            </a:lvl8pPr>
            <a:lvl9pPr lvl="8" marR="0" rtl="0" algn="l">
              <a:spcBef>
                <a:spcPts val="280"/>
              </a:spcBef>
              <a:spcAft>
                <a:spcPts val="0"/>
              </a:spcAft>
              <a:buClr>
                <a:schemeClr val="lt1"/>
              </a:buClr>
              <a:buSzPts val="1400"/>
              <a:buFont typeface="Noto Sans Symbols"/>
              <a:buChar char="●"/>
              <a:defRPr b="0" i="0" sz="1400" u="none" cap="none" strike="noStrike">
                <a:solidFill>
                  <a:schemeClr val="lt1"/>
                </a:solidFill>
                <a:latin typeface="Calibri"/>
                <a:ea typeface="Calibri"/>
                <a:cs typeface="Calibri"/>
                <a:sym typeface="Calibri"/>
              </a:defRPr>
            </a:lvl9pPr>
          </a:lstStyle>
          <a:p/>
        </p:txBody>
      </p:sp>
      <p:sp>
        <p:nvSpPr>
          <p:cNvPr id="64" name="Google Shape;64;p24"/>
          <p:cNvSpPr txBox="1"/>
          <p:nvPr>
            <p:ph idx="1" type="body"/>
          </p:nvPr>
        </p:nvSpPr>
        <p:spPr>
          <a:xfrm>
            <a:off x="1828800" y="1166787"/>
            <a:ext cx="5486400" cy="530352"/>
          </a:xfrm>
          <a:prstGeom prst="rect">
            <a:avLst/>
          </a:prstGeom>
          <a:noFill/>
          <a:ln>
            <a:noFill/>
          </a:ln>
        </p:spPr>
        <p:txBody>
          <a:bodyPr anchorCtr="0" anchor="t" bIns="45700" lIns="45700" spcFirstLastPara="1" rIns="45700" wrap="square" tIns="45700">
            <a:normAutofit/>
          </a:bodyPr>
          <a:lstStyle>
            <a:lvl1pPr indent="-228600" lvl="0" marL="457200" algn="ctr">
              <a:spcBef>
                <a:spcPts val="280"/>
              </a:spcBef>
              <a:spcAft>
                <a:spcPts val="0"/>
              </a:spcAft>
              <a:buSzPts val="910"/>
              <a:buNone/>
              <a:defRPr sz="1400"/>
            </a:lvl1pPr>
            <a:lvl2pPr indent="-289560" lvl="1" marL="914400" algn="l">
              <a:spcBef>
                <a:spcPts val="240"/>
              </a:spcBef>
              <a:spcAft>
                <a:spcPts val="0"/>
              </a:spcAft>
              <a:buSzPts val="960"/>
              <a:buChar char="◼"/>
              <a:defRPr sz="1200"/>
            </a:lvl2pPr>
            <a:lvl3pPr indent="-288925" lvl="2" marL="1371600" algn="l">
              <a:spcBef>
                <a:spcPts val="200"/>
              </a:spcBef>
              <a:spcAft>
                <a:spcPts val="0"/>
              </a:spcAft>
              <a:buSzPts val="95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24"/>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EAD594"/>
              </a:buClr>
              <a:buSzPts val="4100"/>
              <a:buFont typeface="Calibri"/>
              <a:buNone/>
              <a:defRPr b="1" i="0" sz="4100" u="none" cap="none" strike="noStrike">
                <a:solidFill>
                  <a:srgbClr val="EAD59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709160"/>
          </a:xfrm>
          <a:prstGeom prst="rect">
            <a:avLst/>
          </a:prstGeom>
          <a:noFill/>
          <a:ln>
            <a:noFill/>
          </a:ln>
        </p:spPr>
        <p:txBody>
          <a:bodyPr anchorCtr="0" anchor="t" bIns="45700" lIns="91425" spcFirstLastPara="1" rIns="91425" wrap="square" tIns="45700">
            <a:normAutofit/>
          </a:bodyPr>
          <a:lstStyle>
            <a:lvl1pPr indent="-344170" lvl="0" marL="457200" marR="0" rtl="0" algn="l">
              <a:spcBef>
                <a:spcPts val="560"/>
              </a:spcBef>
              <a:spcAft>
                <a:spcPts val="0"/>
              </a:spcAft>
              <a:buClr>
                <a:srgbClr val="F9F9F9"/>
              </a:buClr>
              <a:buSzPts val="1820"/>
              <a:buFont typeface="Noto Sans Symbols"/>
              <a:buChar char="▣"/>
              <a:defRPr b="0" i="0" sz="2800" u="none" cap="none" strike="noStrike">
                <a:solidFill>
                  <a:schemeClr val="lt1"/>
                </a:solidFill>
                <a:latin typeface="Calibri"/>
                <a:ea typeface="Calibri"/>
                <a:cs typeface="Calibri"/>
                <a:sym typeface="Calibri"/>
              </a:defRPr>
            </a:lvl1pPr>
            <a:lvl2pPr indent="-350519" lvl="1" marL="914400" marR="0" rtl="0" algn="l">
              <a:spcBef>
                <a:spcPts val="480"/>
              </a:spcBef>
              <a:spcAft>
                <a:spcPts val="0"/>
              </a:spcAft>
              <a:buClr>
                <a:schemeClr val="lt1"/>
              </a:buClr>
              <a:buSzPts val="1920"/>
              <a:buFont typeface="Noto Sans Symbols"/>
              <a:buChar char="◼"/>
              <a:defRPr b="0" i="0" sz="2400" u="none" cap="none" strike="noStrike">
                <a:solidFill>
                  <a:schemeClr val="lt1"/>
                </a:solidFill>
                <a:latin typeface="Calibri"/>
                <a:ea typeface="Calibri"/>
                <a:cs typeface="Calibri"/>
                <a:sym typeface="Calibri"/>
              </a:defRPr>
            </a:lvl2pPr>
            <a:lvl3pPr indent="-361314" lvl="2" marL="1371600" marR="0" rtl="0" algn="l">
              <a:spcBef>
                <a:spcPts val="440"/>
              </a:spcBef>
              <a:spcAft>
                <a:spcPts val="0"/>
              </a:spcAft>
              <a:buClr>
                <a:schemeClr val="lt1"/>
              </a:buClr>
              <a:buSzPts val="2090"/>
              <a:buFont typeface="Noto Sans Symbols"/>
              <a:buChar char="🢭"/>
              <a:defRPr b="0" i="0" sz="22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Noto Sans Symbols"/>
              <a:buChar char="●"/>
              <a:defRPr b="0" i="0" sz="1600" u="none" cap="none" strike="noStrike">
                <a:solidFill>
                  <a:schemeClr val="lt1"/>
                </a:solidFill>
                <a:latin typeface="Calibri"/>
                <a:ea typeface="Calibri"/>
                <a:cs typeface="Calibri"/>
                <a:sym typeface="Calibri"/>
              </a:defRPr>
            </a:lvl7pPr>
            <a:lvl8pPr indent="-317500" lvl="7" marL="36576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Calibri"/>
                <a:ea typeface="Calibri"/>
                <a:cs typeface="Calibri"/>
                <a:sym typeface="Calibri"/>
              </a:defRPr>
            </a:lvl8pPr>
            <a:lvl9pPr indent="-317500" lvl="8" marL="41148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Calibri"/>
                <a:ea typeface="Calibri"/>
                <a:cs typeface="Calibri"/>
                <a:sym typeface="Calibri"/>
              </a:defRPr>
            </a:lvl9pPr>
          </a:lstStyle>
          <a:p/>
        </p:txBody>
      </p:sp>
      <p:sp>
        <p:nvSpPr>
          <p:cNvPr id="8" name="Google Shape;8;p15"/>
          <p:cNvSpPr txBox="1"/>
          <p:nvPr>
            <p:ph idx="10" type="dt"/>
          </p:nvPr>
        </p:nvSpPr>
        <p:spPr>
          <a:xfrm>
            <a:off x="4572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ABABA"/>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5"/>
          <p:cNvSpPr txBox="1"/>
          <p:nvPr>
            <p:ph idx="11" type="ftr"/>
          </p:nvPr>
        </p:nvSpPr>
        <p:spPr>
          <a:xfrm>
            <a:off x="3124200" y="6416675"/>
            <a:ext cx="2895600" cy="365125"/>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BABABA"/>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5"/>
          <p:cNvSpPr txBox="1"/>
          <p:nvPr>
            <p:ph idx="12" type="sldNum"/>
          </p:nvPr>
        </p:nvSpPr>
        <p:spPr>
          <a:xfrm>
            <a:off x="7924800" y="6416675"/>
            <a:ext cx="762000" cy="365125"/>
          </a:xfrm>
          <a:prstGeom prst="rect">
            <a:avLst/>
          </a:prstGeom>
          <a:noFill/>
          <a:ln>
            <a:noFill/>
          </a:ln>
        </p:spPr>
        <p:txBody>
          <a:bodyPr anchorCtr="0" anchor="b" bIns="45700" lIns="0" spcFirstLastPara="1" rIns="0" wrap="square" tIns="45700">
            <a:noAutofit/>
          </a:bodyPr>
          <a:lstStyle>
            <a:lvl1pPr indent="0" lvl="0" marL="0" marR="0" rtl="0" algn="r">
              <a:spcBef>
                <a:spcPts val="0"/>
              </a:spcBef>
              <a:buNone/>
              <a:defRPr b="0" i="0" sz="1200" u="none" cap="none" strike="noStrike">
                <a:solidFill>
                  <a:srgbClr val="BABABA"/>
                </a:solidFill>
                <a:latin typeface="Calibri"/>
                <a:ea typeface="Calibri"/>
                <a:cs typeface="Calibri"/>
                <a:sym typeface="Calibri"/>
              </a:defRPr>
            </a:lvl1pPr>
            <a:lvl2pPr indent="0" lvl="1" marL="0" marR="0" rtl="0" algn="r">
              <a:spcBef>
                <a:spcPts val="0"/>
              </a:spcBef>
              <a:buNone/>
              <a:defRPr b="0" i="0" sz="1200" u="none" cap="none" strike="noStrike">
                <a:solidFill>
                  <a:srgbClr val="BABABA"/>
                </a:solidFill>
                <a:latin typeface="Calibri"/>
                <a:ea typeface="Calibri"/>
                <a:cs typeface="Calibri"/>
                <a:sym typeface="Calibri"/>
              </a:defRPr>
            </a:lvl2pPr>
            <a:lvl3pPr indent="0" lvl="2" marL="0" marR="0" rtl="0" algn="r">
              <a:spcBef>
                <a:spcPts val="0"/>
              </a:spcBef>
              <a:buNone/>
              <a:defRPr b="0" i="0" sz="1200" u="none" cap="none" strike="noStrike">
                <a:solidFill>
                  <a:srgbClr val="BABABA"/>
                </a:solidFill>
                <a:latin typeface="Calibri"/>
                <a:ea typeface="Calibri"/>
                <a:cs typeface="Calibri"/>
                <a:sym typeface="Calibri"/>
              </a:defRPr>
            </a:lvl3pPr>
            <a:lvl4pPr indent="0" lvl="3" marL="0" marR="0" rtl="0" algn="r">
              <a:spcBef>
                <a:spcPts val="0"/>
              </a:spcBef>
              <a:buNone/>
              <a:defRPr b="0" i="0" sz="1200" u="none" cap="none" strike="noStrike">
                <a:solidFill>
                  <a:srgbClr val="BABABA"/>
                </a:solidFill>
                <a:latin typeface="Calibri"/>
                <a:ea typeface="Calibri"/>
                <a:cs typeface="Calibri"/>
                <a:sym typeface="Calibri"/>
              </a:defRPr>
            </a:lvl4pPr>
            <a:lvl5pPr indent="0" lvl="4" marL="0" marR="0" rtl="0" algn="r">
              <a:spcBef>
                <a:spcPts val="0"/>
              </a:spcBef>
              <a:buNone/>
              <a:defRPr b="0" i="0" sz="1200" u="none" cap="none" strike="noStrike">
                <a:solidFill>
                  <a:srgbClr val="BABABA"/>
                </a:solidFill>
                <a:latin typeface="Calibri"/>
                <a:ea typeface="Calibri"/>
                <a:cs typeface="Calibri"/>
                <a:sym typeface="Calibri"/>
              </a:defRPr>
            </a:lvl5pPr>
            <a:lvl6pPr indent="0" lvl="5" marL="0" marR="0" rtl="0" algn="r">
              <a:spcBef>
                <a:spcPts val="0"/>
              </a:spcBef>
              <a:buNone/>
              <a:defRPr b="0" i="0" sz="1200" u="none" cap="none" strike="noStrike">
                <a:solidFill>
                  <a:srgbClr val="BABABA"/>
                </a:solidFill>
                <a:latin typeface="Calibri"/>
                <a:ea typeface="Calibri"/>
                <a:cs typeface="Calibri"/>
                <a:sym typeface="Calibri"/>
              </a:defRPr>
            </a:lvl6pPr>
            <a:lvl7pPr indent="0" lvl="6" marL="0" marR="0" rtl="0" algn="r">
              <a:spcBef>
                <a:spcPts val="0"/>
              </a:spcBef>
              <a:buNone/>
              <a:defRPr b="0" i="0" sz="1200" u="none" cap="none" strike="noStrike">
                <a:solidFill>
                  <a:srgbClr val="BABABA"/>
                </a:solidFill>
                <a:latin typeface="Calibri"/>
                <a:ea typeface="Calibri"/>
                <a:cs typeface="Calibri"/>
                <a:sym typeface="Calibri"/>
              </a:defRPr>
            </a:lvl7pPr>
            <a:lvl8pPr indent="0" lvl="7" marL="0" marR="0" rtl="0" algn="r">
              <a:spcBef>
                <a:spcPts val="0"/>
              </a:spcBef>
              <a:buNone/>
              <a:defRPr b="0" i="0" sz="1200" u="none" cap="none" strike="noStrike">
                <a:solidFill>
                  <a:srgbClr val="BABABA"/>
                </a:solidFill>
                <a:latin typeface="Calibri"/>
                <a:ea typeface="Calibri"/>
                <a:cs typeface="Calibri"/>
                <a:sym typeface="Calibri"/>
              </a:defRPr>
            </a:lvl8pPr>
            <a:lvl9pPr indent="0" lvl="8" marL="0" marR="0" rtl="0" algn="r">
              <a:spcBef>
                <a:spcPts val="0"/>
              </a:spcBef>
              <a:buNone/>
              <a:defRPr b="0" i="0" sz="1200" u="none" cap="none" strike="noStrike">
                <a:solidFill>
                  <a:srgbClr val="BABAB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422030" y="1981200"/>
            <a:ext cx="8229600" cy="2133600"/>
          </a:xfrm>
          <a:prstGeom prst="rect">
            <a:avLst/>
          </a:prstGeom>
          <a:noFill/>
          <a:ln>
            <a:noFill/>
          </a:ln>
        </p:spPr>
        <p:txBody>
          <a:bodyPr anchorCtr="0" anchor="b" bIns="0" lIns="45700" spcFirstLastPara="1" rIns="45700" wrap="square" tIns="0">
            <a:normAutofit/>
          </a:bodyPr>
          <a:lstStyle/>
          <a:p>
            <a:pPr indent="0" lvl="0" marL="0" rtl="0" algn="ctr">
              <a:spcBef>
                <a:spcPts val="0"/>
              </a:spcBef>
              <a:spcAft>
                <a:spcPts val="0"/>
              </a:spcAft>
              <a:buClr>
                <a:srgbClr val="EAD594"/>
              </a:buClr>
              <a:buSzPts val="4320"/>
              <a:buFont typeface="Calibri"/>
              <a:buNone/>
            </a:pPr>
            <a:r>
              <a:rPr b="1" lang="en-US" sz="4320"/>
              <a:t>LUNG CANCER DETECTION USING DEEP CNN</a:t>
            </a:r>
            <a:br>
              <a:rPr lang="en-US" sz="4320"/>
            </a:br>
            <a:r>
              <a:rPr b="1" lang="en-US" sz="4320"/>
              <a:t>  </a:t>
            </a:r>
            <a:br>
              <a:rPr b="1" lang="en-US" sz="4320"/>
            </a:br>
            <a:r>
              <a:rPr b="1" lang="en-US" sz="4320"/>
              <a:t>PROJECT REPORT</a:t>
            </a:r>
            <a:br>
              <a:rPr lang="en-US" sz="4320"/>
            </a:br>
            <a:endParaRPr sz="4320"/>
          </a:p>
        </p:txBody>
      </p:sp>
      <p:sp>
        <p:nvSpPr>
          <p:cNvPr id="85" name="Google Shape;85;p1"/>
          <p:cNvSpPr txBox="1"/>
          <p:nvPr>
            <p:ph idx="1" type="subTitle"/>
          </p:nvPr>
        </p:nvSpPr>
        <p:spPr>
          <a:xfrm>
            <a:off x="2743200" y="49530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274"/>
              <a:buNone/>
            </a:pPr>
            <a:r>
              <a:rPr b="1" lang="en-US" sz="1960"/>
              <a:t>                                              Developed by:</a:t>
            </a:r>
            <a:endParaRPr sz="1960"/>
          </a:p>
          <a:p>
            <a:pPr indent="0" lvl="0" marL="0" rtl="0" algn="ctr">
              <a:lnSpc>
                <a:spcPct val="80000"/>
              </a:lnSpc>
              <a:spcBef>
                <a:spcPts val="392"/>
              </a:spcBef>
              <a:spcAft>
                <a:spcPts val="0"/>
              </a:spcAft>
              <a:buSzPts val="1274"/>
              <a:buNone/>
            </a:pPr>
            <a:r>
              <a:rPr b="1" lang="en-US" sz="1960"/>
              <a:t>                       	                                       </a:t>
            </a:r>
            <a:r>
              <a:rPr lang="en-US" sz="1960"/>
              <a:t>B.Balamurali</a:t>
            </a:r>
            <a:endParaRPr sz="1960"/>
          </a:p>
          <a:p>
            <a:pPr indent="0" lvl="0" marL="0" rtl="0" algn="ctr">
              <a:lnSpc>
                <a:spcPct val="80000"/>
              </a:lnSpc>
              <a:spcBef>
                <a:spcPts val="392"/>
              </a:spcBef>
              <a:spcAft>
                <a:spcPts val="0"/>
              </a:spcAft>
              <a:buSzPts val="1274"/>
              <a:buNone/>
            </a:pPr>
            <a:r>
              <a:rPr b="1" lang="en-US" sz="1960"/>
              <a:t>                                                                </a:t>
            </a:r>
            <a:r>
              <a:rPr lang="en-US" sz="1960"/>
              <a:t>R.Elavarasan</a:t>
            </a:r>
            <a:endParaRPr sz="1960"/>
          </a:p>
          <a:p>
            <a:pPr indent="0" lvl="0" marL="0" rtl="0" algn="ctr">
              <a:lnSpc>
                <a:spcPct val="80000"/>
              </a:lnSpc>
              <a:spcBef>
                <a:spcPts val="392"/>
              </a:spcBef>
              <a:spcAft>
                <a:spcPts val="0"/>
              </a:spcAft>
              <a:buSzPts val="1274"/>
              <a:buNone/>
            </a:pPr>
            <a:r>
              <a:rPr lang="en-US" sz="1960"/>
              <a:t>	                                                         M.Elavarasan</a:t>
            </a:r>
            <a:endParaRPr sz="1960"/>
          </a:p>
          <a:p>
            <a:pPr indent="0" lvl="0" marL="0" rtl="0" algn="ctr">
              <a:lnSpc>
                <a:spcPct val="80000"/>
              </a:lnSpc>
              <a:spcBef>
                <a:spcPts val="392"/>
              </a:spcBef>
              <a:spcAft>
                <a:spcPts val="0"/>
              </a:spcAft>
              <a:buSzPts val="1274"/>
              <a:buNone/>
            </a:pPr>
            <a:r>
              <a:rPr lang="en-US" sz="1960"/>
              <a:t>                                                                      M.Dineshwaran</a:t>
            </a:r>
            <a:endParaRPr sz="1960"/>
          </a:p>
          <a:p>
            <a:pPr indent="0" lvl="0" marL="0" rtl="0" algn="ctr">
              <a:lnSpc>
                <a:spcPct val="80000"/>
              </a:lnSpc>
              <a:spcBef>
                <a:spcPts val="392"/>
              </a:spcBef>
              <a:spcAft>
                <a:spcPts val="0"/>
              </a:spcAft>
              <a:buSzPts val="1274"/>
              <a:buNone/>
            </a:pPr>
            <a:r>
              <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0"/>
          <p:cNvSpPr/>
          <p:nvPr/>
        </p:nvSpPr>
        <p:spPr>
          <a:xfrm>
            <a:off x="457200" y="533400"/>
            <a:ext cx="4889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Advantages and Disadvantages:</a:t>
            </a:r>
            <a:endParaRPr/>
          </a:p>
        </p:txBody>
      </p:sp>
      <p:sp>
        <p:nvSpPr>
          <p:cNvPr id="165" name="Google Shape;165;p10"/>
          <p:cNvSpPr/>
          <p:nvPr/>
        </p:nvSpPr>
        <p:spPr>
          <a:xfrm>
            <a:off x="193343" y="1371600"/>
            <a:ext cx="43434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Advantages:</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Early detection of cancer greatly increases the chances for successful treatment.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With the use of this treatment is often simpler and more likely to be effective.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The proposed systems are more efficient and give the better result.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Provides better image quality and accuracy</a:t>
            </a: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0"/>
          <p:cNvSpPr/>
          <p:nvPr/>
        </p:nvSpPr>
        <p:spPr>
          <a:xfrm>
            <a:off x="4421874" y="1371600"/>
            <a:ext cx="4572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Disadvantages: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The input image must have clarity to predict the correct output.</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High computational cost.</a:t>
            </a:r>
            <a:endParaRPr/>
          </a:p>
          <a:p>
            <a:pPr indent="0" lvl="0" marL="0" marR="0" rtl="0" algn="l">
              <a:spcBef>
                <a:spcPts val="0"/>
              </a:spcBef>
              <a:spcAft>
                <a:spcPts val="0"/>
              </a:spcAft>
              <a:buNone/>
            </a:pPr>
            <a:r>
              <a:t/>
            </a:r>
            <a:endParaRPr b="1" sz="24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1"/>
          <p:cNvSpPr/>
          <p:nvPr/>
        </p:nvSpPr>
        <p:spPr>
          <a:xfrm>
            <a:off x="1371600" y="1463598"/>
            <a:ext cx="6172200"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 It is widely used in many medical areas for early detection of cancer .So the proper treatment will be provided to the patient.</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It consists of few stages. The first stage starts with taking a collection of CT images (normal and abnormal) from the available database from IMBA home.</a:t>
            </a:r>
            <a:endParaRPr sz="2400">
              <a:solidFill>
                <a:schemeClr val="lt1"/>
              </a:solidFill>
              <a:latin typeface="Calibri"/>
              <a:ea typeface="Calibri"/>
              <a:cs typeface="Calibri"/>
              <a:sym typeface="Calibri"/>
            </a:endParaRPr>
          </a:p>
        </p:txBody>
      </p:sp>
      <p:sp>
        <p:nvSpPr>
          <p:cNvPr id="172" name="Google Shape;172;p11"/>
          <p:cNvSpPr/>
          <p:nvPr/>
        </p:nvSpPr>
        <p:spPr>
          <a:xfrm>
            <a:off x="228600" y="533399"/>
            <a:ext cx="4572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Applications:</a:t>
            </a:r>
            <a:br>
              <a:rPr b="1" lang="en-US" sz="2400" u="sng">
                <a:solidFill>
                  <a:schemeClr val="dk1"/>
                </a:solidFill>
                <a:latin typeface="Calibri"/>
                <a:ea typeface="Calibri"/>
                <a:cs typeface="Calibri"/>
                <a:sym typeface="Calibri"/>
              </a:rPr>
            </a:br>
            <a:endParaRPr b="1" sz="2400" u="sng">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2"/>
          <p:cNvSpPr/>
          <p:nvPr/>
        </p:nvSpPr>
        <p:spPr>
          <a:xfrm>
            <a:off x="152400" y="304800"/>
            <a:ext cx="4572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chemeClr val="dk1"/>
                </a:solidFill>
                <a:latin typeface="Calibri"/>
                <a:ea typeface="Calibri"/>
                <a:cs typeface="Calibri"/>
                <a:sym typeface="Calibri"/>
              </a:rPr>
              <a:t>Flask:</a:t>
            </a:r>
            <a:br>
              <a:rPr lang="en-US" sz="40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Using flask we deploy the model</a:t>
            </a: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p:txBody>
      </p:sp>
      <p:pic>
        <p:nvPicPr>
          <p:cNvPr descr="C:\Users\test\Downloads\WhatsApp Image 2020-07-06 at 23.57.15.jpeg" id="178" name="Google Shape;178;p12"/>
          <p:cNvPicPr preferRelativeResize="0"/>
          <p:nvPr/>
        </p:nvPicPr>
        <p:blipFill rotWithShape="1">
          <a:blip r:embed="rId3">
            <a:alphaModFix/>
          </a:blip>
          <a:srcRect b="0" l="0" r="0" t="0"/>
          <a:stretch/>
        </p:blipFill>
        <p:spPr>
          <a:xfrm>
            <a:off x="152400" y="1524000"/>
            <a:ext cx="4572000" cy="4953000"/>
          </a:xfrm>
          <a:prstGeom prst="rect">
            <a:avLst/>
          </a:prstGeom>
          <a:noFill/>
          <a:ln>
            <a:noFill/>
          </a:ln>
        </p:spPr>
      </p:pic>
      <p:pic>
        <p:nvPicPr>
          <p:cNvPr descr="C:\Users\test\Downloads\WhatsApp Image 2020-07-06 at 23.57.16.jpeg" id="179" name="Google Shape;179;p12"/>
          <p:cNvPicPr preferRelativeResize="0"/>
          <p:nvPr/>
        </p:nvPicPr>
        <p:blipFill rotWithShape="1">
          <a:blip r:embed="rId4">
            <a:alphaModFix/>
          </a:blip>
          <a:srcRect b="0" l="0" r="0" t="0"/>
          <a:stretch/>
        </p:blipFill>
        <p:spPr>
          <a:xfrm>
            <a:off x="4876800" y="1524000"/>
            <a:ext cx="4114800" cy="495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3"/>
          <p:cNvSpPr/>
          <p:nvPr/>
        </p:nvSpPr>
        <p:spPr>
          <a:xfrm>
            <a:off x="304800" y="304800"/>
            <a:ext cx="3048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RESULT:</a:t>
            </a:r>
            <a:endParaRPr/>
          </a:p>
        </p:txBody>
      </p:sp>
      <p:sp>
        <p:nvSpPr>
          <p:cNvPr id="185" name="Google Shape;185;p13"/>
          <p:cNvSpPr/>
          <p:nvPr/>
        </p:nvSpPr>
        <p:spPr>
          <a:xfrm>
            <a:off x="914400" y="1295400"/>
            <a:ext cx="7924800"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We got an accuracy of </a:t>
            </a:r>
            <a:r>
              <a:rPr b="1" lang="en-US" sz="2400">
                <a:solidFill>
                  <a:schemeClr val="lt1"/>
                </a:solidFill>
                <a:latin typeface="Arial"/>
                <a:ea typeface="Arial"/>
                <a:cs typeface="Arial"/>
                <a:sym typeface="Arial"/>
              </a:rPr>
              <a:t>0.86 </a:t>
            </a:r>
            <a:r>
              <a:rPr lang="en-US" sz="2400">
                <a:solidFill>
                  <a:schemeClr val="lt1"/>
                </a:solidFill>
                <a:latin typeface="Arial"/>
                <a:ea typeface="Arial"/>
                <a:cs typeface="Arial"/>
                <a:sym typeface="Arial"/>
              </a:rPr>
              <a:t>which is good measure for a Lung Cancer identification.</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The Model predicts whether the Lung is affected by cancer or not with good efficiency.</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4"/>
          <p:cNvSpPr/>
          <p:nvPr/>
        </p:nvSpPr>
        <p:spPr>
          <a:xfrm>
            <a:off x="1847922" y="3124200"/>
            <a:ext cx="455259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Arial"/>
                <a:ea typeface="Arial"/>
                <a:cs typeface="Arial"/>
                <a:sym typeface="Arial"/>
              </a:rPr>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p:nvPr/>
        </p:nvSpPr>
        <p:spPr>
          <a:xfrm>
            <a:off x="304800" y="440636"/>
            <a:ext cx="8534400" cy="427809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1" i="0" lang="en-US" sz="2800" u="sng" cap="none" strike="noStrike">
                <a:solidFill>
                  <a:srgbClr val="000000"/>
                </a:solidFill>
                <a:latin typeface="Calibri"/>
                <a:ea typeface="Calibri"/>
                <a:cs typeface="Calibri"/>
                <a:sym typeface="Calibri"/>
              </a:rPr>
              <a:t>Abstract:</a:t>
            </a:r>
            <a:endParaRPr/>
          </a:p>
          <a:p>
            <a:pPr indent="0" lvl="0" marL="0" marR="0" rtl="0" algn="l">
              <a:lnSpc>
                <a:spcPct val="100000"/>
              </a:lnSpc>
              <a:spcBef>
                <a:spcPts val="0"/>
              </a:spcBef>
              <a:spcAft>
                <a:spcPts val="0"/>
              </a:spcAft>
              <a:buClr>
                <a:schemeClr val="lt1"/>
              </a:buClr>
              <a:buSzPts val="2800"/>
              <a:buFont typeface="Calibri"/>
              <a:buNone/>
            </a:pPr>
            <a:r>
              <a:t/>
            </a:r>
            <a:endParaRPr b="1" i="0" sz="28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2400"/>
              <a:buFont typeface="Cambria"/>
              <a:buNone/>
            </a:pPr>
            <a:r>
              <a:rPr b="0" i="0" lang="en-US" sz="2400" u="none" cap="none" strike="noStrike">
                <a:solidFill>
                  <a:schemeClr val="lt1"/>
                </a:solidFill>
                <a:latin typeface="Cambria"/>
                <a:ea typeface="Cambria"/>
                <a:cs typeface="Cambria"/>
                <a:sym typeface="Cambria"/>
              </a:rPr>
              <a:t>      Lung cancer is one of the most killer diseases in the developing countries and the detection of the cancer at the early stage is a challenge. Analysis and cure of lung malignancy have been one of the greatest difficulties faced by humans over the most recent couple of decades. Early identification of tumor would facilitate in sparing a huge number of lives over the globe consistently. This paper presents an approach which utilizes a Convolutional Neural Network (CNN) to classify the tumors found in lung as malignant or benign. </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p:nvPr/>
        </p:nvSpPr>
        <p:spPr>
          <a:xfrm>
            <a:off x="228600" y="533400"/>
            <a:ext cx="8229600"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sng" cap="none" strike="noStrike">
                <a:solidFill>
                  <a:schemeClr val="dk1"/>
                </a:solidFill>
                <a:latin typeface="Calibri"/>
                <a:ea typeface="Calibri"/>
                <a:cs typeface="Calibri"/>
                <a:sym typeface="Calibri"/>
              </a:rPr>
              <a:t>1.INTRODUCTION: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Lung cancer is of disease of abnormal cells multiplying and growing into a tumor. Cancer cells can be carried away from the lungs in blood, or lymph fluid that surrounds lung tissue. Lymph flows through lymphatic vessels, which drain into lymph nodes located in the lungs and in the center of the chest. Lung cancer often spreads toward the center of the chest because the natural flow of lymph out of the lung is towards the center of the chest.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4"/>
          <p:cNvSpPr/>
          <p:nvPr/>
        </p:nvSpPr>
        <p:spPr>
          <a:xfrm>
            <a:off x="381000" y="457200"/>
            <a:ext cx="49338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Basic Process:</a:t>
            </a:r>
            <a:endParaRPr/>
          </a:p>
        </p:txBody>
      </p:sp>
      <p:sp>
        <p:nvSpPr>
          <p:cNvPr id="101" name="Google Shape;101;p4"/>
          <p:cNvSpPr/>
          <p:nvPr/>
        </p:nvSpPr>
        <p:spPr>
          <a:xfrm>
            <a:off x="838200" y="1581864"/>
            <a:ext cx="6488443" cy="738928"/>
          </a:xfrm>
          <a:prstGeom prst="roundRect">
            <a:avLst>
              <a:gd fmla="val 50000" name="adj"/>
            </a:avLst>
          </a:prstGeom>
          <a:solidFill>
            <a:srgbClr val="45A39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lt1"/>
              </a:solidFill>
              <a:latin typeface="Calibri"/>
              <a:ea typeface="Calibri"/>
              <a:cs typeface="Calibri"/>
              <a:sym typeface="Calibri"/>
            </a:endParaRPr>
          </a:p>
        </p:txBody>
      </p:sp>
      <p:sp>
        <p:nvSpPr>
          <p:cNvPr id="102" name="Google Shape;102;p4"/>
          <p:cNvSpPr/>
          <p:nvPr/>
        </p:nvSpPr>
        <p:spPr>
          <a:xfrm>
            <a:off x="1561514" y="1581864"/>
            <a:ext cx="633045" cy="651751"/>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3" name="Google Shape;103;p4"/>
          <p:cNvGrpSpPr/>
          <p:nvPr/>
        </p:nvGrpSpPr>
        <p:grpSpPr>
          <a:xfrm>
            <a:off x="2338521" y="1491731"/>
            <a:ext cx="4988122" cy="610677"/>
            <a:chOff x="2135876" y="1594820"/>
            <a:chExt cx="2138114" cy="610677"/>
          </a:xfrm>
        </p:grpSpPr>
        <p:sp>
          <p:nvSpPr>
            <p:cNvPr id="104" name="Google Shape;104;p4"/>
            <p:cNvSpPr txBox="1"/>
            <p:nvPr/>
          </p:nvSpPr>
          <p:spPr>
            <a:xfrm>
              <a:off x="2135876" y="1897720"/>
              <a:ext cx="21381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The Lungs dataset is created by our team members.</a:t>
              </a:r>
              <a:endParaRPr sz="1400">
                <a:solidFill>
                  <a:schemeClr val="dk1"/>
                </a:solidFill>
                <a:latin typeface="Calibri"/>
                <a:ea typeface="Calibri"/>
                <a:cs typeface="Calibri"/>
                <a:sym typeface="Calibri"/>
              </a:endParaRPr>
            </a:p>
          </p:txBody>
        </p:sp>
        <p:sp>
          <p:nvSpPr>
            <p:cNvPr id="105" name="Google Shape;105;p4"/>
            <p:cNvSpPr txBox="1"/>
            <p:nvPr/>
          </p:nvSpPr>
          <p:spPr>
            <a:xfrm>
              <a:off x="2135876" y="1594820"/>
              <a:ext cx="2138114"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Data Collection</a:t>
              </a:r>
              <a:endParaRPr b="1" sz="2000">
                <a:solidFill>
                  <a:schemeClr val="dk1"/>
                </a:solidFill>
                <a:latin typeface="Calibri"/>
                <a:ea typeface="Calibri"/>
                <a:cs typeface="Calibri"/>
                <a:sym typeface="Calibri"/>
              </a:endParaRPr>
            </a:p>
          </p:txBody>
        </p:sp>
      </p:grpSp>
      <p:sp>
        <p:nvSpPr>
          <p:cNvPr id="106" name="Google Shape;106;p4"/>
          <p:cNvSpPr/>
          <p:nvPr/>
        </p:nvSpPr>
        <p:spPr>
          <a:xfrm>
            <a:off x="1371600" y="2537880"/>
            <a:ext cx="6313701" cy="829061"/>
          </a:xfrm>
          <a:prstGeom prst="roundRect">
            <a:avLst>
              <a:gd fmla="val 50000" name="adj"/>
            </a:avLst>
          </a:prstGeom>
          <a:solidFill>
            <a:srgbClr val="2B80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lt1"/>
              </a:solidFill>
              <a:latin typeface="Calibri"/>
              <a:ea typeface="Calibri"/>
              <a:cs typeface="Calibri"/>
              <a:sym typeface="Calibri"/>
            </a:endParaRPr>
          </a:p>
        </p:txBody>
      </p:sp>
      <p:sp>
        <p:nvSpPr>
          <p:cNvPr id="107" name="Google Shape;107;p4"/>
          <p:cNvSpPr/>
          <p:nvPr/>
        </p:nvSpPr>
        <p:spPr>
          <a:xfrm>
            <a:off x="1924393" y="2628013"/>
            <a:ext cx="664061" cy="651751"/>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8" name="Google Shape;108;p4"/>
          <p:cNvGrpSpPr/>
          <p:nvPr/>
        </p:nvGrpSpPr>
        <p:grpSpPr>
          <a:xfrm>
            <a:off x="2719284" y="2537880"/>
            <a:ext cx="4966017" cy="610677"/>
            <a:chOff x="2135876" y="1594820"/>
            <a:chExt cx="2138114" cy="610677"/>
          </a:xfrm>
        </p:grpSpPr>
        <p:sp>
          <p:nvSpPr>
            <p:cNvPr id="109" name="Google Shape;109;p4"/>
            <p:cNvSpPr txBox="1"/>
            <p:nvPr/>
          </p:nvSpPr>
          <p:spPr>
            <a:xfrm>
              <a:off x="2135876" y="1897720"/>
              <a:ext cx="21381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Subtracted the local average colour average to 50% grey.</a:t>
              </a:r>
              <a:endParaRPr sz="1400">
                <a:solidFill>
                  <a:schemeClr val="dk1"/>
                </a:solidFill>
                <a:latin typeface="Calibri"/>
                <a:ea typeface="Calibri"/>
                <a:cs typeface="Calibri"/>
                <a:sym typeface="Calibri"/>
              </a:endParaRPr>
            </a:p>
          </p:txBody>
        </p:sp>
        <p:sp>
          <p:nvSpPr>
            <p:cNvPr id="110" name="Google Shape;110;p4"/>
            <p:cNvSpPr txBox="1"/>
            <p:nvPr/>
          </p:nvSpPr>
          <p:spPr>
            <a:xfrm>
              <a:off x="2135876" y="1594820"/>
              <a:ext cx="2138114"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Data Preprocessing</a:t>
              </a:r>
              <a:endParaRPr b="1" sz="2000">
                <a:solidFill>
                  <a:schemeClr val="dk1"/>
                </a:solidFill>
                <a:latin typeface="Calibri"/>
                <a:ea typeface="Calibri"/>
                <a:cs typeface="Calibri"/>
                <a:sym typeface="Calibri"/>
              </a:endParaRPr>
            </a:p>
          </p:txBody>
        </p:sp>
      </p:grpSp>
      <p:sp>
        <p:nvSpPr>
          <p:cNvPr id="111" name="Google Shape;111;p4"/>
          <p:cNvSpPr/>
          <p:nvPr/>
        </p:nvSpPr>
        <p:spPr>
          <a:xfrm>
            <a:off x="1878036" y="3594007"/>
            <a:ext cx="6326621" cy="825874"/>
          </a:xfrm>
          <a:prstGeom prst="roundRect">
            <a:avLst>
              <a:gd fmla="val 50000" name="adj"/>
            </a:avLst>
          </a:prstGeom>
          <a:solidFill>
            <a:srgbClr val="F5A2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lt1"/>
              </a:solidFill>
              <a:latin typeface="Calibri"/>
              <a:ea typeface="Calibri"/>
              <a:cs typeface="Calibri"/>
              <a:sym typeface="Calibri"/>
            </a:endParaRPr>
          </a:p>
        </p:txBody>
      </p:sp>
      <p:sp>
        <p:nvSpPr>
          <p:cNvPr id="112" name="Google Shape;112;p4"/>
          <p:cNvSpPr/>
          <p:nvPr/>
        </p:nvSpPr>
        <p:spPr>
          <a:xfrm>
            <a:off x="2447778" y="3680953"/>
            <a:ext cx="647114" cy="651751"/>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 name="Google Shape;113;p4"/>
          <p:cNvGrpSpPr/>
          <p:nvPr/>
        </p:nvGrpSpPr>
        <p:grpSpPr>
          <a:xfrm>
            <a:off x="3229751" y="3590820"/>
            <a:ext cx="4974906" cy="610677"/>
            <a:chOff x="2135876" y="1594820"/>
            <a:chExt cx="2138114" cy="610677"/>
          </a:xfrm>
        </p:grpSpPr>
        <p:sp>
          <p:nvSpPr>
            <p:cNvPr id="114" name="Google Shape;114;p4"/>
            <p:cNvSpPr txBox="1"/>
            <p:nvPr/>
          </p:nvSpPr>
          <p:spPr>
            <a:xfrm>
              <a:off x="2135876" y="1897720"/>
              <a:ext cx="21381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CNN algorithm is used for training.</a:t>
              </a:r>
              <a:endParaRPr sz="1400">
                <a:solidFill>
                  <a:schemeClr val="dk1"/>
                </a:solidFill>
                <a:latin typeface="Calibri"/>
                <a:ea typeface="Calibri"/>
                <a:cs typeface="Calibri"/>
                <a:sym typeface="Calibri"/>
              </a:endParaRPr>
            </a:p>
          </p:txBody>
        </p:sp>
        <p:sp>
          <p:nvSpPr>
            <p:cNvPr id="115" name="Google Shape;115;p4"/>
            <p:cNvSpPr txBox="1"/>
            <p:nvPr/>
          </p:nvSpPr>
          <p:spPr>
            <a:xfrm>
              <a:off x="2135876" y="1594820"/>
              <a:ext cx="2138114"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Model Training</a:t>
              </a:r>
              <a:endParaRPr b="1" sz="2000">
                <a:solidFill>
                  <a:schemeClr val="dk1"/>
                </a:solidFill>
                <a:latin typeface="Calibri"/>
                <a:ea typeface="Calibri"/>
                <a:cs typeface="Calibri"/>
                <a:sym typeface="Calibri"/>
              </a:endParaRPr>
            </a:p>
          </p:txBody>
        </p:sp>
      </p:grpSp>
      <p:sp>
        <p:nvSpPr>
          <p:cNvPr id="116" name="Google Shape;116;p4"/>
          <p:cNvSpPr/>
          <p:nvPr/>
        </p:nvSpPr>
        <p:spPr>
          <a:xfrm>
            <a:off x="2194559" y="4643760"/>
            <a:ext cx="6339841" cy="825874"/>
          </a:xfrm>
          <a:prstGeom prst="roundRect">
            <a:avLst>
              <a:gd fmla="val 50000" name="adj"/>
            </a:avLst>
          </a:prstGeom>
          <a:solidFill>
            <a:srgbClr val="E736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lt1"/>
              </a:solidFill>
              <a:latin typeface="Calibri"/>
              <a:ea typeface="Calibri"/>
              <a:cs typeface="Calibri"/>
              <a:sym typeface="Calibri"/>
            </a:endParaRPr>
          </a:p>
        </p:txBody>
      </p:sp>
      <p:sp>
        <p:nvSpPr>
          <p:cNvPr id="117" name="Google Shape;117;p4"/>
          <p:cNvSpPr/>
          <p:nvPr/>
        </p:nvSpPr>
        <p:spPr>
          <a:xfrm>
            <a:off x="2863424" y="4730706"/>
            <a:ext cx="653499" cy="651751"/>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8" name="Google Shape;118;p4"/>
          <p:cNvGrpSpPr/>
          <p:nvPr/>
        </p:nvGrpSpPr>
        <p:grpSpPr>
          <a:xfrm>
            <a:off x="3653301" y="4640573"/>
            <a:ext cx="4965483" cy="610677"/>
            <a:chOff x="2135876" y="1594820"/>
            <a:chExt cx="2138114" cy="610677"/>
          </a:xfrm>
        </p:grpSpPr>
        <p:sp>
          <p:nvSpPr>
            <p:cNvPr id="119" name="Google Shape;119;p4"/>
            <p:cNvSpPr txBox="1"/>
            <p:nvPr/>
          </p:nvSpPr>
          <p:spPr>
            <a:xfrm>
              <a:off x="2135876" y="1897720"/>
              <a:ext cx="21381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To Deploy and we create User Interface.</a:t>
              </a:r>
              <a:endParaRPr sz="1400">
                <a:solidFill>
                  <a:schemeClr val="dk1"/>
                </a:solidFill>
                <a:latin typeface="Calibri"/>
                <a:ea typeface="Calibri"/>
                <a:cs typeface="Calibri"/>
                <a:sym typeface="Calibri"/>
              </a:endParaRPr>
            </a:p>
          </p:txBody>
        </p:sp>
        <p:sp>
          <p:nvSpPr>
            <p:cNvPr id="120" name="Google Shape;120;p4"/>
            <p:cNvSpPr txBox="1"/>
            <p:nvPr/>
          </p:nvSpPr>
          <p:spPr>
            <a:xfrm>
              <a:off x="2135876" y="1594820"/>
              <a:ext cx="2138114"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Flask</a:t>
              </a:r>
              <a:endParaRPr b="1" sz="2000">
                <a:solidFill>
                  <a:schemeClr val="dk1"/>
                </a:solidFill>
                <a:latin typeface="Calibri"/>
                <a:ea typeface="Calibri"/>
                <a:cs typeface="Calibri"/>
                <a:sym typeface="Calibri"/>
              </a:endParaRPr>
            </a:p>
          </p:txBody>
        </p:sp>
      </p:grpSp>
      <p:sp>
        <p:nvSpPr>
          <p:cNvPr id="121" name="Google Shape;121;p4"/>
          <p:cNvSpPr txBox="1"/>
          <p:nvPr/>
        </p:nvSpPr>
        <p:spPr>
          <a:xfrm flipH="1">
            <a:off x="1561513" y="1652027"/>
            <a:ext cx="63304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45A398"/>
                </a:solidFill>
                <a:latin typeface="Calibri"/>
                <a:ea typeface="Calibri"/>
                <a:cs typeface="Calibri"/>
                <a:sym typeface="Calibri"/>
              </a:rPr>
              <a:t>01</a:t>
            </a:r>
            <a:endParaRPr b="1" sz="2800">
              <a:solidFill>
                <a:srgbClr val="45A398"/>
              </a:solidFill>
              <a:latin typeface="Calibri"/>
              <a:ea typeface="Calibri"/>
              <a:cs typeface="Calibri"/>
              <a:sym typeface="Calibri"/>
            </a:endParaRPr>
          </a:p>
        </p:txBody>
      </p:sp>
      <p:sp>
        <p:nvSpPr>
          <p:cNvPr id="122" name="Google Shape;122;p4"/>
          <p:cNvSpPr txBox="1"/>
          <p:nvPr/>
        </p:nvSpPr>
        <p:spPr>
          <a:xfrm flipH="1">
            <a:off x="1924389" y="2692278"/>
            <a:ext cx="66406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2B80C3"/>
                </a:solidFill>
                <a:latin typeface="Calibri"/>
                <a:ea typeface="Calibri"/>
                <a:cs typeface="Calibri"/>
                <a:sym typeface="Calibri"/>
              </a:rPr>
              <a:t>02</a:t>
            </a:r>
            <a:endParaRPr b="1" sz="2800">
              <a:solidFill>
                <a:srgbClr val="2B80C3"/>
              </a:solidFill>
              <a:latin typeface="Calibri"/>
              <a:ea typeface="Calibri"/>
              <a:cs typeface="Calibri"/>
              <a:sym typeface="Calibri"/>
            </a:endParaRPr>
          </a:p>
        </p:txBody>
      </p:sp>
      <p:sp>
        <p:nvSpPr>
          <p:cNvPr id="123" name="Google Shape;123;p4"/>
          <p:cNvSpPr txBox="1"/>
          <p:nvPr/>
        </p:nvSpPr>
        <p:spPr>
          <a:xfrm flipH="1">
            <a:off x="2447774" y="3751116"/>
            <a:ext cx="64711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5A23F"/>
                </a:solidFill>
                <a:latin typeface="Calibri"/>
                <a:ea typeface="Calibri"/>
                <a:cs typeface="Calibri"/>
                <a:sym typeface="Calibri"/>
              </a:rPr>
              <a:t>03</a:t>
            </a:r>
            <a:endParaRPr b="1" sz="2800">
              <a:solidFill>
                <a:srgbClr val="F5A23F"/>
              </a:solidFill>
              <a:latin typeface="Calibri"/>
              <a:ea typeface="Calibri"/>
              <a:cs typeface="Calibri"/>
              <a:sym typeface="Calibri"/>
            </a:endParaRPr>
          </a:p>
        </p:txBody>
      </p:sp>
      <p:sp>
        <p:nvSpPr>
          <p:cNvPr id="124" name="Google Shape;124;p4"/>
          <p:cNvSpPr txBox="1"/>
          <p:nvPr/>
        </p:nvSpPr>
        <p:spPr>
          <a:xfrm flipH="1">
            <a:off x="2863423" y="4800869"/>
            <a:ext cx="6534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73631"/>
                </a:solidFill>
                <a:latin typeface="Calibri"/>
                <a:ea typeface="Calibri"/>
                <a:cs typeface="Calibri"/>
                <a:sym typeface="Calibri"/>
              </a:rPr>
              <a:t>04</a:t>
            </a:r>
            <a:endParaRPr b="1" sz="2800">
              <a:solidFill>
                <a:srgbClr val="E7363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5"/>
          <p:cNvSpPr/>
          <p:nvPr/>
        </p:nvSpPr>
        <p:spPr>
          <a:xfrm>
            <a:off x="228601" y="457200"/>
            <a:ext cx="2971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Data Collection:</a:t>
            </a:r>
            <a:endParaRPr b="1" sz="2800" u="sng">
              <a:solidFill>
                <a:schemeClr val="dk1"/>
              </a:solidFill>
              <a:latin typeface="Calibri"/>
              <a:ea typeface="Calibri"/>
              <a:cs typeface="Calibri"/>
              <a:sym typeface="Calibri"/>
            </a:endParaRPr>
          </a:p>
        </p:txBody>
      </p:sp>
      <p:pic>
        <p:nvPicPr>
          <p:cNvPr descr="C:\Users\Anusha\Downloads\lungs\lungs\test\Normal lungs\image_search_1593843541302.jpg" id="130" name="Google Shape;130;p5"/>
          <p:cNvPicPr preferRelativeResize="0"/>
          <p:nvPr/>
        </p:nvPicPr>
        <p:blipFill rotWithShape="1">
          <a:blip r:embed="rId3">
            <a:alphaModFix/>
          </a:blip>
          <a:srcRect b="0" l="0" r="0" t="0"/>
          <a:stretch/>
        </p:blipFill>
        <p:spPr>
          <a:xfrm>
            <a:off x="3810000" y="838200"/>
            <a:ext cx="5086350" cy="5436649"/>
          </a:xfrm>
          <a:prstGeom prst="rect">
            <a:avLst/>
          </a:prstGeom>
          <a:noFill/>
          <a:ln>
            <a:noFill/>
          </a:ln>
        </p:spPr>
      </p:pic>
      <p:sp>
        <p:nvSpPr>
          <p:cNvPr id="131" name="Google Shape;131;p5"/>
          <p:cNvSpPr/>
          <p:nvPr/>
        </p:nvSpPr>
        <p:spPr>
          <a:xfrm>
            <a:off x="228601" y="1524000"/>
            <a:ext cx="3352799" cy="2677656"/>
          </a:xfrm>
          <a:prstGeom prst="rect">
            <a:avLst/>
          </a:prstGeom>
          <a:noFill/>
          <a:ln>
            <a:noFill/>
          </a:ln>
        </p:spPr>
        <p:txBody>
          <a:bodyPr anchorCtr="0" anchor="t" bIns="45700" lIns="91425" spcFirstLastPara="1" rIns="91425" wrap="square" tIns="45700">
            <a:spAutoFit/>
          </a:bodyPr>
          <a:lstStyle/>
          <a:p>
            <a:pPr indent="-228600" lvl="0" marL="285750" marR="0" rtl="0" algn="l">
              <a:spcBef>
                <a:spcPts val="0"/>
              </a:spcBef>
              <a:spcAft>
                <a:spcPts val="0"/>
              </a:spcAft>
              <a:buClr>
                <a:schemeClr val="lt1"/>
              </a:buClr>
              <a:buSzPts val="2800"/>
              <a:buFont typeface="Arial"/>
              <a:buChar char="•"/>
            </a:pPr>
            <a:r>
              <a:rPr b="1" lang="en-US" sz="2800">
                <a:solidFill>
                  <a:schemeClr val="lt1"/>
                </a:solidFill>
                <a:latin typeface="Calibri"/>
                <a:ea typeface="Calibri"/>
                <a:cs typeface="Calibri"/>
                <a:sym typeface="Calibri"/>
              </a:rPr>
              <a:t>The Lungs dataset is created by our team members.</a:t>
            </a:r>
            <a:endParaRPr b="1" sz="2800">
              <a:solidFill>
                <a:schemeClr val="lt1"/>
              </a:solidFill>
              <a:latin typeface="Calibri"/>
              <a:ea typeface="Calibri"/>
              <a:cs typeface="Calibri"/>
              <a:sym typeface="Calibri"/>
            </a:endParaRPr>
          </a:p>
          <a:p>
            <a:pPr indent="-228600" lvl="0" marL="285750" marR="0" rtl="0" algn="l">
              <a:spcBef>
                <a:spcPts val="0"/>
              </a:spcBef>
              <a:spcAft>
                <a:spcPts val="0"/>
              </a:spcAft>
              <a:buClr>
                <a:schemeClr val="lt1"/>
              </a:buClr>
              <a:buSzPts val="2800"/>
              <a:buFont typeface="Arial"/>
              <a:buChar char="•"/>
            </a:pPr>
            <a:r>
              <a:rPr b="1" lang="en-US" sz="2800">
                <a:solidFill>
                  <a:schemeClr val="lt1"/>
                </a:solidFill>
                <a:latin typeface="Calibri"/>
                <a:ea typeface="Calibri"/>
                <a:cs typeface="Calibri"/>
                <a:sym typeface="Calibri"/>
              </a:rPr>
              <a:t>Dataset has size 22Mb</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6"/>
          <p:cNvSpPr/>
          <p:nvPr/>
        </p:nvSpPr>
        <p:spPr>
          <a:xfrm>
            <a:off x="609600" y="685800"/>
            <a:ext cx="50123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 Data preprocessing:</a:t>
            </a:r>
            <a:endParaRPr/>
          </a:p>
        </p:txBody>
      </p:sp>
      <p:sp>
        <p:nvSpPr>
          <p:cNvPr id="137" name="Google Shape;137;p6"/>
          <p:cNvSpPr/>
          <p:nvPr/>
        </p:nvSpPr>
        <p:spPr>
          <a:xfrm>
            <a:off x="1295400" y="1600200"/>
            <a:ext cx="6858000"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In preprocessing stage, the median filter is used to restore the image under test by minimizing the effects of the degradations during acquisition.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The median filter simply replaces each pixel value with the median value of its neighbors including itself.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Hence, the pixel values which are very different from their neighbors will be eliminated.</a:t>
            </a:r>
            <a:endParaRPr sz="24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p:nvPr/>
        </p:nvSpPr>
        <p:spPr>
          <a:xfrm>
            <a:off x="381000" y="228601"/>
            <a:ext cx="6477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 Model Training: CNN algorithm</a:t>
            </a:r>
            <a:br>
              <a:rPr b="1" lang="en-US" sz="2800" u="sng">
                <a:solidFill>
                  <a:schemeClr val="dk1"/>
                </a:solidFill>
                <a:latin typeface="Calibri"/>
                <a:ea typeface="Calibri"/>
                <a:cs typeface="Calibri"/>
                <a:sym typeface="Calibri"/>
              </a:rPr>
            </a:br>
            <a:endParaRPr b="1" sz="2800" u="sng">
              <a:solidFill>
                <a:schemeClr val="dk1"/>
              </a:solidFill>
              <a:latin typeface="Calibri"/>
              <a:ea typeface="Calibri"/>
              <a:cs typeface="Calibri"/>
              <a:sym typeface="Calibri"/>
            </a:endParaRPr>
          </a:p>
        </p:txBody>
      </p:sp>
      <p:sp>
        <p:nvSpPr>
          <p:cNvPr id="143" name="Google Shape;143;p7"/>
          <p:cNvSpPr/>
          <p:nvPr/>
        </p:nvSpPr>
        <p:spPr>
          <a:xfrm>
            <a:off x="1066800" y="1305342"/>
            <a:ext cx="7315200" cy="526297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To recognise an image with </a:t>
            </a:r>
            <a:r>
              <a:rPr b="1" lang="en-US" sz="2400">
                <a:solidFill>
                  <a:schemeClr val="lt1"/>
                </a:solidFill>
                <a:latin typeface="Calibri"/>
                <a:ea typeface="Calibri"/>
                <a:cs typeface="Calibri"/>
                <a:sym typeface="Calibri"/>
              </a:rPr>
              <a:t>highest level of accuracy</a:t>
            </a:r>
            <a:r>
              <a:rPr lang="en-US" sz="2400">
                <a:solidFill>
                  <a:schemeClr val="lt1"/>
                </a:solidFill>
                <a:latin typeface="Calibri"/>
                <a:ea typeface="Calibri"/>
                <a:cs typeface="Calibri"/>
                <a:sym typeface="Calibri"/>
              </a:rPr>
              <a:t> we need to use deep learning algorithms like convolutional neural networks.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CNNs can be thought of automatic feature extractors from the image. While using an algorithm with pixel vector we lose a lot of spatial interaction between pixels, a CNN effectively uses adjacent pixel information to effectively down sample the image first by convolution and then uses a prediction layer at the end.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Due to these features of CNN we get highest accuracy level for our model and has achieved an efficient intelligent album creator. </a:t>
            </a:r>
            <a:endParaRPr/>
          </a:p>
          <a:p>
            <a:pPr indent="-190500" lvl="0" marL="342900" marR="0" rtl="0" algn="l">
              <a:spcBef>
                <a:spcPts val="0"/>
              </a:spcBef>
              <a:spcAft>
                <a:spcPts val="0"/>
              </a:spcAft>
              <a:buClr>
                <a:schemeClr val="lt1"/>
              </a:buClr>
              <a:buSzPts val="2400"/>
              <a:buFont typeface="Arial"/>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p:nvPr/>
        </p:nvSpPr>
        <p:spPr>
          <a:xfrm>
            <a:off x="609600" y="533400"/>
            <a:ext cx="48019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Model Training: CNN algorithm</a:t>
            </a:r>
            <a:endParaRPr/>
          </a:p>
        </p:txBody>
      </p:sp>
      <p:pic>
        <p:nvPicPr>
          <p:cNvPr id="149" name="Google Shape;149;p8"/>
          <p:cNvPicPr preferRelativeResize="0"/>
          <p:nvPr/>
        </p:nvPicPr>
        <p:blipFill rotWithShape="1">
          <a:blip r:embed="rId3">
            <a:alphaModFix/>
          </a:blip>
          <a:srcRect b="0" l="0" r="0" t="0"/>
          <a:stretch/>
        </p:blipFill>
        <p:spPr>
          <a:xfrm>
            <a:off x="2209800" y="1143000"/>
            <a:ext cx="1666875" cy="1724025"/>
          </a:xfrm>
          <a:prstGeom prst="rect">
            <a:avLst/>
          </a:prstGeom>
          <a:noFill/>
          <a:ln>
            <a:noFill/>
          </a:ln>
        </p:spPr>
      </p:pic>
      <p:pic>
        <p:nvPicPr>
          <p:cNvPr id="150" name="Google Shape;150;p8"/>
          <p:cNvPicPr preferRelativeResize="0"/>
          <p:nvPr/>
        </p:nvPicPr>
        <p:blipFill rotWithShape="1">
          <a:blip r:embed="rId4">
            <a:alphaModFix/>
          </a:blip>
          <a:srcRect b="0" l="0" r="0" t="0"/>
          <a:stretch/>
        </p:blipFill>
        <p:spPr>
          <a:xfrm>
            <a:off x="2209800" y="3048000"/>
            <a:ext cx="5934075" cy="3640682"/>
          </a:xfrm>
          <a:prstGeom prst="rect">
            <a:avLst/>
          </a:prstGeom>
          <a:noFill/>
          <a:ln>
            <a:noFill/>
          </a:ln>
        </p:spPr>
      </p:pic>
      <p:sp>
        <p:nvSpPr>
          <p:cNvPr id="151" name="Google Shape;151;p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8"/>
          <p:cNvSpPr/>
          <p:nvPr/>
        </p:nvSpPr>
        <p:spPr>
          <a:xfrm>
            <a:off x="0" y="218122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rial"/>
              <a:ea typeface="Arial"/>
              <a:cs typeface="Arial"/>
              <a:sym typeface="Arial"/>
            </a:endParaRPr>
          </a:p>
        </p:txBody>
      </p:sp>
      <p:sp>
        <p:nvSpPr>
          <p:cNvPr id="153" name="Google Shape;153;p8"/>
          <p:cNvSpPr/>
          <p:nvPr/>
        </p:nvSpPr>
        <p:spPr>
          <a:xfrm>
            <a:off x="0" y="742950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9"/>
          <p:cNvSpPr/>
          <p:nvPr/>
        </p:nvSpPr>
        <p:spPr>
          <a:xfrm>
            <a:off x="533400" y="577334"/>
            <a:ext cx="2472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Calibri"/>
                <a:ea typeface="Calibri"/>
                <a:cs typeface="Calibri"/>
                <a:sym typeface="Calibri"/>
              </a:rPr>
              <a:t> Block diagram:</a:t>
            </a:r>
            <a:endParaRPr/>
          </a:p>
        </p:txBody>
      </p:sp>
      <p:pic>
        <p:nvPicPr>
          <p:cNvPr id="159" name="Google Shape;159;p9"/>
          <p:cNvPicPr preferRelativeResize="0"/>
          <p:nvPr/>
        </p:nvPicPr>
        <p:blipFill rotWithShape="1">
          <a:blip r:embed="rId3">
            <a:alphaModFix/>
          </a:blip>
          <a:srcRect b="0" l="0" r="0" t="0"/>
          <a:stretch/>
        </p:blipFill>
        <p:spPr>
          <a:xfrm>
            <a:off x="1143000" y="1447800"/>
            <a:ext cx="7010400" cy="480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2020-07-08T05:53:00Z</dcterms:created>
  <dc:creator>test</dc:creator>
</cp:coreProperties>
</file>