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4"/>
  </p:notesMasterIdLst>
  <p:handoutMasterIdLst>
    <p:handoutMasterId r:id="rId15"/>
  </p:handoutMasterIdLst>
  <p:sldIdLst>
    <p:sldId id="267" r:id="rId5"/>
    <p:sldId id="292" r:id="rId6"/>
    <p:sldId id="272" r:id="rId7"/>
    <p:sldId id="294" r:id="rId8"/>
    <p:sldId id="293" r:id="rId9"/>
    <p:sldId id="289" r:id="rId10"/>
    <p:sldId id="295" r:id="rId11"/>
    <p:sldId id="290" r:id="rId12"/>
    <p:sldId id="291"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7856BB-0657-46AE-8BCC-13C64205F738}">
          <p14:sldIdLst>
            <p14:sldId id="267"/>
            <p14:sldId id="292"/>
            <p14:sldId id="272"/>
            <p14:sldId id="294"/>
            <p14:sldId id="293"/>
            <p14:sldId id="289"/>
            <p14:sldId id="295"/>
            <p14:sldId id="290"/>
          </p14:sldIdLst>
        </p14:section>
        <p14:section name="Untitled Section" id="{D4691B7C-2FAD-4A9D-BA63-E5D3177FD8A9}">
          <p14:sldIdLst>
            <p14:sldId id="29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599" autoAdjust="0"/>
  </p:normalViewPr>
  <p:slideViewPr>
    <p:cSldViewPr>
      <p:cViewPr varScale="1">
        <p:scale>
          <a:sx n="114" d="100"/>
          <a:sy n="114" d="100"/>
        </p:scale>
        <p:origin x="414" y="10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7/8/2020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7/8/2020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7/8/2020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7/8/2020</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7/8/2020</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7/8/2020</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7/8/2020</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kaggle.com/shivagayatrianandas/breast-cancer-detection"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3709" y="2388077"/>
            <a:ext cx="9435241" cy="1625599"/>
          </a:xfrm>
        </p:spPr>
        <p:txBody>
          <a:bodyPr>
            <a:normAutofit/>
          </a:bodyPr>
          <a:lstStyle/>
          <a:p>
            <a:r>
              <a:rPr lang="en-IN" b="0" i="0" dirty="0">
                <a:effectLst/>
                <a:latin typeface="Montserrat"/>
              </a:rPr>
              <a:t>Deep Learning Techniques For Breast Cancer </a:t>
            </a:r>
            <a:r>
              <a:rPr lang="en-IN" dirty="0">
                <a:latin typeface="Montserrat"/>
              </a:rPr>
              <a:t>Risk </a:t>
            </a:r>
            <a:r>
              <a:rPr lang="en-IN" b="0" i="0" dirty="0">
                <a:effectLst/>
                <a:latin typeface="Montserrat"/>
              </a:rPr>
              <a:t>Prediction Using</a:t>
            </a:r>
            <a:r>
              <a:rPr lang="en-IN" b="0" i="0" dirty="0">
                <a:solidFill>
                  <a:srgbClr val="333333"/>
                </a:solidFill>
                <a:effectLst/>
                <a:latin typeface="Montserrat"/>
              </a:rPr>
              <a:t> </a:t>
            </a:r>
            <a:r>
              <a:rPr lang="en-IN" b="0" i="0" dirty="0">
                <a:effectLst/>
                <a:latin typeface="Montserrat"/>
              </a:rPr>
              <a:t>Python</a:t>
            </a:r>
            <a:endParaRPr lang="en-US" i="1" dirty="0"/>
          </a:p>
        </p:txBody>
      </p:sp>
      <p:sp>
        <p:nvSpPr>
          <p:cNvPr id="3" name="Subtitle 2"/>
          <p:cNvSpPr>
            <a:spLocks noGrp="1"/>
          </p:cNvSpPr>
          <p:nvPr>
            <p:ph type="subTitle" idx="1"/>
          </p:nvPr>
        </p:nvSpPr>
        <p:spPr/>
        <p:txBody>
          <a:bodyPr>
            <a:normAutofit/>
          </a:bodyPr>
          <a:lstStyle/>
          <a:p>
            <a:r>
              <a:rPr lang="en-US" dirty="0"/>
              <a:t>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90B-3072-47CF-ABF3-F91AEF0AB8B8}"/>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8F484D3C-F73D-456A-82CF-808944700F6D}"/>
              </a:ext>
            </a:extLst>
          </p:cNvPr>
          <p:cNvSpPr>
            <a:spLocks noGrp="1"/>
          </p:cNvSpPr>
          <p:nvPr>
            <p:ph idx="1"/>
          </p:nvPr>
        </p:nvSpPr>
        <p:spPr/>
        <p:txBody>
          <a:bodyPr/>
          <a:lstStyle/>
          <a:p>
            <a:r>
              <a:rPr lang="en-IN" b="0" i="0" dirty="0">
                <a:solidFill>
                  <a:srgbClr val="000000"/>
                </a:solidFill>
                <a:effectLst/>
                <a:latin typeface="Times New Roman" panose="02020603050405020304" pitchFamily="18" charset="0"/>
              </a:rPr>
              <a:t>Breast cancer is one of the main causes of cancer death worldwide. Early diagnostics significantly increases the chances of correct treatment and survival, but this process is tedious and often leads to a disagreement between pathologists. </a:t>
            </a:r>
          </a:p>
          <a:p>
            <a:r>
              <a:rPr lang="en-IN" b="0" i="0" dirty="0">
                <a:solidFill>
                  <a:srgbClr val="000000"/>
                </a:solidFill>
                <a:effectLst/>
                <a:latin typeface="Times New Roman" panose="02020603050405020304" pitchFamily="18" charset="0"/>
              </a:rPr>
              <a:t>Computer-aided diagnosis systems showed potential for improving diagnostic accuracy. But early detection and prevention can significantly reduce the chances of death. It is important to detect breast cancer as early as possible.</a:t>
            </a:r>
            <a:endParaRPr lang="en-IN" dirty="0"/>
          </a:p>
        </p:txBody>
      </p:sp>
    </p:spTree>
    <p:extLst>
      <p:ext uri="{BB962C8B-B14F-4D97-AF65-F5344CB8AC3E}">
        <p14:creationId xmlns:p14="http://schemas.microsoft.com/office/powerpoint/2010/main" val="84953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08968"/>
          </a:xfrm>
        </p:spPr>
        <p:txBody>
          <a:bodyPr/>
          <a:lstStyle/>
          <a:p>
            <a:r>
              <a:rPr lang="en-US" dirty="0"/>
              <a:t>Dataset</a:t>
            </a:r>
          </a:p>
        </p:txBody>
      </p:sp>
      <p:sp>
        <p:nvSpPr>
          <p:cNvPr id="3" name="Content Placeholder 2"/>
          <p:cNvSpPr>
            <a:spLocks noGrp="1"/>
          </p:cNvSpPr>
          <p:nvPr>
            <p:ph idx="1"/>
          </p:nvPr>
        </p:nvSpPr>
        <p:spPr>
          <a:xfrm>
            <a:off x="1053852" y="1484784"/>
            <a:ext cx="9916091" cy="4585816"/>
          </a:xfrm>
        </p:spPr>
        <p:txBody>
          <a:bodyPr>
            <a:normAutofit/>
          </a:bodyPr>
          <a:lstStyle/>
          <a:p>
            <a:r>
              <a:rPr lang="en-IN" dirty="0">
                <a:solidFill>
                  <a:schemeClr val="tx2"/>
                </a:solidFill>
                <a:latin typeface="Times New Roman" panose="02020603050405020304" pitchFamily="18" charset="0"/>
                <a:cs typeface="Times New Roman" panose="02020603050405020304" pitchFamily="18" charset="0"/>
              </a:rPr>
              <a:t>This dataset was downloaded from the Kaggle repository : </a:t>
            </a:r>
            <a:r>
              <a:rPr lang="en-IN"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https://www.kaggle.com/shivagayatrianandas/breast-cancer-detection</a:t>
            </a:r>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The dataset contains train and test greyscale scan images.</a:t>
            </a:r>
          </a:p>
          <a:p>
            <a:r>
              <a:rPr lang="en-IN" dirty="0">
                <a:solidFill>
                  <a:schemeClr val="tx2"/>
                </a:solidFill>
                <a:latin typeface="Times New Roman" panose="02020603050405020304" pitchFamily="18" charset="0"/>
                <a:cs typeface="Times New Roman" panose="02020603050405020304" pitchFamily="18" charset="0"/>
              </a:rPr>
              <a:t>The prediction is binary as it has either the person has a positive outcome of disease or not with respect to the images.</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6" name="Picture 5" descr="A screenshot of a cell phone&#10;&#10;Description automatically generated">
            <a:extLst>
              <a:ext uri="{FF2B5EF4-FFF2-40B4-BE49-F238E27FC236}">
                <a16:creationId xmlns:a16="http://schemas.microsoft.com/office/drawing/2014/main" id="{C947E6A4-9539-4300-B54E-780C53B107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576" y="3783813"/>
            <a:ext cx="4127756" cy="232258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FB09E29-0587-40B0-892F-5C56366115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2364" y="3805334"/>
            <a:ext cx="4608512" cy="2260104"/>
          </a:xfrm>
          <a:prstGeom prst="rect">
            <a:avLst/>
          </a:prstGeom>
        </p:spPr>
      </p:pic>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AF4A-68A2-496C-8DC1-B86928266725}"/>
              </a:ext>
            </a:extLst>
          </p:cNvPr>
          <p:cNvSpPr>
            <a:spLocks noGrp="1"/>
          </p:cNvSpPr>
          <p:nvPr>
            <p:ph type="title"/>
          </p:nvPr>
        </p:nvSpPr>
        <p:spPr/>
        <p:txBody>
          <a:bodyPr/>
          <a:lstStyle/>
          <a:p>
            <a:r>
              <a:rPr lang="en-IN" dirty="0"/>
              <a:t>Algorithm :</a:t>
            </a:r>
            <a:r>
              <a:rPr lang="en-IN" b="0" i="0" dirty="0">
                <a:solidFill>
                  <a:srgbClr val="292929"/>
                </a:solidFill>
                <a:effectLst/>
                <a:latin typeface="medium-content-serif-font"/>
              </a:rPr>
              <a:t> </a:t>
            </a:r>
            <a:r>
              <a:rPr lang="en-IN" b="0" i="0" dirty="0">
                <a:effectLst/>
                <a:latin typeface="medium-content-serif-font"/>
              </a:rPr>
              <a:t>Convolutional neural network </a:t>
            </a:r>
            <a:endParaRPr lang="en-IN" dirty="0"/>
          </a:p>
        </p:txBody>
      </p:sp>
      <p:sp>
        <p:nvSpPr>
          <p:cNvPr id="3" name="Content Placeholder 2">
            <a:extLst>
              <a:ext uri="{FF2B5EF4-FFF2-40B4-BE49-F238E27FC236}">
                <a16:creationId xmlns:a16="http://schemas.microsoft.com/office/drawing/2014/main" id="{6D7FBA48-E858-45DC-8181-8D4D57D343EF}"/>
              </a:ext>
            </a:extLst>
          </p:cNvPr>
          <p:cNvSpPr>
            <a:spLocks noGrp="1"/>
          </p:cNvSpPr>
          <p:nvPr>
            <p:ph idx="1"/>
          </p:nvPr>
        </p:nvSpPr>
        <p:spPr/>
        <p:txBody>
          <a:bodyPr/>
          <a:lstStyle/>
          <a:p>
            <a:r>
              <a:rPr lang="en-IN" b="0" i="0" dirty="0">
                <a:solidFill>
                  <a:srgbClr val="292929"/>
                </a:solidFill>
                <a:effectLst/>
                <a:latin typeface="Times New Roman" panose="02020603050405020304" pitchFamily="18" charset="0"/>
                <a:cs typeface="Times New Roman" panose="02020603050405020304" pitchFamily="18" charset="0"/>
              </a:rPr>
              <a:t>The convolutional neural network (CNN) is a class of </a:t>
            </a:r>
            <a:r>
              <a:rPr lang="en-IN" b="1" i="0" dirty="0">
                <a:solidFill>
                  <a:srgbClr val="292929"/>
                </a:solidFill>
                <a:effectLst/>
                <a:latin typeface="Times New Roman" panose="02020603050405020304" pitchFamily="18" charset="0"/>
                <a:cs typeface="Times New Roman" panose="02020603050405020304" pitchFamily="18" charset="0"/>
              </a:rPr>
              <a:t>deep learning neural networks</a:t>
            </a:r>
            <a:r>
              <a:rPr lang="en-IN" b="0" i="0" dirty="0">
                <a:solidFill>
                  <a:srgbClr val="292929"/>
                </a:solidFill>
                <a:effectLst/>
                <a:latin typeface="Times New Roman" panose="02020603050405020304" pitchFamily="18" charset="0"/>
                <a:cs typeface="Times New Roman" panose="02020603050405020304" pitchFamily="18" charset="0"/>
              </a:rPr>
              <a:t>. CNNs represent a huge breakthrough in image recognition. They’re most commonly used to </a:t>
            </a:r>
            <a:r>
              <a:rPr lang="en-IN" b="0" i="0" dirty="0" err="1">
                <a:solidFill>
                  <a:srgbClr val="292929"/>
                </a:solidFill>
                <a:effectLst/>
                <a:latin typeface="Times New Roman" panose="02020603050405020304" pitchFamily="18" charset="0"/>
                <a:cs typeface="Times New Roman" panose="02020603050405020304" pitchFamily="18" charset="0"/>
              </a:rPr>
              <a:t>analyze</a:t>
            </a:r>
            <a:r>
              <a:rPr lang="en-IN" b="0" i="0" dirty="0">
                <a:solidFill>
                  <a:srgbClr val="292929"/>
                </a:solidFill>
                <a:effectLst/>
                <a:latin typeface="Times New Roman" panose="02020603050405020304" pitchFamily="18" charset="0"/>
                <a:cs typeface="Times New Roman" panose="02020603050405020304" pitchFamily="18" charset="0"/>
              </a:rPr>
              <a:t> visual imagery and are frequently working behind the scenes in image classification</a:t>
            </a:r>
          </a:p>
          <a:p>
            <a:pPr algn="l">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Convolutional layers</a:t>
            </a:r>
          </a:p>
          <a:p>
            <a:pPr algn="l">
              <a:buFont typeface="Arial" panose="020B0604020202020204" pitchFamily="34" charset="0"/>
              <a:buChar char="•"/>
            </a:pPr>
            <a:r>
              <a:rPr lang="en-IN" b="0" i="0" dirty="0" err="1">
                <a:solidFill>
                  <a:srgbClr val="292929"/>
                </a:solidFill>
                <a:effectLst/>
                <a:latin typeface="Times New Roman" panose="02020603050405020304" pitchFamily="18" charset="0"/>
                <a:cs typeface="Times New Roman" panose="02020603050405020304" pitchFamily="18" charset="0"/>
              </a:rPr>
              <a:t>ReLU</a:t>
            </a:r>
            <a:r>
              <a:rPr lang="en-IN" b="0" i="0" dirty="0">
                <a:solidFill>
                  <a:srgbClr val="292929"/>
                </a:solidFill>
                <a:effectLst/>
                <a:latin typeface="Times New Roman" panose="02020603050405020304" pitchFamily="18" charset="0"/>
                <a:cs typeface="Times New Roman" panose="02020603050405020304" pitchFamily="18" charset="0"/>
              </a:rPr>
              <a:t> layers</a:t>
            </a:r>
          </a:p>
          <a:p>
            <a:pPr algn="l">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Pooling layers</a:t>
            </a:r>
          </a:p>
          <a:p>
            <a:pPr algn="l">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a Fully connected layer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36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B0A0-55A8-4982-8B1B-DDFFF6E3B711}"/>
              </a:ext>
            </a:extLst>
          </p:cNvPr>
          <p:cNvSpPr>
            <a:spLocks noGrp="1"/>
          </p:cNvSpPr>
          <p:nvPr>
            <p:ph type="title"/>
          </p:nvPr>
        </p:nvSpPr>
        <p:spPr/>
        <p:txBody>
          <a:bodyPr/>
          <a:lstStyle/>
          <a:p>
            <a:r>
              <a:rPr lang="en-IN" dirty="0"/>
              <a:t>Steps performed and accuracy:</a:t>
            </a:r>
          </a:p>
        </p:txBody>
      </p:sp>
      <p:sp>
        <p:nvSpPr>
          <p:cNvPr id="3" name="Content Placeholder 2">
            <a:extLst>
              <a:ext uri="{FF2B5EF4-FFF2-40B4-BE49-F238E27FC236}">
                <a16:creationId xmlns:a16="http://schemas.microsoft.com/office/drawing/2014/main" id="{D395A977-74F0-4147-9B29-E478840EDCE5}"/>
              </a:ext>
            </a:extLst>
          </p:cNvPr>
          <p:cNvSpPr>
            <a:spLocks noGrp="1"/>
          </p:cNvSpPr>
          <p:nvPr>
            <p:ph idx="1"/>
          </p:nvPr>
        </p:nvSpPr>
        <p:spPr/>
        <p:txBody>
          <a:bodyPr/>
          <a:lstStyle/>
          <a:p>
            <a:r>
              <a:rPr lang="en-IN" dirty="0" err="1"/>
              <a:t>Datapreprocessing</a:t>
            </a:r>
            <a:r>
              <a:rPr lang="en-IN" dirty="0"/>
              <a:t> – Anaconda navigator</a:t>
            </a:r>
          </a:p>
          <a:p>
            <a:r>
              <a:rPr lang="en-IN" dirty="0"/>
              <a:t>Model building-Anaconda navigator</a:t>
            </a:r>
          </a:p>
          <a:p>
            <a:r>
              <a:rPr lang="en-IN" dirty="0"/>
              <a:t>Application building- Flask</a:t>
            </a:r>
          </a:p>
          <a:p>
            <a:r>
              <a:rPr lang="en-IN" dirty="0"/>
              <a:t>Accuracy- 60% </a:t>
            </a:r>
          </a:p>
          <a:p>
            <a:pPr marL="0" indent="0">
              <a:buNone/>
            </a:pPr>
            <a:r>
              <a:rPr lang="en-IN" dirty="0"/>
              <a:t>                                     </a:t>
            </a:r>
          </a:p>
        </p:txBody>
      </p:sp>
    </p:spTree>
    <p:extLst>
      <p:ext uri="{BB962C8B-B14F-4D97-AF65-F5344CB8AC3E}">
        <p14:creationId xmlns:p14="http://schemas.microsoft.com/office/powerpoint/2010/main" val="246513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836960"/>
          </a:xfrm>
        </p:spPr>
        <p:txBody>
          <a:bodyPr>
            <a:normAutofit fontScale="90000"/>
          </a:bodyPr>
          <a:lstStyle/>
          <a:p>
            <a:r>
              <a:rPr lang="en-IN" dirty="0"/>
              <a:t>User Interface - Flask :</a:t>
            </a:r>
            <a:br>
              <a:rPr lang="en-IN" dirty="0"/>
            </a:br>
            <a:endParaRPr lang="en-IN" dirty="0"/>
          </a:p>
        </p:txBody>
      </p:sp>
      <p:pic>
        <p:nvPicPr>
          <p:cNvPr id="6" name="Picture 5">
            <a:extLst>
              <a:ext uri="{FF2B5EF4-FFF2-40B4-BE49-F238E27FC236}">
                <a16:creationId xmlns:a16="http://schemas.microsoft.com/office/drawing/2014/main" id="{A9D7CD51-73F6-429F-95F4-0ECDE9B7F5C6}"/>
              </a:ext>
            </a:extLst>
          </p:cNvPr>
          <p:cNvPicPr/>
          <p:nvPr/>
        </p:nvPicPr>
        <p:blipFill rotWithShape="1">
          <a:blip r:embed="rId2"/>
          <a:srcRect t="9731" r="862" b="4643"/>
          <a:stretch/>
        </p:blipFill>
        <p:spPr>
          <a:xfrm>
            <a:off x="2339489" y="1772816"/>
            <a:ext cx="7067292" cy="3168352"/>
          </a:xfrm>
          <a:prstGeom prst="rect">
            <a:avLst/>
          </a:prstGeom>
        </p:spPr>
      </p:pic>
    </p:spTree>
    <p:extLst>
      <p:ext uri="{BB962C8B-B14F-4D97-AF65-F5344CB8AC3E}">
        <p14:creationId xmlns:p14="http://schemas.microsoft.com/office/powerpoint/2010/main" val="395162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CB5F32-A65C-4423-AE55-74DAA3BA2F10}"/>
              </a:ext>
            </a:extLst>
          </p:cNvPr>
          <p:cNvPicPr/>
          <p:nvPr/>
        </p:nvPicPr>
        <p:blipFill rotWithShape="1">
          <a:blip r:embed="rId2"/>
          <a:srcRect t="10124" r="208" b="4831"/>
          <a:stretch/>
        </p:blipFill>
        <p:spPr>
          <a:xfrm>
            <a:off x="2494013" y="1844824"/>
            <a:ext cx="6912767" cy="3024336"/>
          </a:xfrm>
          <a:prstGeom prst="rect">
            <a:avLst/>
          </a:prstGeom>
        </p:spPr>
      </p:pic>
    </p:spTree>
    <p:extLst>
      <p:ext uri="{BB962C8B-B14F-4D97-AF65-F5344CB8AC3E}">
        <p14:creationId xmlns:p14="http://schemas.microsoft.com/office/powerpoint/2010/main" val="223089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31800"/>
            <a:ext cx="10132115" cy="836960"/>
          </a:xfrm>
        </p:spPr>
        <p:txBody>
          <a:bodyPr/>
          <a:lstStyle/>
          <a:p>
            <a:r>
              <a:rPr lang="en-IN" dirty="0"/>
              <a:t>Conclusion :</a:t>
            </a:r>
          </a:p>
        </p:txBody>
      </p:sp>
      <p:sp>
        <p:nvSpPr>
          <p:cNvPr id="3" name="Content Placeholder 2"/>
          <p:cNvSpPr>
            <a:spLocks noGrp="1"/>
          </p:cNvSpPr>
          <p:nvPr>
            <p:ph idx="1"/>
          </p:nvPr>
        </p:nvSpPr>
        <p:spPr>
          <a:xfrm>
            <a:off x="981844" y="1412776"/>
            <a:ext cx="10297144" cy="4657824"/>
          </a:xfrm>
        </p:spPr>
        <p:txBody>
          <a:bodyPr>
            <a:normAutofit/>
          </a:bodyPr>
          <a:lstStyle/>
          <a:p>
            <a:pPr marL="0" indent="0">
              <a:buNone/>
            </a:pPr>
            <a:r>
              <a:rPr lang="en-IN" sz="2000" dirty="0">
                <a:latin typeface="+mj-lt"/>
                <a:cs typeface="Times New Roman" panose="02020603050405020304" pitchFamily="18" charset="0"/>
              </a:rPr>
              <a:t>The final Outcome is where the model predicts the status of the patient as either positive or negative in an interactive UI.</a:t>
            </a:r>
          </a:p>
          <a:p>
            <a:pPr marL="0" indent="0">
              <a:buNone/>
            </a:pPr>
            <a:r>
              <a:rPr lang="en-IN" sz="2000" dirty="0">
                <a:latin typeface="+mj-lt"/>
                <a:cs typeface="Times New Roman" panose="02020603050405020304" pitchFamily="18" charset="0"/>
              </a:rPr>
              <a:t>                                                      THANK YOU!</a:t>
            </a:r>
          </a:p>
          <a:p>
            <a:pPr marL="0" indent="0">
              <a:buNone/>
            </a:pPr>
            <a:r>
              <a:rPr lang="en-IN" sz="2000" dirty="0">
                <a:latin typeface="+mj-lt"/>
                <a:cs typeface="Times New Roman" panose="02020603050405020304" pitchFamily="18" charset="0"/>
              </a:rPr>
              <a:t>               </a:t>
            </a:r>
          </a:p>
        </p:txBody>
      </p:sp>
    </p:spTree>
    <p:extLst>
      <p:ext uri="{BB962C8B-B14F-4D97-AF65-F5344CB8AC3E}">
        <p14:creationId xmlns:p14="http://schemas.microsoft.com/office/powerpoint/2010/main" val="13143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828" y="431800"/>
            <a:ext cx="10132115" cy="764952"/>
          </a:xfrm>
        </p:spPr>
        <p:txBody>
          <a:bodyPr/>
          <a:lstStyle/>
          <a:p>
            <a:r>
              <a:rPr lang="en-IN" dirty="0"/>
              <a:t>Team Members :</a:t>
            </a:r>
          </a:p>
        </p:txBody>
      </p:sp>
      <p:sp>
        <p:nvSpPr>
          <p:cNvPr id="6" name="Text Placeholder 5"/>
          <p:cNvSpPr>
            <a:spLocks noGrp="1"/>
          </p:cNvSpPr>
          <p:nvPr>
            <p:ph type="body" sz="half" idx="2"/>
          </p:nvPr>
        </p:nvSpPr>
        <p:spPr>
          <a:xfrm>
            <a:off x="1125860" y="1484784"/>
            <a:ext cx="5760640" cy="4267201"/>
          </a:xfrm>
        </p:spPr>
        <p:txBody>
          <a:bodyPr/>
          <a:lstStyle/>
          <a:p>
            <a:pPr marL="342900" indent="-342900">
              <a:buFont typeface="Wingdings" panose="05000000000000000000" pitchFamily="2" charset="2"/>
              <a:buChar char="Ø"/>
            </a:pPr>
            <a:r>
              <a:rPr lang="en-IN" dirty="0" err="1"/>
              <a:t>Maajidaa</a:t>
            </a:r>
            <a:r>
              <a:rPr lang="en-IN" dirty="0"/>
              <a:t> begum Z </a:t>
            </a:r>
          </a:p>
          <a:p>
            <a:pPr marL="342900" indent="-342900">
              <a:buFont typeface="Wingdings" panose="05000000000000000000" pitchFamily="2" charset="2"/>
              <a:buChar char="Ø"/>
            </a:pPr>
            <a:r>
              <a:rPr lang="en-IN" dirty="0" err="1"/>
              <a:t>Mounisha</a:t>
            </a:r>
            <a:r>
              <a:rPr lang="en-IN" dirty="0"/>
              <a:t> R      </a:t>
            </a:r>
          </a:p>
          <a:p>
            <a:pPr marL="342900" indent="-342900">
              <a:buFont typeface="Wingdings" panose="05000000000000000000" pitchFamily="2" charset="2"/>
              <a:buChar char="Ø"/>
            </a:pPr>
            <a:r>
              <a:rPr lang="en-IN" dirty="0" err="1"/>
              <a:t>Nalapriya</a:t>
            </a:r>
            <a:r>
              <a:rPr lang="en-IN" dirty="0"/>
              <a:t> D           </a:t>
            </a:r>
          </a:p>
          <a:p>
            <a:pPr marL="342900" indent="-342900">
              <a:buFont typeface="Wingdings" panose="05000000000000000000" pitchFamily="2" charset="2"/>
              <a:buChar char="Ø"/>
            </a:pPr>
            <a:r>
              <a:rPr lang="en-IN" dirty="0" err="1"/>
              <a:t>Raghavarshani</a:t>
            </a:r>
            <a:r>
              <a:rPr lang="en-IN" dirty="0"/>
              <a:t> K S </a:t>
            </a:r>
          </a:p>
        </p:txBody>
      </p:sp>
    </p:spTree>
    <p:extLst>
      <p:ext uri="{BB962C8B-B14F-4D97-AF65-F5344CB8AC3E}">
        <p14:creationId xmlns:p14="http://schemas.microsoft.com/office/powerpoint/2010/main" val="90920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1379</TotalTime>
  <Words>270</Words>
  <Application>Microsoft Office PowerPoint</Application>
  <PresentationFormat>Custom</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Constantia</vt:lpstr>
      <vt:lpstr>medium-content-serif-font</vt:lpstr>
      <vt:lpstr>Montserrat</vt:lpstr>
      <vt:lpstr>Times New Roman</vt:lpstr>
      <vt:lpstr>Wingdings</vt:lpstr>
      <vt:lpstr>Books Classic 16x9</vt:lpstr>
      <vt:lpstr>Deep Learning Techniques For Breast Cancer Risk Prediction Using Python</vt:lpstr>
      <vt:lpstr>Project Description</vt:lpstr>
      <vt:lpstr>Dataset</vt:lpstr>
      <vt:lpstr>Algorithm : Convolutional neural network </vt:lpstr>
      <vt:lpstr>Steps performed and accuracy:</vt:lpstr>
      <vt:lpstr>User Interface - Flask : </vt:lpstr>
      <vt:lpstr>PowerPoint Presentation</vt:lpstr>
      <vt:lpstr>Conclusion :</vt:lpstr>
      <vt:lpstr>Team Members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Analysis</dc:title>
  <dc:creator>suhail hafiz</dc:creator>
  <cp:lastModifiedBy>MOUNISHA R</cp:lastModifiedBy>
  <cp:revision>43</cp:revision>
  <dcterms:created xsi:type="dcterms:W3CDTF">2019-06-28T06:27:11Z</dcterms:created>
  <dcterms:modified xsi:type="dcterms:W3CDTF">2020-07-08T06:38:29Z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