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02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CDACA1-9170-4523-A27C-B5FD041A5882}" type="datetimeFigureOut">
              <a:rPr lang="en-US" smtClean="0"/>
              <a:pPr/>
              <a:t>7/7/2020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8CA83-0092-494C-A8B4-EDEFD7CAB8E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A8CA83-0092-494C-A8B4-EDEFD7CAB8E0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BCA4E7-DABF-45A8-AA88-30AE4D6DD7AF}" type="datetimeFigureOut">
              <a:rPr lang="en-US" smtClean="0"/>
              <a:pPr/>
              <a:t>7/7/2020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F2E3EA8-4DC4-4627-9F33-5477FC7F3D6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BCA4E7-DABF-45A8-AA88-30AE4D6DD7AF}" type="datetimeFigureOut">
              <a:rPr lang="en-US" smtClean="0"/>
              <a:pPr/>
              <a:t>7/7/2020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2E3EA8-4DC4-4627-9F33-5477FC7F3D6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BCA4E7-DABF-45A8-AA88-30AE4D6DD7AF}" type="datetimeFigureOut">
              <a:rPr lang="en-US" smtClean="0"/>
              <a:pPr/>
              <a:t>7/7/2020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2E3EA8-4DC4-4627-9F33-5477FC7F3D6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BCA4E7-DABF-45A8-AA88-30AE4D6DD7AF}" type="datetimeFigureOut">
              <a:rPr lang="en-US" smtClean="0"/>
              <a:pPr/>
              <a:t>7/7/2020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2E3EA8-4DC4-4627-9F33-5477FC7F3D6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BCA4E7-DABF-45A8-AA88-30AE4D6DD7AF}" type="datetimeFigureOut">
              <a:rPr lang="en-US" smtClean="0"/>
              <a:pPr/>
              <a:t>7/7/2020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2E3EA8-4DC4-4627-9F33-5477FC7F3D6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BCA4E7-DABF-45A8-AA88-30AE4D6DD7AF}" type="datetimeFigureOut">
              <a:rPr lang="en-US" smtClean="0"/>
              <a:pPr/>
              <a:t>7/7/2020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2E3EA8-4DC4-4627-9F33-5477FC7F3D6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BCA4E7-DABF-45A8-AA88-30AE4D6DD7AF}" type="datetimeFigureOut">
              <a:rPr lang="en-US" smtClean="0"/>
              <a:pPr/>
              <a:t>7/7/2020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2E3EA8-4DC4-4627-9F33-5477FC7F3D6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BCA4E7-DABF-45A8-AA88-30AE4D6DD7AF}" type="datetimeFigureOut">
              <a:rPr lang="en-US" smtClean="0"/>
              <a:pPr/>
              <a:t>7/7/2020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2E3EA8-4DC4-4627-9F33-5477FC7F3D6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BCA4E7-DABF-45A8-AA88-30AE4D6DD7AF}" type="datetimeFigureOut">
              <a:rPr lang="en-US" smtClean="0"/>
              <a:pPr/>
              <a:t>7/7/2020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2E3EA8-4DC4-4627-9F33-5477FC7F3D6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4BCA4E7-DABF-45A8-AA88-30AE4D6DD7AF}" type="datetimeFigureOut">
              <a:rPr lang="en-US" smtClean="0"/>
              <a:pPr/>
              <a:t>7/7/2020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2E3EA8-4DC4-4627-9F33-5477FC7F3D6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BCA4E7-DABF-45A8-AA88-30AE4D6DD7AF}" type="datetimeFigureOut">
              <a:rPr lang="en-US" smtClean="0"/>
              <a:pPr/>
              <a:t>7/7/2020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F2E3EA8-4DC4-4627-9F33-5477FC7F3D6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BCA4E7-DABF-45A8-AA88-30AE4D6DD7AF}" type="datetimeFigureOut">
              <a:rPr lang="en-US" smtClean="0"/>
              <a:pPr/>
              <a:t>7/7/2020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F2E3EA8-4DC4-4627-9F33-5477FC7F3D6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 descr="WhatsApp Image 2020-07-05 at 7.33.44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3040" y="0"/>
            <a:ext cx="11215766" cy="7524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00364" y="571480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PP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4000496" y="11429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357166"/>
            <a:ext cx="83528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PREDICTIVE ANALYTICS FOR RETAIL</a:t>
            </a:r>
            <a:endParaRPr lang="en-IN" sz="4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15140" y="1285860"/>
            <a:ext cx="23993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BANKING</a:t>
            </a:r>
            <a:endParaRPr lang="en-IN" sz="44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58016" y="53578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6429388" y="44291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8358214" y="6000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8001024" y="6000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7215206" y="59293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6925123" y="4214818"/>
            <a:ext cx="22188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Submitted By: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</a:t>
            </a:r>
            <a:r>
              <a:rPr lang="en-US" dirty="0" err="1" smtClean="0">
                <a:solidFill>
                  <a:schemeClr val="bg1"/>
                </a:solidFill>
              </a:rPr>
              <a:t>Gopinath</a:t>
            </a:r>
            <a:r>
              <a:rPr lang="en-US" dirty="0" smtClean="0">
                <a:solidFill>
                  <a:schemeClr val="bg1"/>
                </a:solidFill>
              </a:rPr>
              <a:t> V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</a:t>
            </a:r>
            <a:r>
              <a:rPr lang="en-US" dirty="0" err="1" smtClean="0">
                <a:solidFill>
                  <a:schemeClr val="bg1"/>
                </a:solidFill>
              </a:rPr>
              <a:t>Praveeenraj</a:t>
            </a:r>
            <a:r>
              <a:rPr lang="en-US" dirty="0" smtClean="0">
                <a:solidFill>
                  <a:schemeClr val="bg1"/>
                </a:solidFill>
              </a:rPr>
              <a:t> 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</a:t>
            </a:r>
            <a:r>
              <a:rPr lang="en-US" dirty="0" err="1" smtClean="0">
                <a:solidFill>
                  <a:schemeClr val="bg1"/>
                </a:solidFill>
              </a:rPr>
              <a:t>Prem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Sai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Bhyri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     </a:t>
            </a:r>
            <a:r>
              <a:rPr lang="en-US" dirty="0" err="1" smtClean="0">
                <a:solidFill>
                  <a:schemeClr val="bg1"/>
                </a:solidFill>
              </a:rPr>
              <a:t>Sahana</a:t>
            </a:r>
            <a:r>
              <a:rPr lang="en-US" dirty="0" smtClean="0">
                <a:solidFill>
                  <a:schemeClr val="bg1"/>
                </a:solidFill>
              </a:rPr>
              <a:t> R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sz="2800" dirty="0" smtClean="0">
                <a:latin typeface="Calibri" pitchFamily="34" charset="0"/>
                <a:cs typeface="Calibri" pitchFamily="34" charset="0"/>
              </a:rPr>
              <a:t>Banking industry has incorporated the traits that were once limited just to segment like data and analytics. </a:t>
            </a:r>
          </a:p>
          <a:p>
            <a:r>
              <a:rPr lang="en-IN" sz="2800" dirty="0" smtClean="0">
                <a:latin typeface="Calibri" pitchFamily="34" charset="0"/>
                <a:cs typeface="Calibri" pitchFamily="34" charset="0"/>
              </a:rPr>
              <a:t>Data is seen as the most valuable asset to successfully stabilise the overall evolving banking environment.</a:t>
            </a:r>
          </a:p>
          <a:p>
            <a:pPr>
              <a:buNone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         Better personalization with rich data</a:t>
            </a:r>
            <a:endParaRPr lang="en-IN" sz="2800" dirty="0" smtClean="0">
              <a:latin typeface="Calibri" pitchFamily="34" charset="0"/>
              <a:cs typeface="Calibri" pitchFamily="34" charset="0"/>
            </a:endParaRPr>
          </a:p>
          <a:p>
            <a:pPr lvl="0">
              <a:buNone/>
            </a:pP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        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The growth prospect of open banking</a:t>
            </a:r>
            <a:endParaRPr lang="en-IN" sz="2800" dirty="0" smtClean="0">
              <a:latin typeface="Calibri" pitchFamily="34" charset="0"/>
              <a:cs typeface="Calibri" pitchFamily="34" charset="0"/>
            </a:endParaRPr>
          </a:p>
          <a:p>
            <a:pPr lvl="0">
              <a:buNone/>
            </a:pPr>
            <a:r>
              <a:rPr lang="en-IN" sz="2800" dirty="0" smtClean="0">
                <a:latin typeface="Calibri" pitchFamily="34" charset="0"/>
                <a:cs typeface="Calibri" pitchFamily="34" charset="0"/>
              </a:rPr>
              <a:t>         Digital-only Banking</a:t>
            </a:r>
          </a:p>
          <a:p>
            <a:pPr lvl="0">
              <a:buNone/>
            </a:pPr>
            <a:r>
              <a:rPr lang="en-IN" sz="2800" b="1" dirty="0" smtClean="0">
                <a:latin typeface="Calibri" pitchFamily="34" charset="0"/>
                <a:cs typeface="Calibri" pitchFamily="34" charset="0"/>
              </a:rPr>
              <a:t>         </a:t>
            </a:r>
            <a:r>
              <a:rPr lang="en-IN" sz="2800" dirty="0" smtClean="0">
                <a:latin typeface="Calibri" pitchFamily="34" charset="0"/>
                <a:cs typeface="Calibri" pitchFamily="34" charset="0"/>
              </a:rPr>
              <a:t>Payments Infrastructure</a:t>
            </a:r>
          </a:p>
          <a:p>
            <a:pPr lvl="0">
              <a:buNone/>
            </a:pPr>
            <a:r>
              <a:rPr lang="en-IN" sz="2800" b="1" dirty="0" smtClean="0">
                <a:latin typeface="Calibri" pitchFamily="34" charset="0"/>
                <a:cs typeface="Calibri" pitchFamily="34" charset="0"/>
              </a:rPr>
              <a:t>         </a:t>
            </a:r>
            <a:r>
              <a:rPr lang="en-IN" sz="2800" dirty="0" smtClean="0">
                <a:latin typeface="Calibri" pitchFamily="34" charset="0"/>
                <a:cs typeface="Calibri" pitchFamily="34" charset="0"/>
              </a:rPr>
              <a:t>Incorporation of Advanced Analytics</a:t>
            </a:r>
          </a:p>
          <a:p>
            <a:pPr>
              <a:buNone/>
            </a:pPr>
            <a:endParaRPr lang="en-IN" sz="2800" dirty="0" smtClean="0">
              <a:latin typeface="Calibri" pitchFamily="34" charset="0"/>
              <a:cs typeface="Calibri" pitchFamily="34" charset="0"/>
            </a:endParaRPr>
          </a:p>
          <a:p>
            <a:endParaRPr lang="en-IN" sz="2800" dirty="0" smtClean="0">
              <a:latin typeface="Calibri" pitchFamily="34" charset="0"/>
              <a:cs typeface="Calibri" pitchFamily="34" charset="0"/>
            </a:endParaRPr>
          </a:p>
          <a:p>
            <a:endParaRPr lang="en-IN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Future Scope:</a:t>
            </a:r>
            <a:endParaRPr lang="en-IN" sz="4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</a:t>
            </a:r>
            <a:r>
              <a:rPr lang="en-US" sz="4400" b="1" dirty="0" smtClean="0">
                <a:latin typeface="Calibri" pitchFamily="34" charset="0"/>
                <a:cs typeface="Calibri" pitchFamily="34" charset="0"/>
              </a:rPr>
              <a:t>THANK YOU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  <a:tabLst>
                <a:tab pos="95250" algn="l"/>
              </a:tabLst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Today banks are facing intensive competition due to the gradual growth of many banks as well as due to the increase in demands of the customers.</a:t>
            </a:r>
          </a:p>
          <a:p>
            <a:pPr>
              <a:buFont typeface="Wingdings" pitchFamily="2" charset="2"/>
              <a:buChar char="Ø"/>
              <a:tabLst>
                <a:tab pos="95250" algn="l"/>
              </a:tabLst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To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trap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these needs of the customers, many banking institutions are using predictive analytics. </a:t>
            </a:r>
          </a:p>
          <a:p>
            <a:pPr>
              <a:buFont typeface="Wingdings" pitchFamily="2" charset="2"/>
              <a:buChar char="Ø"/>
              <a:tabLst>
                <a:tab pos="95250" algn="l"/>
              </a:tabLst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Hence here in this project we are using Machine Learning’s Random Forest Regression algorithm to predict whether the customer will subscribe the term deposit or not.</a:t>
            </a:r>
          </a:p>
          <a:p>
            <a:pPr>
              <a:buNone/>
              <a:tabLst>
                <a:tab pos="95250" algn="l"/>
              </a:tabLst>
            </a:pPr>
            <a:endParaRPr lang="en-US" sz="3500" dirty="0" smtClean="0">
              <a:latin typeface="Calibri" pitchFamily="34" charset="0"/>
              <a:cs typeface="Calibri" pitchFamily="34" charset="0"/>
            </a:endParaRPr>
          </a:p>
          <a:p>
            <a:pPr>
              <a:tabLst>
                <a:tab pos="95250" algn="l"/>
              </a:tabLst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Abstract:</a:t>
            </a:r>
            <a:endParaRPr lang="en-IN" sz="3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Predictive analytics is the process of using computer models to predict future events.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Sophisticated programs rely on artificial intelligence, data mining, and machine learning to analyze enormous amounts of information.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With those resources, the model attempts to determine what is likely to happen next, given current conditions.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Introduction:</a:t>
            </a:r>
            <a:endParaRPr lang="en-IN" sz="3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In retail banking , there are many challenges some of them are:  </a:t>
            </a:r>
          </a:p>
          <a:p>
            <a:pPr marL="1458468" lvl="3" indent="-571500"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Increasing competition</a:t>
            </a:r>
          </a:p>
          <a:p>
            <a:pPr marL="1458468" lvl="3" indent="-571500"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A single view of customer</a:t>
            </a:r>
          </a:p>
          <a:p>
            <a:pPr marL="1458468" lvl="3" indent="-571500"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Innovation</a:t>
            </a:r>
          </a:p>
          <a:p>
            <a:pPr marL="1458468" lvl="3" indent="-571500"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Cost Reduction</a:t>
            </a:r>
          </a:p>
          <a:p>
            <a:pPr marL="1458468" lvl="3" indent="-571500"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Improving the Customer Experience</a:t>
            </a:r>
          </a:p>
          <a:p>
            <a:pPr marL="1458468" lvl="3" indent="-571500"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Employee Engagement and Retention</a:t>
            </a:r>
          </a:p>
          <a:p>
            <a:pPr marL="1458468" lvl="3" indent="-571500"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Acting Fast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Existing Problem:</a:t>
            </a:r>
            <a:endParaRPr lang="en-IN" sz="40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376672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IN" sz="11200" dirty="0" smtClean="0">
                <a:latin typeface="Calibri" pitchFamily="34" charset="0"/>
                <a:cs typeface="Calibri" pitchFamily="34" charset="0"/>
              </a:rPr>
              <a:t>Retail banking customer segmentation is a key to retain customers. Similarly, it can help in drive up their lifetime value (LTV).</a:t>
            </a:r>
          </a:p>
          <a:p>
            <a:pPr>
              <a:buFont typeface="Wingdings" pitchFamily="2" charset="2"/>
              <a:buChar char="Ø"/>
            </a:pPr>
            <a:r>
              <a:rPr lang="en-IN" sz="11200" dirty="0" smtClean="0">
                <a:latin typeface="Calibri" pitchFamily="34" charset="0"/>
                <a:cs typeface="Calibri" pitchFamily="34" charset="0"/>
              </a:rPr>
              <a:t>Lifecycle marketing can help you create engaging conversations in every stage of their journey. </a:t>
            </a:r>
          </a:p>
          <a:p>
            <a:pPr>
              <a:buFont typeface="Wingdings" pitchFamily="2" charset="2"/>
              <a:buChar char="Ø"/>
            </a:pPr>
            <a:r>
              <a:rPr lang="en-IN" sz="11200" dirty="0" smtClean="0">
                <a:latin typeface="Calibri" pitchFamily="34" charset="0"/>
                <a:cs typeface="Calibri" pitchFamily="34" charset="0"/>
              </a:rPr>
              <a:t>By segmenting customers this way, you can apply a marketing strategy that communicates the right message at the right time.</a:t>
            </a:r>
          </a:p>
          <a:p>
            <a:pPr>
              <a:buFont typeface="Wingdings" pitchFamily="2" charset="2"/>
              <a:buChar char="Ø"/>
            </a:pPr>
            <a:r>
              <a:rPr lang="en-IN" sz="11200" dirty="0" smtClean="0">
                <a:latin typeface="Calibri" pitchFamily="34" charset="0"/>
                <a:cs typeface="Calibri" pitchFamily="34" charset="0"/>
              </a:rPr>
              <a:t>For instance, running a data model can help you predict which customers are most likely to churn.</a:t>
            </a:r>
          </a:p>
          <a:p>
            <a:pPr>
              <a:buFont typeface="Wingdings" pitchFamily="2" charset="2"/>
              <a:buChar char="Ø"/>
            </a:pPr>
            <a:r>
              <a:rPr lang="en-IN" sz="11200" dirty="0" smtClean="0">
                <a:latin typeface="Calibri" pitchFamily="34" charset="0"/>
                <a:cs typeface="Calibri" pitchFamily="34" charset="0"/>
              </a:rPr>
              <a:t>Predicting by manual methods takes more time, So, we have used Machine Learning Technique to predict. </a:t>
            </a:r>
          </a:p>
          <a:p>
            <a:endParaRPr lang="en-IN" sz="4500" dirty="0" smtClean="0">
              <a:latin typeface="Calibri" pitchFamily="34" charset="0"/>
              <a:cs typeface="Calibri" pitchFamily="34" charset="0"/>
            </a:endParaRPr>
          </a:p>
          <a:p>
            <a:endParaRPr lang="en-IN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Proposed solution:</a:t>
            </a:r>
            <a:endParaRPr lang="en-IN" sz="40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Data collection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:</a:t>
            </a:r>
          </a:p>
          <a:p>
            <a:pPr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           Dataset for predictive analysis is collected  from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kaggle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 Data preprocessing:</a:t>
            </a:r>
          </a:p>
          <a:p>
            <a:pPr>
              <a:buNone/>
            </a:pP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             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It is the process of inspecting, cleaning, transforming, and modeling data.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Model Training:</a:t>
            </a:r>
          </a:p>
          <a:p>
            <a:pPr>
              <a:buNone/>
            </a:pP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             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Random Forest Regression algorithm is used for Model training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Flask:</a:t>
            </a:r>
          </a:p>
          <a:p>
            <a:pPr>
              <a:buNone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          It is used for deployment.</a:t>
            </a:r>
            <a:endParaRPr lang="en-US" sz="2800" b="1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IN" sz="28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IN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Basic Process:</a:t>
            </a:r>
            <a:endParaRPr lang="en-IN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hatsApp Image 2020-07-07 at 4.27.48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714488"/>
            <a:ext cx="9144000" cy="514351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FLOW CHART</a:t>
            </a:r>
            <a:r>
              <a:rPr lang="en-US" dirty="0" smtClean="0"/>
              <a:t>: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We got an accuracy of 0.81which is a good measure for Random Forest Regression.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The model predicts with good efficiency.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Result:</a:t>
            </a:r>
            <a:endParaRPr lang="en-IN" sz="5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Advantages:</a:t>
            </a:r>
          </a:p>
          <a:p>
            <a:pPr>
              <a:buNone/>
            </a:pP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   </a:t>
            </a:r>
            <a:r>
              <a:rPr lang="en-IN" sz="2800" dirty="0" smtClean="0">
                <a:latin typeface="Calibri" pitchFamily="34" charset="0"/>
                <a:cs typeface="Calibri" pitchFamily="34" charset="0"/>
              </a:rPr>
              <a:t>Predictive Analysis techniques can provide            managers and executives with decision-making tools to influence up selling sales and revenue forecasting, manufacturing optimization, and even new product development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>
              <a:buNone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Disadvantages:</a:t>
            </a:r>
          </a:p>
          <a:p>
            <a:pPr>
              <a:buNone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    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Time also plays a role in how well these  techniques work. Though a model may be successful at one point in time, customer behaviour changes with time and therefore a model must be updated.</a:t>
            </a:r>
            <a:endParaRPr lang="en-IN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Advantages &amp; Disadvantages</a:t>
            </a:r>
            <a:r>
              <a:rPr lang="en-US" dirty="0" smtClean="0"/>
              <a:t>: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</TotalTime>
  <Words>486</Words>
  <Application>Microsoft Office PowerPoint</Application>
  <PresentationFormat>On-screen Show (4:3)</PresentationFormat>
  <Paragraphs>64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Slide 1</vt:lpstr>
      <vt:lpstr>Abstract:</vt:lpstr>
      <vt:lpstr>Introduction:</vt:lpstr>
      <vt:lpstr>Existing Problem:</vt:lpstr>
      <vt:lpstr>Proposed solution:</vt:lpstr>
      <vt:lpstr>Basic Process:</vt:lpstr>
      <vt:lpstr>FLOW CHART:</vt:lpstr>
      <vt:lpstr>Result:</vt:lpstr>
      <vt:lpstr>Advantages &amp; Disadvantages:</vt:lpstr>
      <vt:lpstr>Future Scope: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Sowmya</dc:creator>
  <cp:lastModifiedBy>Sowmya</cp:lastModifiedBy>
  <cp:revision>5</cp:revision>
  <dcterms:created xsi:type="dcterms:W3CDTF">2020-07-06T16:41:20Z</dcterms:created>
  <dcterms:modified xsi:type="dcterms:W3CDTF">2020-07-07T11:04:56Z</dcterms:modified>
</cp:coreProperties>
</file>