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0" r:id="rId5"/>
    <p:sldId id="259" r:id="rId6"/>
    <p:sldId id="261"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4" d="100"/>
          <a:sy n="94" d="100"/>
        </p:scale>
        <p:origin x="19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89B8824-60A1-460D-90D8-2197E56C7652}"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2D84FF5-22D0-4501-9E8D-FDF687912EF3}" type="slidenum">
              <a:rPr lang="en-US" smtClean="0"/>
              <a:t>‹#›</a:t>
            </a:fld>
            <a:endParaRPr lang="en-US"/>
          </a:p>
        </p:txBody>
      </p:sp>
    </p:spTree>
    <p:extLst>
      <p:ext uri="{BB962C8B-B14F-4D97-AF65-F5344CB8AC3E}">
        <p14:creationId xmlns:p14="http://schemas.microsoft.com/office/powerpoint/2010/main" val="1415414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9B8824-60A1-460D-90D8-2197E56C7652}"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2D84FF5-22D0-4501-9E8D-FDF687912EF3}" type="slidenum">
              <a:rPr lang="en-US" smtClean="0"/>
              <a:t>‹#›</a:t>
            </a:fld>
            <a:endParaRPr lang="en-US"/>
          </a:p>
        </p:txBody>
      </p:sp>
    </p:spTree>
    <p:extLst>
      <p:ext uri="{BB962C8B-B14F-4D97-AF65-F5344CB8AC3E}">
        <p14:creationId xmlns:p14="http://schemas.microsoft.com/office/powerpoint/2010/main" val="4069834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9B8824-60A1-460D-90D8-2197E56C7652}"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2D84FF5-22D0-4501-9E8D-FDF687912EF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79333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89B8824-60A1-460D-90D8-2197E56C7652}" type="datetimeFigureOut">
              <a:rPr lang="en-US" smtClean="0"/>
              <a:t>7/8/2020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2D84FF5-22D0-4501-9E8D-FDF687912EF3}" type="slidenum">
              <a:rPr lang="en-US" smtClean="0"/>
              <a:t>‹#›</a:t>
            </a:fld>
            <a:endParaRPr lang="en-US"/>
          </a:p>
        </p:txBody>
      </p:sp>
    </p:spTree>
    <p:extLst>
      <p:ext uri="{BB962C8B-B14F-4D97-AF65-F5344CB8AC3E}">
        <p14:creationId xmlns:p14="http://schemas.microsoft.com/office/powerpoint/2010/main" val="2491080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89B8824-60A1-460D-90D8-2197E56C7652}" type="datetimeFigureOut">
              <a:rPr lang="en-US" smtClean="0"/>
              <a:t>7/8/2020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2D84FF5-22D0-4501-9E8D-FDF687912EF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459621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89B8824-60A1-460D-90D8-2197E56C7652}" type="datetimeFigureOut">
              <a:rPr lang="en-US" smtClean="0"/>
              <a:t>7/8/2020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2D84FF5-22D0-4501-9E8D-FDF687912EF3}" type="slidenum">
              <a:rPr lang="en-US" smtClean="0"/>
              <a:t>‹#›</a:t>
            </a:fld>
            <a:endParaRPr lang="en-US"/>
          </a:p>
        </p:txBody>
      </p:sp>
    </p:spTree>
    <p:extLst>
      <p:ext uri="{BB962C8B-B14F-4D97-AF65-F5344CB8AC3E}">
        <p14:creationId xmlns:p14="http://schemas.microsoft.com/office/powerpoint/2010/main" val="3949879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9B8824-60A1-460D-90D8-2197E56C7652}"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2D84FF5-22D0-4501-9E8D-FDF687912EF3}" type="slidenum">
              <a:rPr lang="en-US" smtClean="0"/>
              <a:t>‹#›</a:t>
            </a:fld>
            <a:endParaRPr lang="en-US"/>
          </a:p>
        </p:txBody>
      </p:sp>
    </p:spTree>
    <p:extLst>
      <p:ext uri="{BB962C8B-B14F-4D97-AF65-F5344CB8AC3E}">
        <p14:creationId xmlns:p14="http://schemas.microsoft.com/office/powerpoint/2010/main" val="3005953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9B8824-60A1-460D-90D8-2197E56C7652}"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2D84FF5-22D0-4501-9E8D-FDF687912EF3}" type="slidenum">
              <a:rPr lang="en-US" smtClean="0"/>
              <a:t>‹#›</a:t>
            </a:fld>
            <a:endParaRPr lang="en-US"/>
          </a:p>
        </p:txBody>
      </p:sp>
    </p:spTree>
    <p:extLst>
      <p:ext uri="{BB962C8B-B14F-4D97-AF65-F5344CB8AC3E}">
        <p14:creationId xmlns:p14="http://schemas.microsoft.com/office/powerpoint/2010/main" val="606726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9B8824-60A1-460D-90D8-2197E56C7652}"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2D84FF5-22D0-4501-9E8D-FDF687912EF3}" type="slidenum">
              <a:rPr lang="en-US" smtClean="0"/>
              <a:t>‹#›</a:t>
            </a:fld>
            <a:endParaRPr lang="en-US"/>
          </a:p>
        </p:txBody>
      </p:sp>
    </p:spTree>
    <p:extLst>
      <p:ext uri="{BB962C8B-B14F-4D97-AF65-F5344CB8AC3E}">
        <p14:creationId xmlns:p14="http://schemas.microsoft.com/office/powerpoint/2010/main" val="3895790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9B8824-60A1-460D-90D8-2197E56C7652}"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2D84FF5-22D0-4501-9E8D-FDF687912EF3}" type="slidenum">
              <a:rPr lang="en-US" smtClean="0"/>
              <a:t>‹#›</a:t>
            </a:fld>
            <a:endParaRPr lang="en-US"/>
          </a:p>
        </p:txBody>
      </p:sp>
    </p:spTree>
    <p:extLst>
      <p:ext uri="{BB962C8B-B14F-4D97-AF65-F5344CB8AC3E}">
        <p14:creationId xmlns:p14="http://schemas.microsoft.com/office/powerpoint/2010/main" val="332494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89B8824-60A1-460D-90D8-2197E56C7652}" type="datetimeFigureOut">
              <a:rPr lang="en-US" smtClean="0"/>
              <a:t>7/8/2020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2D84FF5-22D0-4501-9E8D-FDF687912EF3}" type="slidenum">
              <a:rPr lang="en-US" smtClean="0"/>
              <a:t>‹#›</a:t>
            </a:fld>
            <a:endParaRPr lang="en-US"/>
          </a:p>
        </p:txBody>
      </p:sp>
    </p:spTree>
    <p:extLst>
      <p:ext uri="{BB962C8B-B14F-4D97-AF65-F5344CB8AC3E}">
        <p14:creationId xmlns:p14="http://schemas.microsoft.com/office/powerpoint/2010/main" val="777438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89B8824-60A1-460D-90D8-2197E56C7652}" type="datetimeFigureOut">
              <a:rPr lang="en-US" smtClean="0"/>
              <a:t>7/8/2020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2D84FF5-22D0-4501-9E8D-FDF687912EF3}" type="slidenum">
              <a:rPr lang="en-US" smtClean="0"/>
              <a:t>‹#›</a:t>
            </a:fld>
            <a:endParaRPr lang="en-US"/>
          </a:p>
        </p:txBody>
      </p:sp>
    </p:spTree>
    <p:extLst>
      <p:ext uri="{BB962C8B-B14F-4D97-AF65-F5344CB8AC3E}">
        <p14:creationId xmlns:p14="http://schemas.microsoft.com/office/powerpoint/2010/main" val="3622434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9B8824-60A1-460D-90D8-2197E56C7652}" type="datetimeFigureOut">
              <a:rPr lang="en-US" smtClean="0"/>
              <a:t>7/8/2020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2D84FF5-22D0-4501-9E8D-FDF687912EF3}" type="slidenum">
              <a:rPr lang="en-US" smtClean="0"/>
              <a:t>‹#›</a:t>
            </a:fld>
            <a:endParaRPr lang="en-US"/>
          </a:p>
        </p:txBody>
      </p:sp>
    </p:spTree>
    <p:extLst>
      <p:ext uri="{BB962C8B-B14F-4D97-AF65-F5344CB8AC3E}">
        <p14:creationId xmlns:p14="http://schemas.microsoft.com/office/powerpoint/2010/main" val="1108425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9B8824-60A1-460D-90D8-2197E56C7652}" type="datetimeFigureOut">
              <a:rPr lang="en-US" smtClean="0"/>
              <a:t>7/8/2020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2D84FF5-22D0-4501-9E8D-FDF687912EF3}" type="slidenum">
              <a:rPr lang="en-US" smtClean="0"/>
              <a:t>‹#›</a:t>
            </a:fld>
            <a:endParaRPr lang="en-US"/>
          </a:p>
        </p:txBody>
      </p:sp>
    </p:spTree>
    <p:extLst>
      <p:ext uri="{BB962C8B-B14F-4D97-AF65-F5344CB8AC3E}">
        <p14:creationId xmlns:p14="http://schemas.microsoft.com/office/powerpoint/2010/main" val="639470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9B8824-60A1-460D-90D8-2197E56C7652}" type="datetimeFigureOut">
              <a:rPr lang="en-US" smtClean="0"/>
              <a:t>7/8/2020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2D84FF5-22D0-4501-9E8D-FDF687912EF3}" type="slidenum">
              <a:rPr lang="en-US" smtClean="0"/>
              <a:t>‹#›</a:t>
            </a:fld>
            <a:endParaRPr lang="en-US"/>
          </a:p>
        </p:txBody>
      </p:sp>
    </p:spTree>
    <p:extLst>
      <p:ext uri="{BB962C8B-B14F-4D97-AF65-F5344CB8AC3E}">
        <p14:creationId xmlns:p14="http://schemas.microsoft.com/office/powerpoint/2010/main" val="2943612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9B8824-60A1-460D-90D8-2197E56C7652}" type="datetimeFigureOut">
              <a:rPr lang="en-US" smtClean="0"/>
              <a:t>7/8/2020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2D84FF5-22D0-4501-9E8D-FDF687912EF3}" type="slidenum">
              <a:rPr lang="en-US" smtClean="0"/>
              <a:t>‹#›</a:t>
            </a:fld>
            <a:endParaRPr lang="en-US"/>
          </a:p>
        </p:txBody>
      </p:sp>
    </p:spTree>
    <p:extLst>
      <p:ext uri="{BB962C8B-B14F-4D97-AF65-F5344CB8AC3E}">
        <p14:creationId xmlns:p14="http://schemas.microsoft.com/office/powerpoint/2010/main" val="558918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89B8824-60A1-460D-90D8-2197E56C7652}" type="datetimeFigureOut">
              <a:rPr lang="en-US" smtClean="0"/>
              <a:t>7/8/2020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2D84FF5-22D0-4501-9E8D-FDF687912EF3}" type="slidenum">
              <a:rPr lang="en-US" smtClean="0"/>
              <a:t>‹#›</a:t>
            </a:fld>
            <a:endParaRPr lang="en-US"/>
          </a:p>
        </p:txBody>
      </p:sp>
    </p:spTree>
    <p:extLst>
      <p:ext uri="{BB962C8B-B14F-4D97-AF65-F5344CB8AC3E}">
        <p14:creationId xmlns:p14="http://schemas.microsoft.com/office/powerpoint/2010/main" val="311583887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39789" y="4911864"/>
            <a:ext cx="10048046" cy="1858065"/>
          </a:xfrm>
        </p:spPr>
        <p:txBody>
          <a:bodyPr>
            <a:normAutofit fontScale="40000" lnSpcReduction="20000"/>
          </a:bodyPr>
          <a:lstStyle/>
          <a:p>
            <a:r>
              <a:rPr lang="en-IN" sz="4400" b="1" dirty="0" smtClean="0">
                <a:solidFill>
                  <a:srgbClr val="FF0000"/>
                </a:solidFill>
                <a:effectLst>
                  <a:glow rad="63500">
                    <a:schemeClr val="accent2">
                      <a:satMod val="175000"/>
                      <a:alpha val="40000"/>
                    </a:schemeClr>
                  </a:glow>
                  <a:outerShdw blurRad="50800" dist="38100" algn="l" rotWithShape="0">
                    <a:prstClr val="black">
                      <a:alpha val="40000"/>
                    </a:prstClr>
                  </a:outerShdw>
                </a:effectLst>
              </a:rPr>
              <a:t>                 EDA LOAN STATUS PREDICTION</a:t>
            </a:r>
          </a:p>
          <a:p>
            <a:r>
              <a:rPr lang="en-IN" sz="4400" b="1" dirty="0">
                <a:solidFill>
                  <a:srgbClr val="FF0000"/>
                </a:solidFill>
                <a:effectLst>
                  <a:glow rad="63500">
                    <a:schemeClr val="accent2">
                      <a:satMod val="175000"/>
                      <a:alpha val="40000"/>
                    </a:schemeClr>
                  </a:glow>
                  <a:outerShdw blurRad="50800" dist="38100" algn="l" rotWithShape="0">
                    <a:prstClr val="black">
                      <a:alpha val="40000"/>
                    </a:prstClr>
                  </a:outerShdw>
                </a:effectLst>
              </a:rPr>
              <a:t> </a:t>
            </a:r>
            <a:r>
              <a:rPr lang="en-IN" sz="4400" b="1" dirty="0" smtClean="0">
                <a:solidFill>
                  <a:srgbClr val="FF0000"/>
                </a:solidFill>
                <a:effectLst>
                  <a:glow rad="63500">
                    <a:schemeClr val="accent2">
                      <a:satMod val="175000"/>
                      <a:alpha val="40000"/>
                    </a:schemeClr>
                  </a:glow>
                  <a:outerShdw blurRad="50800" dist="38100" algn="l" rotWithShape="0">
                    <a:prstClr val="black">
                      <a:alpha val="40000"/>
                    </a:prstClr>
                  </a:outerShdw>
                </a:effectLst>
              </a:rPr>
              <a:t>                                                                       </a:t>
            </a:r>
            <a:r>
              <a:rPr lang="en-IN" sz="2800" b="1" dirty="0" smtClean="0">
                <a:solidFill>
                  <a:srgbClr val="FFFF00"/>
                </a:solidFill>
                <a:effectLst>
                  <a:glow rad="63500">
                    <a:schemeClr val="accent2">
                      <a:satMod val="175000"/>
                      <a:alpha val="40000"/>
                    </a:schemeClr>
                  </a:glow>
                  <a:outerShdw blurRad="50800" dist="38100" algn="l" rotWithShape="0">
                    <a:prstClr val="black">
                      <a:alpha val="40000"/>
                    </a:prstClr>
                  </a:outerShdw>
                </a:effectLst>
              </a:rPr>
              <a:t>SUBMITTED BY:</a:t>
            </a:r>
          </a:p>
          <a:p>
            <a:r>
              <a:rPr lang="en-IN" sz="2800" b="1" dirty="0">
                <a:solidFill>
                  <a:srgbClr val="FFFF00"/>
                </a:solidFill>
                <a:effectLst>
                  <a:glow rad="63500">
                    <a:schemeClr val="accent2">
                      <a:satMod val="175000"/>
                      <a:alpha val="40000"/>
                    </a:schemeClr>
                  </a:glow>
                  <a:outerShdw blurRad="50800" dist="38100" algn="l" rotWithShape="0">
                    <a:prstClr val="black">
                      <a:alpha val="40000"/>
                    </a:prstClr>
                  </a:outerShdw>
                </a:effectLst>
              </a:rPr>
              <a:t> </a:t>
            </a:r>
            <a:r>
              <a:rPr lang="en-IN" sz="2800" b="1" dirty="0" smtClean="0">
                <a:solidFill>
                  <a:srgbClr val="FFFF00"/>
                </a:solidFill>
                <a:effectLst>
                  <a:glow rad="63500">
                    <a:schemeClr val="accent2">
                      <a:satMod val="175000"/>
                      <a:alpha val="40000"/>
                    </a:schemeClr>
                  </a:glow>
                  <a:outerShdw blurRad="50800" dist="38100" algn="l" rotWithShape="0">
                    <a:prstClr val="black">
                      <a:alpha val="40000"/>
                    </a:prstClr>
                  </a:outerShdw>
                </a:effectLst>
              </a:rPr>
              <a:t>                                                                                </a:t>
            </a:r>
            <a:r>
              <a:rPr lang="en-IN" sz="2800" b="1" dirty="0" err="1" smtClean="0">
                <a:solidFill>
                  <a:srgbClr val="FFFF00"/>
                </a:solidFill>
                <a:effectLst>
                  <a:glow rad="63500">
                    <a:schemeClr val="accent2">
                      <a:satMod val="175000"/>
                      <a:alpha val="40000"/>
                    </a:schemeClr>
                  </a:glow>
                  <a:outerShdw blurRad="50800" dist="38100" algn="l" rotWithShape="0">
                    <a:prstClr val="black">
                      <a:alpha val="40000"/>
                    </a:prstClr>
                  </a:outerShdw>
                </a:effectLst>
              </a:rPr>
              <a:t>Santhiya</a:t>
            </a:r>
            <a:r>
              <a:rPr lang="en-IN" sz="2800" b="1" dirty="0" smtClean="0">
                <a:solidFill>
                  <a:srgbClr val="FFFF00"/>
                </a:solidFill>
                <a:effectLst>
                  <a:glow rad="63500">
                    <a:schemeClr val="accent2">
                      <a:satMod val="175000"/>
                      <a:alpha val="40000"/>
                    </a:schemeClr>
                  </a:glow>
                  <a:outerShdw blurRad="50800" dist="38100" algn="l" rotWithShape="0">
                    <a:prstClr val="black">
                      <a:alpha val="40000"/>
                    </a:prstClr>
                  </a:outerShdw>
                </a:effectLst>
              </a:rPr>
              <a:t> p</a:t>
            </a:r>
          </a:p>
          <a:p>
            <a:r>
              <a:rPr lang="en-IN" sz="2800" b="1" dirty="0">
                <a:solidFill>
                  <a:srgbClr val="FFFF00"/>
                </a:solidFill>
                <a:effectLst>
                  <a:glow rad="63500">
                    <a:schemeClr val="accent2">
                      <a:satMod val="175000"/>
                      <a:alpha val="40000"/>
                    </a:schemeClr>
                  </a:glow>
                  <a:outerShdw blurRad="50800" dist="38100" algn="l" rotWithShape="0">
                    <a:prstClr val="black">
                      <a:alpha val="40000"/>
                    </a:prstClr>
                  </a:outerShdw>
                </a:effectLst>
              </a:rPr>
              <a:t> </a:t>
            </a:r>
            <a:r>
              <a:rPr lang="en-IN" sz="2800" b="1" dirty="0" smtClean="0">
                <a:solidFill>
                  <a:srgbClr val="FFFF00"/>
                </a:solidFill>
                <a:effectLst>
                  <a:glow rad="63500">
                    <a:schemeClr val="accent2">
                      <a:satMod val="175000"/>
                      <a:alpha val="40000"/>
                    </a:schemeClr>
                  </a:glow>
                  <a:outerShdw blurRad="50800" dist="38100" algn="l" rotWithShape="0">
                    <a:prstClr val="black">
                      <a:alpha val="40000"/>
                    </a:prstClr>
                  </a:outerShdw>
                </a:effectLst>
              </a:rPr>
              <a:t>                                                                                </a:t>
            </a:r>
            <a:r>
              <a:rPr lang="en-IN" sz="2800" b="1" dirty="0" err="1" smtClean="0">
                <a:solidFill>
                  <a:srgbClr val="FFFF00"/>
                </a:solidFill>
                <a:effectLst>
                  <a:glow rad="63500">
                    <a:schemeClr val="accent2">
                      <a:satMod val="175000"/>
                      <a:alpha val="40000"/>
                    </a:schemeClr>
                  </a:glow>
                  <a:outerShdw blurRad="50800" dist="38100" algn="l" rotWithShape="0">
                    <a:prstClr val="black">
                      <a:alpha val="40000"/>
                    </a:prstClr>
                  </a:outerShdw>
                </a:effectLst>
              </a:rPr>
              <a:t>Nikitha</a:t>
            </a:r>
            <a:r>
              <a:rPr lang="en-IN" sz="2800" b="1" dirty="0" smtClean="0">
                <a:solidFill>
                  <a:srgbClr val="FFFF00"/>
                </a:solidFill>
                <a:effectLst>
                  <a:glow rad="63500">
                    <a:schemeClr val="accent2">
                      <a:satMod val="175000"/>
                      <a:alpha val="40000"/>
                    </a:schemeClr>
                  </a:glow>
                  <a:outerShdw blurRad="50800" dist="38100" algn="l" rotWithShape="0">
                    <a:prstClr val="black">
                      <a:alpha val="40000"/>
                    </a:prstClr>
                  </a:outerShdw>
                </a:effectLst>
              </a:rPr>
              <a:t> R</a:t>
            </a:r>
          </a:p>
          <a:p>
            <a:r>
              <a:rPr lang="en-IN" sz="2800" b="1" dirty="0">
                <a:solidFill>
                  <a:srgbClr val="FFFF00"/>
                </a:solidFill>
                <a:effectLst>
                  <a:glow rad="63500">
                    <a:schemeClr val="accent2">
                      <a:satMod val="175000"/>
                      <a:alpha val="40000"/>
                    </a:schemeClr>
                  </a:glow>
                  <a:outerShdw blurRad="50800" dist="38100" algn="l" rotWithShape="0">
                    <a:prstClr val="black">
                      <a:alpha val="40000"/>
                    </a:prstClr>
                  </a:outerShdw>
                </a:effectLst>
              </a:rPr>
              <a:t> </a:t>
            </a:r>
            <a:r>
              <a:rPr lang="en-IN" sz="2800" b="1" dirty="0" smtClean="0">
                <a:solidFill>
                  <a:srgbClr val="FFFF00"/>
                </a:solidFill>
                <a:effectLst>
                  <a:glow rad="63500">
                    <a:schemeClr val="accent2">
                      <a:satMod val="175000"/>
                      <a:alpha val="40000"/>
                    </a:schemeClr>
                  </a:glow>
                  <a:outerShdw blurRad="50800" dist="38100" algn="l" rotWithShape="0">
                    <a:prstClr val="black">
                      <a:alpha val="40000"/>
                    </a:prstClr>
                  </a:outerShdw>
                </a:effectLst>
              </a:rPr>
              <a:t>                                                                                </a:t>
            </a:r>
            <a:r>
              <a:rPr lang="en-IN" sz="2800" b="1" dirty="0" err="1" smtClean="0">
                <a:solidFill>
                  <a:srgbClr val="FFFF00"/>
                </a:solidFill>
                <a:effectLst>
                  <a:glow rad="63500">
                    <a:schemeClr val="accent2">
                      <a:satMod val="175000"/>
                      <a:alpha val="40000"/>
                    </a:schemeClr>
                  </a:glow>
                  <a:outerShdw blurRad="50800" dist="38100" algn="l" rotWithShape="0">
                    <a:prstClr val="black">
                      <a:alpha val="40000"/>
                    </a:prstClr>
                  </a:outerShdw>
                </a:effectLst>
              </a:rPr>
              <a:t>Banu</a:t>
            </a:r>
            <a:r>
              <a:rPr lang="en-IN" sz="2800" b="1" dirty="0" smtClean="0">
                <a:solidFill>
                  <a:srgbClr val="FFFF00"/>
                </a:solidFill>
                <a:effectLst>
                  <a:glow rad="63500">
                    <a:schemeClr val="accent2">
                      <a:satMod val="175000"/>
                      <a:alpha val="40000"/>
                    </a:schemeClr>
                  </a:glow>
                  <a:outerShdw blurRad="50800" dist="38100" algn="l" rotWithShape="0">
                    <a:prstClr val="black">
                      <a:alpha val="40000"/>
                    </a:prstClr>
                  </a:outerShdw>
                </a:effectLst>
              </a:rPr>
              <a:t> </a:t>
            </a:r>
            <a:r>
              <a:rPr lang="en-IN" sz="2800" b="1" dirty="0" err="1" smtClean="0">
                <a:solidFill>
                  <a:srgbClr val="FFFF00"/>
                </a:solidFill>
                <a:effectLst>
                  <a:glow rad="63500">
                    <a:schemeClr val="accent2">
                      <a:satMod val="175000"/>
                      <a:alpha val="40000"/>
                    </a:schemeClr>
                  </a:glow>
                  <a:outerShdw blurRad="50800" dist="38100" algn="l" rotWithShape="0">
                    <a:prstClr val="black">
                      <a:alpha val="40000"/>
                    </a:prstClr>
                  </a:outerShdw>
                </a:effectLst>
              </a:rPr>
              <a:t>Priya.P</a:t>
            </a:r>
            <a:r>
              <a:rPr lang="en-IN" sz="2800" b="1" dirty="0" smtClean="0">
                <a:solidFill>
                  <a:srgbClr val="FFFF00"/>
                </a:solidFill>
                <a:effectLst>
                  <a:glow rad="63500">
                    <a:schemeClr val="accent2">
                      <a:satMod val="175000"/>
                      <a:alpha val="40000"/>
                    </a:schemeClr>
                  </a:glow>
                  <a:outerShdw blurRad="50800" dist="38100" algn="l" rotWithShape="0">
                    <a:prstClr val="black">
                      <a:alpha val="40000"/>
                    </a:prstClr>
                  </a:outerShdw>
                </a:effectLst>
              </a:rPr>
              <a:t> </a:t>
            </a:r>
          </a:p>
          <a:p>
            <a:r>
              <a:rPr lang="en-IN" sz="2800" b="1" dirty="0">
                <a:solidFill>
                  <a:srgbClr val="FFFF00"/>
                </a:solidFill>
                <a:effectLst>
                  <a:glow rad="63500">
                    <a:schemeClr val="accent2">
                      <a:satMod val="175000"/>
                      <a:alpha val="40000"/>
                    </a:schemeClr>
                  </a:glow>
                  <a:outerShdw blurRad="50800" dist="38100" algn="l" rotWithShape="0">
                    <a:prstClr val="black">
                      <a:alpha val="40000"/>
                    </a:prstClr>
                  </a:outerShdw>
                </a:effectLst>
              </a:rPr>
              <a:t> </a:t>
            </a:r>
            <a:r>
              <a:rPr lang="en-IN" sz="2800" b="1" dirty="0" smtClean="0">
                <a:solidFill>
                  <a:srgbClr val="FFFF00"/>
                </a:solidFill>
                <a:effectLst>
                  <a:glow rad="63500">
                    <a:schemeClr val="accent2">
                      <a:satMod val="175000"/>
                      <a:alpha val="40000"/>
                    </a:schemeClr>
                  </a:glow>
                  <a:outerShdw blurRad="50800" dist="38100" algn="l" rotWithShape="0">
                    <a:prstClr val="black">
                      <a:alpha val="40000"/>
                    </a:prstClr>
                  </a:outerShdw>
                </a:effectLst>
              </a:rPr>
              <a:t>                                                                      </a:t>
            </a:r>
            <a:endParaRPr lang="en-US" sz="2800" b="1" dirty="0">
              <a:solidFill>
                <a:srgbClr val="FFFF00"/>
              </a:solidFill>
              <a:effectLst>
                <a:glow rad="63500">
                  <a:schemeClr val="accent2">
                    <a:satMod val="175000"/>
                    <a:alpha val="40000"/>
                  </a:schemeClr>
                </a:glow>
                <a:outerShdw blurRad="50800" dist="38100" algn="l" rotWithShape="0">
                  <a:prstClr val="black">
                    <a:alpha val="40000"/>
                  </a:prstClr>
                </a:outerShdw>
              </a:effectLs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6960" y="398646"/>
            <a:ext cx="5783108" cy="405974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4605" y="496395"/>
            <a:ext cx="2869498" cy="231154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456" y="2807936"/>
            <a:ext cx="3034035" cy="1755455"/>
          </a:xfrm>
          <a:prstGeom prst="rect">
            <a:avLst/>
          </a:prstGeom>
        </p:spPr>
      </p:pic>
    </p:spTree>
    <p:extLst>
      <p:ext uri="{BB962C8B-B14F-4D97-AF65-F5344CB8AC3E}">
        <p14:creationId xmlns:p14="http://schemas.microsoft.com/office/powerpoint/2010/main" val="38254755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ABSTRACT</a:t>
            </a:r>
            <a:r>
              <a:rPr lang="en-IN" dirty="0" smtClean="0"/>
              <a:t>:</a:t>
            </a:r>
            <a:endParaRPr lang="en-US" dirty="0"/>
          </a:p>
        </p:txBody>
      </p:sp>
      <p:sp>
        <p:nvSpPr>
          <p:cNvPr id="3" name="Content Placeholder 2"/>
          <p:cNvSpPr>
            <a:spLocks noGrp="1"/>
          </p:cNvSpPr>
          <p:nvPr>
            <p:ph idx="1"/>
          </p:nvPr>
        </p:nvSpPr>
        <p:spPr/>
        <p:txBody>
          <a:bodyPr/>
          <a:lstStyle/>
          <a:p>
            <a:r>
              <a:rPr lang="en-US" dirty="0"/>
              <a:t> </a:t>
            </a:r>
            <a:r>
              <a:rPr lang="en-US" dirty="0">
                <a:latin typeface="Arial" panose="020B0604020202020204" pitchFamily="34" charset="0"/>
                <a:cs typeface="Arial" panose="020B0604020202020204" pitchFamily="34" charset="0"/>
              </a:rPr>
              <a:t>In India, there are numerous risks related to the bank loans for both bankers and </a:t>
            </a:r>
            <a:r>
              <a:rPr lang="en-US" dirty="0" smtClean="0">
                <a:latin typeface="Arial" panose="020B0604020202020204" pitchFamily="34" charset="0"/>
                <a:cs typeface="Arial" panose="020B0604020202020204" pitchFamily="34" charset="0"/>
              </a:rPr>
              <a:t>the customers </a:t>
            </a:r>
            <a:r>
              <a:rPr lang="en-US" dirty="0">
                <a:latin typeface="Arial" panose="020B0604020202020204" pitchFamily="34" charset="0"/>
                <a:cs typeface="Arial" panose="020B0604020202020204" pitchFamily="34" charset="0"/>
              </a:rPr>
              <a:t>for getting the loans because they are not able to predict or analyze whether the customer can payback the amount or not. So, Bank need to analyze their customers for loan eligibility so that they can specifically target those customers. Banks wanted to automate the loan eligibility based on customer details provided in their form. This project helps</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to predict the loan status and find out whether the person is eligible or not for loan </a:t>
            </a:r>
            <a:r>
              <a:rPr lang="en-US" dirty="0" smtClean="0">
                <a:latin typeface="Arial" panose="020B0604020202020204" pitchFamily="34" charset="0"/>
                <a:cs typeface="Arial" panose="020B0604020202020204" pitchFamily="34" charset="0"/>
              </a:rPr>
              <a:t>application.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7075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PURPOSE:</a:t>
            </a:r>
            <a:endParaRPr lang="en-US" b="1" dirty="0"/>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Loan prediction is always the threat to any financial institution. It should be predicted in earlier based on various features of the applicant. The main aim of the project is to applying machine learning models, including logistic regression, decision tree and random forest to classify applicant's and form a group of predicting variables, and evaluate the performance and also find the best accuracy between the model. </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is very much helpful to the bankers because if the transactions in banking sector is rapidly growing and huge data present, customer's behavior can be easily analyzed and the risks around loan can be reduced. It also found that regression models is the best model to classify those applicants and for easy predicting</a:t>
            </a:r>
            <a:r>
              <a:rPr lang="en-US" dirty="0"/>
              <a:t>.</a:t>
            </a:r>
          </a:p>
          <a:p>
            <a:pPr marL="0" indent="0">
              <a:buNone/>
            </a:pPr>
            <a:endParaRPr lang="en-US" dirty="0"/>
          </a:p>
        </p:txBody>
      </p:sp>
    </p:spTree>
    <p:extLst>
      <p:ext uri="{BB962C8B-B14F-4D97-AF65-F5344CB8AC3E}">
        <p14:creationId xmlns:p14="http://schemas.microsoft.com/office/powerpoint/2010/main" val="1825146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BASIC PROCESS:</a:t>
            </a:r>
            <a:endParaRPr lang="en-US" b="1" dirty="0"/>
          </a:p>
        </p:txBody>
      </p:sp>
      <p:sp>
        <p:nvSpPr>
          <p:cNvPr id="3" name="Content Placeholder 2"/>
          <p:cNvSpPr>
            <a:spLocks noGrp="1"/>
          </p:cNvSpPr>
          <p:nvPr>
            <p:ph idx="1"/>
          </p:nvPr>
        </p:nvSpPr>
        <p:spPr/>
        <p:txBody>
          <a:bodyPr/>
          <a:lstStyle/>
          <a:p>
            <a:pPr marL="0" indent="0" algn="just">
              <a:buNone/>
            </a:pPr>
            <a:r>
              <a:rPr lang="en-IN" dirty="0"/>
              <a:t> </a:t>
            </a:r>
            <a:r>
              <a:rPr lang="en-IN" dirty="0" smtClean="0"/>
              <a:t>                                    </a:t>
            </a:r>
            <a:r>
              <a:rPr lang="en-IN" b="1" dirty="0" smtClean="0"/>
              <a:t>DATA COLLECTION</a:t>
            </a:r>
          </a:p>
          <a:p>
            <a:pPr marL="0" indent="0" algn="just">
              <a:buNone/>
            </a:pPr>
            <a:r>
              <a:rPr lang="en-IN" b="1" dirty="0"/>
              <a:t> </a:t>
            </a:r>
            <a:r>
              <a:rPr lang="en-IN" b="1" dirty="0" smtClean="0"/>
              <a:t>                                    </a:t>
            </a:r>
          </a:p>
          <a:p>
            <a:pPr marL="0" indent="0" algn="just">
              <a:buNone/>
            </a:pPr>
            <a:r>
              <a:rPr lang="en-IN" b="1" dirty="0"/>
              <a:t> </a:t>
            </a:r>
            <a:r>
              <a:rPr lang="en-IN" b="1" dirty="0" smtClean="0"/>
              <a:t>                                    DATA PREPROCESSING</a:t>
            </a:r>
          </a:p>
          <a:p>
            <a:pPr marL="0" indent="0" algn="just">
              <a:buNone/>
            </a:pPr>
            <a:r>
              <a:rPr lang="en-IN" b="1" dirty="0"/>
              <a:t> </a:t>
            </a:r>
            <a:r>
              <a:rPr lang="en-IN" b="1" dirty="0" smtClean="0"/>
              <a:t>         </a:t>
            </a:r>
          </a:p>
          <a:p>
            <a:pPr marL="0" indent="0" algn="just">
              <a:buNone/>
            </a:pPr>
            <a:r>
              <a:rPr lang="en-IN" b="1" dirty="0"/>
              <a:t> </a:t>
            </a:r>
            <a:r>
              <a:rPr lang="en-IN" b="1" dirty="0" smtClean="0"/>
              <a:t>                                    MODEL BUILDING</a:t>
            </a:r>
          </a:p>
          <a:p>
            <a:pPr marL="0" indent="0" algn="just">
              <a:buNone/>
            </a:pPr>
            <a:r>
              <a:rPr lang="en-IN" b="1" dirty="0"/>
              <a:t> </a:t>
            </a:r>
            <a:r>
              <a:rPr lang="en-IN" b="1" dirty="0" smtClean="0"/>
              <a:t>     </a:t>
            </a:r>
          </a:p>
          <a:p>
            <a:pPr marL="0" indent="0" algn="just">
              <a:buNone/>
            </a:pPr>
            <a:r>
              <a:rPr lang="en-IN" b="1" dirty="0"/>
              <a:t> </a:t>
            </a:r>
            <a:r>
              <a:rPr lang="en-IN" b="1" dirty="0" smtClean="0"/>
              <a:t>                                             FLASK</a:t>
            </a:r>
            <a:endParaRPr lang="en-US" b="1" dirty="0"/>
          </a:p>
        </p:txBody>
      </p:sp>
      <p:sp>
        <p:nvSpPr>
          <p:cNvPr id="5" name="Down Arrow 4"/>
          <p:cNvSpPr/>
          <p:nvPr/>
        </p:nvSpPr>
        <p:spPr>
          <a:xfrm>
            <a:off x="5923370" y="2557083"/>
            <a:ext cx="45719" cy="2265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5969089" y="3350103"/>
            <a:ext cx="45719" cy="2670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5923370" y="4175490"/>
            <a:ext cx="45719" cy="2508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4319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BASIC PROCESS</a:t>
            </a:r>
            <a:r>
              <a:rPr lang="en-IN" dirty="0" smtClean="0"/>
              <a: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IN" b="1" dirty="0" smtClean="0"/>
              <a:t>DATA COLLECTION:</a:t>
            </a:r>
          </a:p>
          <a:p>
            <a:pPr marL="0" indent="0">
              <a:buNone/>
            </a:pPr>
            <a:r>
              <a:rPr lang="en-IN" b="1" dirty="0"/>
              <a:t> </a:t>
            </a:r>
            <a:r>
              <a:rPr lang="en-IN" b="1" dirty="0" smtClean="0"/>
              <a:t>                              Dataset for loan prediction is collected from </a:t>
            </a:r>
            <a:r>
              <a:rPr lang="en-IN" b="1" dirty="0" err="1" smtClean="0"/>
              <a:t>kaggle</a:t>
            </a:r>
            <a:r>
              <a:rPr lang="en-IN" b="1" dirty="0" smtClean="0"/>
              <a:t>.</a:t>
            </a:r>
          </a:p>
          <a:p>
            <a:pPr>
              <a:buFont typeface="Wingdings" panose="05000000000000000000" pitchFamily="2" charset="2"/>
              <a:buChar char="v"/>
            </a:pPr>
            <a:r>
              <a:rPr lang="en-IN" b="1" dirty="0" smtClean="0"/>
              <a:t>Data </a:t>
            </a:r>
            <a:r>
              <a:rPr lang="en-IN" b="1" dirty="0" err="1" smtClean="0"/>
              <a:t>Preprocessing</a:t>
            </a:r>
            <a:r>
              <a:rPr lang="en-IN" b="1" dirty="0" smtClean="0"/>
              <a:t>:</a:t>
            </a:r>
          </a:p>
          <a:p>
            <a:pPr marL="0" indent="0">
              <a:buNone/>
            </a:pPr>
            <a:r>
              <a:rPr lang="en-IN" b="1" dirty="0" smtClean="0"/>
              <a:t>                               It is the process of cleaning, transforming and modelling data.</a:t>
            </a:r>
          </a:p>
          <a:p>
            <a:pPr>
              <a:buFont typeface="Wingdings" panose="05000000000000000000" pitchFamily="2" charset="2"/>
              <a:buChar char="v"/>
            </a:pPr>
            <a:r>
              <a:rPr lang="en-IN" b="1" dirty="0" smtClean="0"/>
              <a:t> Model Training:</a:t>
            </a:r>
          </a:p>
          <a:p>
            <a:pPr marL="0" indent="0">
              <a:buNone/>
            </a:pPr>
            <a:r>
              <a:rPr lang="en-IN" b="1" dirty="0"/>
              <a:t> </a:t>
            </a:r>
            <a:r>
              <a:rPr lang="en-IN" b="1" dirty="0" smtClean="0"/>
              <a:t>                              Logistic Algorithm is used for Model training.</a:t>
            </a:r>
          </a:p>
          <a:p>
            <a:pPr>
              <a:buFont typeface="Wingdings" panose="05000000000000000000" pitchFamily="2" charset="2"/>
              <a:buChar char="v"/>
            </a:pPr>
            <a:r>
              <a:rPr lang="en-IN" b="1" dirty="0" smtClean="0"/>
              <a:t>Flask:</a:t>
            </a:r>
          </a:p>
          <a:p>
            <a:pPr marL="0" indent="0">
              <a:buNone/>
            </a:pPr>
            <a:r>
              <a:rPr lang="en-IN" b="1" dirty="0" smtClean="0"/>
              <a:t>                                It is used for deployment.</a:t>
            </a:r>
            <a:endParaRPr lang="en-US" b="1" dirty="0"/>
          </a:p>
        </p:txBody>
      </p:sp>
    </p:spTree>
    <p:extLst>
      <p:ext uri="{BB962C8B-B14F-4D97-AF65-F5344CB8AC3E}">
        <p14:creationId xmlns:p14="http://schemas.microsoft.com/office/powerpoint/2010/main" val="4113871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FLOW CHART:</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29113" y="1470052"/>
            <a:ext cx="5721712" cy="5278705"/>
          </a:xfrm>
        </p:spPr>
      </p:pic>
    </p:spTree>
    <p:extLst>
      <p:ext uri="{BB962C8B-B14F-4D97-AF65-F5344CB8AC3E}">
        <p14:creationId xmlns:p14="http://schemas.microsoft.com/office/powerpoint/2010/main" val="20434377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ADVANTAGES AND DISADVANTAGES</a:t>
            </a:r>
            <a:r>
              <a:rPr lang="en-IN" dirty="0" smtClean="0"/>
              <a:t>:</a:t>
            </a:r>
            <a:endParaRPr lang="en-US" dirty="0"/>
          </a:p>
        </p:txBody>
      </p:sp>
      <p:sp>
        <p:nvSpPr>
          <p:cNvPr id="3" name="Content Placeholder 2"/>
          <p:cNvSpPr>
            <a:spLocks noGrp="1"/>
          </p:cNvSpPr>
          <p:nvPr>
            <p:ph sz="half" idx="1"/>
          </p:nvPr>
        </p:nvSpPr>
        <p:spPr/>
        <p:txBody>
          <a:bodyPr/>
          <a:lstStyle/>
          <a:p>
            <a:endParaRPr lang="en-IN" b="1" dirty="0" smtClean="0"/>
          </a:p>
          <a:p>
            <a:pPr>
              <a:buFont typeface="Wingdings" panose="05000000000000000000" pitchFamily="2" charset="2"/>
              <a:buChar char="q"/>
            </a:pPr>
            <a:r>
              <a:rPr lang="en-US" dirty="0" smtClean="0"/>
              <a:t>       Using </a:t>
            </a:r>
            <a:r>
              <a:rPr lang="en-US" dirty="0"/>
              <a:t>Machine learning to predict the loan status will produce high time and more accuracy in predicting the approximately close value can be done easily. It IS more trust worthy and cost effective </a:t>
            </a:r>
            <a:r>
              <a:rPr lang="en-US" dirty="0" smtClean="0"/>
              <a:t>.</a:t>
            </a:r>
          </a:p>
          <a:p>
            <a:pPr>
              <a:buFont typeface="Wingdings" panose="05000000000000000000" pitchFamily="2" charset="2"/>
              <a:buChar char="q"/>
            </a:pPr>
            <a:r>
              <a:rPr lang="en-US" dirty="0" smtClean="0"/>
              <a:t>It </a:t>
            </a:r>
            <a:r>
              <a:rPr lang="en-US" dirty="0"/>
              <a:t>also reduces the man power for doing the experiments to find the strength of the concrete in different unknown </a:t>
            </a:r>
            <a:r>
              <a:rPr lang="en-US" dirty="0" smtClean="0"/>
              <a:t>situations.</a:t>
            </a:r>
            <a:endParaRPr lang="en-US" b="1" dirty="0"/>
          </a:p>
        </p:txBody>
      </p:sp>
      <p:sp>
        <p:nvSpPr>
          <p:cNvPr id="4" name="Content Placeholder 3"/>
          <p:cNvSpPr>
            <a:spLocks noGrp="1"/>
          </p:cNvSpPr>
          <p:nvPr>
            <p:ph sz="half" idx="2"/>
          </p:nvPr>
        </p:nvSpPr>
        <p:spPr/>
        <p:txBody>
          <a:bodyPr/>
          <a:lstStyle/>
          <a:p>
            <a:endParaRPr lang="en-IN" b="1" dirty="0" smtClean="0"/>
          </a:p>
          <a:p>
            <a:pPr marL="0" indent="0">
              <a:buNone/>
            </a:pPr>
            <a:r>
              <a:rPr lang="en-US" dirty="0" smtClean="0"/>
              <a:t>        There </a:t>
            </a:r>
            <a:r>
              <a:rPr lang="en-US" dirty="0"/>
              <a:t>is a 3 % chances that the </a:t>
            </a:r>
            <a:r>
              <a:rPr lang="en-US" dirty="0" smtClean="0"/>
              <a:t>       outcome </a:t>
            </a:r>
            <a:r>
              <a:rPr lang="en-US" dirty="0"/>
              <a:t>will not predict the approximate value in that situation it can be troublesome</a:t>
            </a:r>
            <a:r>
              <a:rPr lang="en-US" dirty="0" smtClean="0"/>
              <a:t>. </a:t>
            </a:r>
            <a:endParaRPr lang="en-US"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2854" y="1604132"/>
            <a:ext cx="857249" cy="822959"/>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6738" y="1604132"/>
            <a:ext cx="923888" cy="822959"/>
          </a:xfrm>
          <a:prstGeom prst="rect">
            <a:avLst/>
          </a:prstGeom>
        </p:spPr>
      </p:pic>
    </p:spTree>
    <p:extLst>
      <p:ext uri="{BB962C8B-B14F-4D97-AF65-F5344CB8AC3E}">
        <p14:creationId xmlns:p14="http://schemas.microsoft.com/office/powerpoint/2010/main" val="3187516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084332"/>
            <a:ext cx="8911687" cy="820667"/>
          </a:xfrm>
        </p:spPr>
        <p:txBody>
          <a:bodyPr/>
          <a:lstStyle/>
          <a:p>
            <a:r>
              <a:rPr lang="en-IN" b="1" dirty="0" smtClean="0"/>
              <a:t>FUTURE SCOPE:</a:t>
            </a:r>
            <a:endParaRPr lang="en-US" b="1"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         </a:t>
            </a:r>
            <a:r>
              <a:rPr lang="en-US" b="1" dirty="0"/>
              <a:t>This model can predict the outcome with many different inputs within seconds. So it helps tremendous growth in banking industry. </a:t>
            </a:r>
            <a:endParaRPr lang="en-US" b="1" dirty="0" smtClean="0"/>
          </a:p>
          <a:p>
            <a:pPr>
              <a:buFont typeface="Wingdings" panose="05000000000000000000" pitchFamily="2" charset="2"/>
              <a:buChar char="ü"/>
            </a:pPr>
            <a:r>
              <a:rPr lang="en-US" b="1" dirty="0"/>
              <a:t> </a:t>
            </a:r>
            <a:r>
              <a:rPr lang="en-US" b="1" dirty="0" smtClean="0"/>
              <a:t>       The </a:t>
            </a:r>
            <a:r>
              <a:rPr lang="en-US" b="1" dirty="0"/>
              <a:t>model will save a lot of time of the Banking sectors and to employees. It helps in raise in banking sector.</a:t>
            </a:r>
          </a:p>
        </p:txBody>
      </p:sp>
    </p:spTree>
    <p:extLst>
      <p:ext uri="{BB962C8B-B14F-4D97-AF65-F5344CB8AC3E}">
        <p14:creationId xmlns:p14="http://schemas.microsoft.com/office/powerpoint/2010/main" val="12474596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rot="20445849">
            <a:off x="941499" y="3269023"/>
            <a:ext cx="10485016" cy="624875"/>
          </a:xfrm>
        </p:spPr>
        <p:txBody>
          <a:bodyPr>
            <a:normAutofit fontScale="92500" lnSpcReduction="10000"/>
          </a:bodyPr>
          <a:lstStyle/>
          <a:p>
            <a:pPr marL="0" indent="0">
              <a:buNone/>
            </a:pPr>
            <a:r>
              <a:rPr lang="en-IN" sz="4000" b="1" dirty="0" smtClean="0"/>
              <a:t>                             THANK YOU</a:t>
            </a:r>
            <a:endParaRPr lang="en-US" sz="4000" b="1" dirty="0"/>
          </a:p>
        </p:txBody>
      </p:sp>
    </p:spTree>
    <p:extLst>
      <p:ext uri="{BB962C8B-B14F-4D97-AF65-F5344CB8AC3E}">
        <p14:creationId xmlns:p14="http://schemas.microsoft.com/office/powerpoint/2010/main" val="3572346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52</TotalTime>
  <Words>466</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Wingdings</vt:lpstr>
      <vt:lpstr>Wingdings 3</vt:lpstr>
      <vt:lpstr>Wisp</vt:lpstr>
      <vt:lpstr>PowerPoint Presentation</vt:lpstr>
      <vt:lpstr>ABSTRACT:</vt:lpstr>
      <vt:lpstr>PURPOSE:</vt:lpstr>
      <vt:lpstr>BASIC PROCESS:</vt:lpstr>
      <vt:lpstr>BASIC PROCESS:</vt:lpstr>
      <vt:lpstr>FLOW CHART:</vt:lpstr>
      <vt:lpstr>ADVANTAGES AND DISADVANTAGES:</vt:lpstr>
      <vt:lpstr>FUTURE SCOPE: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7</cp:revision>
  <dcterms:created xsi:type="dcterms:W3CDTF">2020-07-08T05:28:45Z</dcterms:created>
  <dcterms:modified xsi:type="dcterms:W3CDTF">2020-07-08T07:33:10Z</dcterms:modified>
</cp:coreProperties>
</file>