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70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A8386A-93BC-4E01-BF04-07B81FA31425}" type="datetimeFigureOut">
              <a:rPr lang="en-US" smtClean="0"/>
              <a:t>7/7/2020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60A545-73E4-4850-9AFA-16A7B7734C3C}" type="slidenum">
              <a:rPr lang="en-US" smtClean="0"/>
              <a:t>‹#›</a:t>
            </a:fld>
            <a:endParaRPr lang="en-US"/>
          </a:p>
        </p:txBody>
      </p:sp>
    </p:spTree>
    <p:extLst>
      <p:ext uri="{BB962C8B-B14F-4D97-AF65-F5344CB8AC3E}">
        <p14:creationId xmlns:p14="http://schemas.microsoft.com/office/powerpoint/2010/main" val="4061059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163A5F-0F70-4511-A729-72A3E7ADCB1C}"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A5F8D-1CF7-4712-A952-B1F6BD9C85FD}" type="slidenum">
              <a:rPr lang="en-US" smtClean="0"/>
              <a:t>‹#›</a:t>
            </a:fld>
            <a:endParaRPr lang="en-US"/>
          </a:p>
        </p:txBody>
      </p:sp>
    </p:spTree>
    <p:extLst>
      <p:ext uri="{BB962C8B-B14F-4D97-AF65-F5344CB8AC3E}">
        <p14:creationId xmlns:p14="http://schemas.microsoft.com/office/powerpoint/2010/main" val="1864112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163A5F-0F70-4511-A729-72A3E7ADCB1C}"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A5F8D-1CF7-4712-A952-B1F6BD9C85FD}" type="slidenum">
              <a:rPr lang="en-US" smtClean="0"/>
              <a:t>‹#›</a:t>
            </a:fld>
            <a:endParaRPr lang="en-US"/>
          </a:p>
        </p:txBody>
      </p:sp>
    </p:spTree>
    <p:extLst>
      <p:ext uri="{BB962C8B-B14F-4D97-AF65-F5344CB8AC3E}">
        <p14:creationId xmlns:p14="http://schemas.microsoft.com/office/powerpoint/2010/main" val="3994275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163A5F-0F70-4511-A729-72A3E7ADCB1C}"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A5F8D-1CF7-4712-A952-B1F6BD9C85FD}" type="slidenum">
              <a:rPr lang="en-US" smtClean="0"/>
              <a:t>‹#›</a:t>
            </a:fld>
            <a:endParaRPr lang="en-US"/>
          </a:p>
        </p:txBody>
      </p:sp>
    </p:spTree>
    <p:extLst>
      <p:ext uri="{BB962C8B-B14F-4D97-AF65-F5344CB8AC3E}">
        <p14:creationId xmlns:p14="http://schemas.microsoft.com/office/powerpoint/2010/main" val="803011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163A5F-0F70-4511-A729-72A3E7ADCB1C}"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A5F8D-1CF7-4712-A952-B1F6BD9C85FD}" type="slidenum">
              <a:rPr lang="en-US" smtClean="0"/>
              <a:t>‹#›</a:t>
            </a:fld>
            <a:endParaRPr lang="en-US"/>
          </a:p>
        </p:txBody>
      </p:sp>
    </p:spTree>
    <p:extLst>
      <p:ext uri="{BB962C8B-B14F-4D97-AF65-F5344CB8AC3E}">
        <p14:creationId xmlns:p14="http://schemas.microsoft.com/office/powerpoint/2010/main" val="139946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163A5F-0F70-4511-A729-72A3E7ADCB1C}"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A5F8D-1CF7-4712-A952-B1F6BD9C85FD}" type="slidenum">
              <a:rPr lang="en-US" smtClean="0"/>
              <a:t>‹#›</a:t>
            </a:fld>
            <a:endParaRPr lang="en-US"/>
          </a:p>
        </p:txBody>
      </p:sp>
    </p:spTree>
    <p:extLst>
      <p:ext uri="{BB962C8B-B14F-4D97-AF65-F5344CB8AC3E}">
        <p14:creationId xmlns:p14="http://schemas.microsoft.com/office/powerpoint/2010/main" val="58959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163A5F-0F70-4511-A729-72A3E7ADCB1C}" type="datetimeFigureOut">
              <a:rPr lang="en-US" smtClean="0"/>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FA5F8D-1CF7-4712-A952-B1F6BD9C85FD}" type="slidenum">
              <a:rPr lang="en-US" smtClean="0"/>
              <a:t>‹#›</a:t>
            </a:fld>
            <a:endParaRPr lang="en-US"/>
          </a:p>
        </p:txBody>
      </p:sp>
    </p:spTree>
    <p:extLst>
      <p:ext uri="{BB962C8B-B14F-4D97-AF65-F5344CB8AC3E}">
        <p14:creationId xmlns:p14="http://schemas.microsoft.com/office/powerpoint/2010/main" val="82864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163A5F-0F70-4511-A729-72A3E7ADCB1C}" type="datetimeFigureOut">
              <a:rPr lang="en-US" smtClean="0"/>
              <a:t>7/7/2020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FA5F8D-1CF7-4712-A952-B1F6BD9C85FD}" type="slidenum">
              <a:rPr lang="en-US" smtClean="0"/>
              <a:t>‹#›</a:t>
            </a:fld>
            <a:endParaRPr lang="en-US"/>
          </a:p>
        </p:txBody>
      </p:sp>
    </p:spTree>
    <p:extLst>
      <p:ext uri="{BB962C8B-B14F-4D97-AF65-F5344CB8AC3E}">
        <p14:creationId xmlns:p14="http://schemas.microsoft.com/office/powerpoint/2010/main" val="2712581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163A5F-0F70-4511-A729-72A3E7ADCB1C}" type="datetimeFigureOut">
              <a:rPr lang="en-US" smtClean="0"/>
              <a:t>7/7/2020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FA5F8D-1CF7-4712-A952-B1F6BD9C85FD}" type="slidenum">
              <a:rPr lang="en-US" smtClean="0"/>
              <a:t>‹#›</a:t>
            </a:fld>
            <a:endParaRPr lang="en-US"/>
          </a:p>
        </p:txBody>
      </p:sp>
    </p:spTree>
    <p:extLst>
      <p:ext uri="{BB962C8B-B14F-4D97-AF65-F5344CB8AC3E}">
        <p14:creationId xmlns:p14="http://schemas.microsoft.com/office/powerpoint/2010/main" val="2357742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163A5F-0F70-4511-A729-72A3E7ADCB1C}" type="datetimeFigureOut">
              <a:rPr lang="en-US" smtClean="0"/>
              <a:t>7/7/2020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FA5F8D-1CF7-4712-A952-B1F6BD9C85FD}" type="slidenum">
              <a:rPr lang="en-US" smtClean="0"/>
              <a:t>‹#›</a:t>
            </a:fld>
            <a:endParaRPr lang="en-US"/>
          </a:p>
        </p:txBody>
      </p:sp>
    </p:spTree>
    <p:extLst>
      <p:ext uri="{BB962C8B-B14F-4D97-AF65-F5344CB8AC3E}">
        <p14:creationId xmlns:p14="http://schemas.microsoft.com/office/powerpoint/2010/main" val="174931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163A5F-0F70-4511-A729-72A3E7ADCB1C}" type="datetimeFigureOut">
              <a:rPr lang="en-US" smtClean="0"/>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FA5F8D-1CF7-4712-A952-B1F6BD9C85FD}" type="slidenum">
              <a:rPr lang="en-US" smtClean="0"/>
              <a:t>‹#›</a:t>
            </a:fld>
            <a:endParaRPr lang="en-US"/>
          </a:p>
        </p:txBody>
      </p:sp>
    </p:spTree>
    <p:extLst>
      <p:ext uri="{BB962C8B-B14F-4D97-AF65-F5344CB8AC3E}">
        <p14:creationId xmlns:p14="http://schemas.microsoft.com/office/powerpoint/2010/main" val="2775730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163A5F-0F70-4511-A729-72A3E7ADCB1C}" type="datetimeFigureOut">
              <a:rPr lang="en-US" smtClean="0"/>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FA5F8D-1CF7-4712-A952-B1F6BD9C85FD}" type="slidenum">
              <a:rPr lang="en-US" smtClean="0"/>
              <a:t>‹#›</a:t>
            </a:fld>
            <a:endParaRPr lang="en-US"/>
          </a:p>
        </p:txBody>
      </p:sp>
    </p:spTree>
    <p:extLst>
      <p:ext uri="{BB962C8B-B14F-4D97-AF65-F5344CB8AC3E}">
        <p14:creationId xmlns:p14="http://schemas.microsoft.com/office/powerpoint/2010/main" val="922305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163A5F-0F70-4511-A729-72A3E7ADCB1C}" type="datetimeFigureOut">
              <a:rPr lang="en-US" smtClean="0"/>
              <a:t>7/7/2020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FA5F8D-1CF7-4712-A952-B1F6BD9C85FD}" type="slidenum">
              <a:rPr lang="en-US" smtClean="0"/>
              <a:t>‹#›</a:t>
            </a:fld>
            <a:endParaRPr lang="en-US"/>
          </a:p>
        </p:txBody>
      </p:sp>
    </p:spTree>
    <p:extLst>
      <p:ext uri="{BB962C8B-B14F-4D97-AF65-F5344CB8AC3E}">
        <p14:creationId xmlns:p14="http://schemas.microsoft.com/office/powerpoint/2010/main" val="30037160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kaggle.com/aaroncareaga/avalanche-forecasting/data"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latin typeface="Algerian" pitchFamily="82" charset="0"/>
              </a:rPr>
              <a:t>Avalanche Forecasting Using Machine Learning</a:t>
            </a:r>
            <a:br>
              <a:rPr lang="en-US" dirty="0">
                <a:latin typeface="Algerian" pitchFamily="82" charset="0"/>
              </a:rPr>
            </a:br>
            <a:endParaRPr lang="en-US" dirty="0">
              <a:latin typeface="Algerian" pitchFamily="82" charset="0"/>
            </a:endParaRPr>
          </a:p>
        </p:txBody>
      </p:sp>
      <p:sp>
        <p:nvSpPr>
          <p:cNvPr id="3" name="Subtitle 2"/>
          <p:cNvSpPr>
            <a:spLocks noGrp="1"/>
          </p:cNvSpPr>
          <p:nvPr>
            <p:ph type="subTitle" idx="1"/>
          </p:nvPr>
        </p:nvSpPr>
        <p:spPr/>
        <p:txBody>
          <a:bodyPr/>
          <a:lstStyle/>
          <a:p>
            <a:r>
              <a:rPr lang="en-US" dirty="0" smtClean="0"/>
              <a:t>PROJECT REPORT</a:t>
            </a:r>
            <a:endParaRPr lang="en-US" dirty="0"/>
          </a:p>
        </p:txBody>
      </p:sp>
      <p:sp>
        <p:nvSpPr>
          <p:cNvPr id="5" name="TextBox 4"/>
          <p:cNvSpPr txBox="1"/>
          <p:nvPr/>
        </p:nvSpPr>
        <p:spPr>
          <a:xfrm>
            <a:off x="6096000" y="4876800"/>
            <a:ext cx="2025234" cy="1477328"/>
          </a:xfrm>
          <a:prstGeom prst="rect">
            <a:avLst/>
          </a:prstGeom>
          <a:noFill/>
        </p:spPr>
        <p:txBody>
          <a:bodyPr wrap="none" rtlCol="0">
            <a:spAutoFit/>
          </a:bodyPr>
          <a:lstStyle/>
          <a:p>
            <a:r>
              <a:rPr lang="en-US" dirty="0" smtClean="0">
                <a:latin typeface="Algerian" pitchFamily="82" charset="0"/>
              </a:rPr>
              <a:t>SUBMITTED BY:</a:t>
            </a:r>
          </a:p>
          <a:p>
            <a:pPr marL="285750" indent="-285750">
              <a:buFont typeface="Arial" pitchFamily="34" charset="0"/>
              <a:buChar char="•"/>
            </a:pPr>
            <a:r>
              <a:rPr lang="en-US" i="1" dirty="0" smtClean="0"/>
              <a:t>INDHIRA JOTHI S</a:t>
            </a:r>
          </a:p>
          <a:p>
            <a:pPr marL="285750" indent="-285750">
              <a:buFont typeface="Arial" pitchFamily="34" charset="0"/>
              <a:buChar char="•"/>
            </a:pPr>
            <a:r>
              <a:rPr lang="en-US" i="1" dirty="0" smtClean="0"/>
              <a:t>MANJU REKHA S</a:t>
            </a:r>
          </a:p>
          <a:p>
            <a:pPr marL="285750" indent="-285750">
              <a:buFont typeface="Arial" pitchFamily="34" charset="0"/>
              <a:buChar char="•"/>
            </a:pPr>
            <a:r>
              <a:rPr lang="en-US" i="1" dirty="0" smtClean="0"/>
              <a:t>RAMYA L S</a:t>
            </a:r>
            <a:endParaRPr lang="en-US" i="1" dirty="0"/>
          </a:p>
          <a:p>
            <a:pPr marL="285750" indent="-285750">
              <a:buFont typeface="Arial" pitchFamily="34" charset="0"/>
              <a:buChar char="•"/>
            </a:pPr>
            <a:r>
              <a:rPr lang="en-US" i="1" dirty="0" smtClean="0"/>
              <a:t>JAYALAKSHMI S</a:t>
            </a:r>
            <a:endParaRPr lang="en-US" i="1" dirty="0"/>
          </a:p>
        </p:txBody>
      </p:sp>
    </p:spTree>
    <p:extLst>
      <p:ext uri="{BB962C8B-B14F-4D97-AF65-F5344CB8AC3E}">
        <p14:creationId xmlns:p14="http://schemas.microsoft.com/office/powerpoint/2010/main" val="27921934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457200"/>
            <a:ext cx="1908664" cy="369332"/>
          </a:xfrm>
          <a:prstGeom prst="rect">
            <a:avLst/>
          </a:prstGeom>
          <a:noFill/>
        </p:spPr>
        <p:txBody>
          <a:bodyPr wrap="none" rtlCol="0">
            <a:spAutoFit/>
          </a:bodyPr>
          <a:lstStyle/>
          <a:p>
            <a:r>
              <a:rPr lang="en-US" b="1" u="sng" dirty="0" smtClean="0"/>
              <a:t>11 BIBILOGRAPHY</a:t>
            </a:r>
            <a:endParaRPr lang="en-US" b="1" u="sng" dirty="0"/>
          </a:p>
        </p:txBody>
      </p:sp>
      <p:sp>
        <p:nvSpPr>
          <p:cNvPr id="3" name="TextBox 2"/>
          <p:cNvSpPr txBox="1"/>
          <p:nvPr/>
        </p:nvSpPr>
        <p:spPr>
          <a:xfrm>
            <a:off x="1295401" y="1066800"/>
            <a:ext cx="7010400" cy="923330"/>
          </a:xfrm>
          <a:prstGeom prst="rect">
            <a:avLst/>
          </a:prstGeom>
          <a:noFill/>
        </p:spPr>
        <p:txBody>
          <a:bodyPr wrap="square" rtlCol="0">
            <a:spAutoFit/>
          </a:bodyPr>
          <a:lstStyle/>
          <a:p>
            <a:pPr marL="285750" indent="-285750">
              <a:buFont typeface="Arial" pitchFamily="34" charset="0"/>
              <a:buChar char="•"/>
            </a:pPr>
            <a:r>
              <a:rPr lang="en-US" dirty="0" smtClean="0"/>
              <a:t>Dataset – </a:t>
            </a:r>
            <a:r>
              <a:rPr lang="en-US" dirty="0" err="1" smtClean="0"/>
              <a:t>kaggle</a:t>
            </a:r>
            <a:r>
              <a:rPr lang="en-US" dirty="0" smtClean="0"/>
              <a:t>  </a:t>
            </a:r>
            <a:r>
              <a:rPr lang="en-US" dirty="0" smtClean="0">
                <a:hlinkClick r:id="rId2"/>
              </a:rPr>
              <a:t>https://www.kaggle.com/aaroncareaga/avalanche-forecasting/data</a:t>
            </a:r>
            <a:endParaRPr lang="en-US" dirty="0" smtClean="0"/>
          </a:p>
          <a:p>
            <a:endParaRPr lang="en-US" dirty="0"/>
          </a:p>
        </p:txBody>
      </p:sp>
      <p:sp>
        <p:nvSpPr>
          <p:cNvPr id="4" name="TextBox 3"/>
          <p:cNvSpPr txBox="1"/>
          <p:nvPr/>
        </p:nvSpPr>
        <p:spPr>
          <a:xfrm>
            <a:off x="746760" y="1800940"/>
            <a:ext cx="1455848" cy="369332"/>
          </a:xfrm>
          <a:prstGeom prst="rect">
            <a:avLst/>
          </a:prstGeom>
          <a:noFill/>
        </p:spPr>
        <p:txBody>
          <a:bodyPr wrap="none" rtlCol="0">
            <a:spAutoFit/>
          </a:bodyPr>
          <a:lstStyle/>
          <a:p>
            <a:r>
              <a:rPr lang="en-US" b="1" u="sng" dirty="0" smtClean="0"/>
              <a:t>12 APPENDIX</a:t>
            </a:r>
            <a:endParaRPr lang="en-US" b="1" u="sng" dirty="0"/>
          </a:p>
        </p:txBody>
      </p:sp>
      <p:sp>
        <p:nvSpPr>
          <p:cNvPr id="5" name="TextBox 4"/>
          <p:cNvSpPr txBox="1"/>
          <p:nvPr/>
        </p:nvSpPr>
        <p:spPr>
          <a:xfrm>
            <a:off x="1295400" y="2178250"/>
            <a:ext cx="145809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12.1 DATASET</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2433970"/>
            <a:ext cx="5334001" cy="4439270"/>
          </a:xfrm>
          <a:prstGeom prst="rect">
            <a:avLst/>
          </a:prstGeom>
        </p:spPr>
      </p:pic>
    </p:spTree>
    <p:extLst>
      <p:ext uri="{BB962C8B-B14F-4D97-AF65-F5344CB8AC3E}">
        <p14:creationId xmlns:p14="http://schemas.microsoft.com/office/powerpoint/2010/main" val="21429073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457200"/>
            <a:ext cx="294920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12.2 PRE – PROCESSING DATA</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152" y="1143000"/>
            <a:ext cx="7525248" cy="4800600"/>
          </a:xfrm>
          <a:prstGeom prst="rect">
            <a:avLst/>
          </a:prstGeom>
        </p:spPr>
      </p:pic>
    </p:spTree>
    <p:extLst>
      <p:ext uri="{BB962C8B-B14F-4D97-AF65-F5344CB8AC3E}">
        <p14:creationId xmlns:p14="http://schemas.microsoft.com/office/powerpoint/2010/main" val="6143739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92668"/>
            <a:ext cx="330943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12.3 DATA PREPROCESSING CODE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914400"/>
            <a:ext cx="7772400" cy="88594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981200"/>
            <a:ext cx="8077200" cy="762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480" y="2776008"/>
            <a:ext cx="8046720" cy="90974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800" y="3810000"/>
            <a:ext cx="6324600" cy="1676634"/>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1966" y="5638800"/>
            <a:ext cx="7325748" cy="685800"/>
          </a:xfrm>
          <a:prstGeom prst="rect">
            <a:avLst/>
          </a:prstGeom>
        </p:spPr>
      </p:pic>
    </p:spTree>
    <p:extLst>
      <p:ext uri="{BB962C8B-B14F-4D97-AF65-F5344CB8AC3E}">
        <p14:creationId xmlns:p14="http://schemas.microsoft.com/office/powerpoint/2010/main" val="25948166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0"/>
            <a:ext cx="238398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12.4 MODEL TRAINING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2599" y="1066800"/>
            <a:ext cx="6482201" cy="1981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67" y="3581400"/>
            <a:ext cx="6430273" cy="2484120"/>
          </a:xfrm>
          <a:prstGeom prst="rect">
            <a:avLst/>
          </a:prstGeom>
        </p:spPr>
      </p:pic>
    </p:spTree>
    <p:extLst>
      <p:ext uri="{BB962C8B-B14F-4D97-AF65-F5344CB8AC3E}">
        <p14:creationId xmlns:p14="http://schemas.microsoft.com/office/powerpoint/2010/main" val="15940235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533400"/>
            <a:ext cx="120898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12.5 FLASK</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092" y="1066800"/>
            <a:ext cx="6863107" cy="5029200"/>
          </a:xfrm>
          <a:prstGeom prst="rect">
            <a:avLst/>
          </a:prstGeom>
        </p:spPr>
      </p:pic>
    </p:spTree>
    <p:extLst>
      <p:ext uri="{BB962C8B-B14F-4D97-AF65-F5344CB8AC3E}">
        <p14:creationId xmlns:p14="http://schemas.microsoft.com/office/powerpoint/2010/main" val="32435544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81000"/>
            <a:ext cx="7229910" cy="5925431"/>
          </a:xfrm>
          <a:prstGeom prst="rect">
            <a:avLst/>
          </a:prstGeom>
        </p:spPr>
      </p:pic>
    </p:spTree>
    <p:extLst>
      <p:ext uri="{BB962C8B-B14F-4D97-AF65-F5344CB8AC3E}">
        <p14:creationId xmlns:p14="http://schemas.microsoft.com/office/powerpoint/2010/main" val="34375826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85800"/>
            <a:ext cx="8534400" cy="5143500"/>
          </a:xfrm>
          <a:prstGeom prst="rect">
            <a:avLst/>
          </a:prstGeom>
        </p:spPr>
      </p:pic>
      <p:sp>
        <p:nvSpPr>
          <p:cNvPr id="3" name="TextBox 2"/>
          <p:cNvSpPr txBox="1"/>
          <p:nvPr/>
        </p:nvSpPr>
        <p:spPr>
          <a:xfrm>
            <a:off x="457200" y="135374"/>
            <a:ext cx="212019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BEFORE PREDICTION</a:t>
            </a:r>
            <a:endParaRPr lang="en-US" dirty="0"/>
          </a:p>
        </p:txBody>
      </p:sp>
    </p:spTree>
    <p:extLst>
      <p:ext uri="{BB962C8B-B14F-4D97-AF65-F5344CB8AC3E}">
        <p14:creationId xmlns:p14="http://schemas.microsoft.com/office/powerpoint/2010/main" val="15079239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
        <p:nvSpPr>
          <p:cNvPr id="3" name="TextBox 2"/>
          <p:cNvSpPr txBox="1"/>
          <p:nvPr/>
        </p:nvSpPr>
        <p:spPr>
          <a:xfrm>
            <a:off x="381000" y="333494"/>
            <a:ext cx="197797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AFTER PREDICTION</a:t>
            </a:r>
            <a:endParaRPr lang="en-US" dirty="0"/>
          </a:p>
        </p:txBody>
      </p:sp>
    </p:spTree>
    <p:extLst>
      <p:ext uri="{BB962C8B-B14F-4D97-AF65-F5344CB8AC3E}">
        <p14:creationId xmlns:p14="http://schemas.microsoft.com/office/powerpoint/2010/main" val="18318348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0448" y="609600"/>
            <a:ext cx="1760931" cy="369332"/>
          </a:xfrm>
          <a:prstGeom prst="rect">
            <a:avLst/>
          </a:prstGeom>
          <a:noFill/>
        </p:spPr>
        <p:txBody>
          <a:bodyPr wrap="none" rtlCol="0">
            <a:spAutoFit/>
          </a:bodyPr>
          <a:lstStyle/>
          <a:p>
            <a:r>
              <a:rPr lang="en-US" b="1" u="sng" dirty="0" smtClean="0"/>
              <a:t>INTRODUCTION:</a:t>
            </a:r>
            <a:endParaRPr lang="en-US" b="1" u="sng" dirty="0"/>
          </a:p>
        </p:txBody>
      </p:sp>
      <p:sp>
        <p:nvSpPr>
          <p:cNvPr id="6" name="TextBox 5"/>
          <p:cNvSpPr txBox="1"/>
          <p:nvPr/>
        </p:nvSpPr>
        <p:spPr>
          <a:xfrm>
            <a:off x="1016642" y="1143000"/>
            <a:ext cx="7180138" cy="2862322"/>
          </a:xfrm>
          <a:prstGeom prst="rect">
            <a:avLst/>
          </a:prstGeom>
          <a:noFill/>
        </p:spPr>
        <p:txBody>
          <a:bodyPr wrap="square" rtlCol="0">
            <a:spAutoFit/>
          </a:bodyPr>
          <a:lstStyle/>
          <a:p>
            <a:r>
              <a:rPr lang="en-US" dirty="0"/>
              <a:t>The word Avalanche refers to snow and ice. It means a mass of snow, ice, rocks, slush falling rapidly down a mountain. Snow avalanches are among the most destructive natural hazards threatening human life, ecosystems, built structures, and landscapes in mountainous regions. Each year avalanche kills more than 150 people worldwide. The most common cause of death by avalanche is asphyxiation. If the person buried under an avalanche more than 15 minutes then there is no chance of survive. So, the life of the people in that region is difficult to live</a:t>
            </a:r>
            <a:r>
              <a:rPr lang="en-US" dirty="0" smtClean="0"/>
              <a:t>.</a:t>
            </a:r>
            <a:r>
              <a:rPr lang="en-US" dirty="0"/>
              <a:t> This project prevent the people from the avalanche by priory informing them there is a chance to the occurrence of avalanche or not. </a:t>
            </a:r>
          </a:p>
        </p:txBody>
      </p:sp>
      <p:sp>
        <p:nvSpPr>
          <p:cNvPr id="8" name="TextBox 7"/>
          <p:cNvSpPr txBox="1"/>
          <p:nvPr/>
        </p:nvSpPr>
        <p:spPr>
          <a:xfrm>
            <a:off x="1390196" y="4097774"/>
            <a:ext cx="166629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1.1 OVERVIEW :</a:t>
            </a:r>
            <a:endParaRPr lang="en-US" dirty="0"/>
          </a:p>
        </p:txBody>
      </p:sp>
      <p:sp>
        <p:nvSpPr>
          <p:cNvPr id="9" name="TextBox 8"/>
          <p:cNvSpPr txBox="1"/>
          <p:nvPr/>
        </p:nvSpPr>
        <p:spPr>
          <a:xfrm>
            <a:off x="1752600" y="4724400"/>
            <a:ext cx="6703245" cy="1200329"/>
          </a:xfrm>
          <a:prstGeom prst="rect">
            <a:avLst/>
          </a:prstGeom>
          <a:noFill/>
        </p:spPr>
        <p:txBody>
          <a:bodyPr wrap="none" rtlCol="0">
            <a:spAutoFit/>
          </a:bodyPr>
          <a:lstStyle/>
          <a:p>
            <a:r>
              <a:rPr lang="en-US" dirty="0" smtClean="0"/>
              <a:t>Avalanche is leading cause of major event  occur in winter or spring. </a:t>
            </a:r>
          </a:p>
          <a:p>
            <a:r>
              <a:rPr lang="en-US" dirty="0" smtClean="0"/>
              <a:t>This may cause severe </a:t>
            </a:r>
            <a:r>
              <a:rPr lang="en-US" dirty="0" err="1" smtClean="0"/>
              <a:t>diaster</a:t>
            </a:r>
            <a:r>
              <a:rPr lang="en-US" dirty="0" smtClean="0"/>
              <a:t> to human and many lives .In this paper </a:t>
            </a:r>
          </a:p>
          <a:p>
            <a:r>
              <a:rPr lang="en-US" dirty="0" smtClean="0"/>
              <a:t>We demonstrate of the use of Machine Learning to build the model</a:t>
            </a:r>
          </a:p>
          <a:p>
            <a:r>
              <a:rPr lang="en-US" dirty="0" smtClean="0"/>
              <a:t>Which predicts the avalanche level .</a:t>
            </a:r>
            <a:endParaRPr lang="en-US" dirty="0"/>
          </a:p>
        </p:txBody>
      </p:sp>
    </p:spTree>
    <p:extLst>
      <p:ext uri="{BB962C8B-B14F-4D97-AF65-F5344CB8AC3E}">
        <p14:creationId xmlns:p14="http://schemas.microsoft.com/office/powerpoint/2010/main" val="7683656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0"/>
            <a:ext cx="140936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1.2 PURPOSE</a:t>
            </a:r>
            <a:endParaRPr lang="en-US" dirty="0"/>
          </a:p>
        </p:txBody>
      </p:sp>
      <p:sp>
        <p:nvSpPr>
          <p:cNvPr id="4" name="TextBox 3"/>
          <p:cNvSpPr txBox="1"/>
          <p:nvPr/>
        </p:nvSpPr>
        <p:spPr>
          <a:xfrm>
            <a:off x="1752600" y="1143000"/>
            <a:ext cx="6705600" cy="2585323"/>
          </a:xfrm>
          <a:prstGeom prst="rect">
            <a:avLst/>
          </a:prstGeom>
          <a:noFill/>
        </p:spPr>
        <p:txBody>
          <a:bodyPr wrap="square" rtlCol="0">
            <a:spAutoFit/>
          </a:bodyPr>
          <a:lstStyle/>
          <a:p>
            <a:r>
              <a:rPr lang="en-US" dirty="0" smtClean="0"/>
              <a:t>The main objective is to  </a:t>
            </a:r>
            <a:r>
              <a:rPr lang="en-US" dirty="0"/>
              <a:t>prevent the people from the avalanche by priory informing them there is a chance to the occurrence of avalanche or not. The model gets the data from the IOT based sensors. After that we want to process those data using a suitable algorithm, then our model display whether the avalanche occur or not and how strength it was. To </a:t>
            </a:r>
            <a:r>
              <a:rPr lang="en-US" dirty="0" err="1"/>
              <a:t>analyse</a:t>
            </a:r>
            <a:r>
              <a:rPr lang="en-US" dirty="0"/>
              <a:t> the data coming from different sensors we are applying various machine learning algorithms. If there is a chance of avalanche then the notification will be sent to people so that they can take decisions accordingly.</a:t>
            </a:r>
          </a:p>
        </p:txBody>
      </p:sp>
      <p:pic>
        <p:nvPicPr>
          <p:cNvPr id="1028" name="Picture 4" descr="C:\Users\DELL\AppData\Local\Microsoft\Windows\INetCache\IE\20WW39GQ\220px-Lawin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3780559"/>
            <a:ext cx="3657600" cy="2477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105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702826"/>
            <a:ext cx="2481770" cy="369332"/>
          </a:xfrm>
          <a:prstGeom prst="rect">
            <a:avLst/>
          </a:prstGeom>
          <a:noFill/>
        </p:spPr>
        <p:txBody>
          <a:bodyPr wrap="none" rtlCol="0">
            <a:spAutoFit/>
          </a:bodyPr>
          <a:lstStyle/>
          <a:p>
            <a:r>
              <a:rPr lang="en-US" b="1" u="sng" dirty="0" smtClean="0"/>
              <a:t>2. LITERATURE SURVEY </a:t>
            </a:r>
            <a:r>
              <a:rPr lang="en-US" u="sng" dirty="0" smtClean="0"/>
              <a:t>:</a:t>
            </a:r>
            <a:endParaRPr lang="en-US" u="sng" dirty="0"/>
          </a:p>
        </p:txBody>
      </p:sp>
      <p:sp>
        <p:nvSpPr>
          <p:cNvPr id="4" name="TextBox 3"/>
          <p:cNvSpPr txBox="1"/>
          <p:nvPr/>
        </p:nvSpPr>
        <p:spPr>
          <a:xfrm>
            <a:off x="1219200" y="1219200"/>
            <a:ext cx="24827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2.1 EXISTING PROBLEM :</a:t>
            </a:r>
            <a:endParaRPr lang="en-US" dirty="0"/>
          </a:p>
        </p:txBody>
      </p:sp>
      <p:sp>
        <p:nvSpPr>
          <p:cNvPr id="8" name="TextBox 7"/>
          <p:cNvSpPr txBox="1"/>
          <p:nvPr/>
        </p:nvSpPr>
        <p:spPr>
          <a:xfrm>
            <a:off x="1589555" y="1689854"/>
            <a:ext cx="7097246" cy="1200329"/>
          </a:xfrm>
          <a:prstGeom prst="rect">
            <a:avLst/>
          </a:prstGeom>
          <a:noFill/>
        </p:spPr>
        <p:txBody>
          <a:bodyPr wrap="square" rtlCol="0">
            <a:spAutoFit/>
          </a:bodyPr>
          <a:lstStyle/>
          <a:p>
            <a:r>
              <a:rPr lang="en-US" dirty="0" smtClean="0"/>
              <a:t>With the collected data of slope , forest density , snow density  ,</a:t>
            </a:r>
          </a:p>
          <a:p>
            <a:r>
              <a:rPr lang="en-US" dirty="0" smtClean="0"/>
              <a:t>Air temperature and wind , the main aim of the project is  there </a:t>
            </a:r>
            <a:r>
              <a:rPr lang="en-US" dirty="0"/>
              <a:t>is a chance of avalanche then the notification will be sent to people so that they can take decisions accordingly.</a:t>
            </a:r>
            <a:endParaRPr lang="en-US" dirty="0" smtClean="0"/>
          </a:p>
        </p:txBody>
      </p:sp>
      <p:sp>
        <p:nvSpPr>
          <p:cNvPr id="9" name="TextBox 8"/>
          <p:cNvSpPr txBox="1"/>
          <p:nvPr/>
        </p:nvSpPr>
        <p:spPr>
          <a:xfrm>
            <a:off x="1279234" y="2971800"/>
            <a:ext cx="269259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2.2 PROPOSED SOLUTION :</a:t>
            </a:r>
            <a:endParaRPr lang="en-US" dirty="0"/>
          </a:p>
        </p:txBody>
      </p:sp>
      <p:sp>
        <p:nvSpPr>
          <p:cNvPr id="11" name="TextBox 10"/>
          <p:cNvSpPr txBox="1"/>
          <p:nvPr/>
        </p:nvSpPr>
        <p:spPr>
          <a:xfrm>
            <a:off x="1720269" y="3581400"/>
            <a:ext cx="6585531" cy="3416320"/>
          </a:xfrm>
          <a:prstGeom prst="rect">
            <a:avLst/>
          </a:prstGeom>
          <a:noFill/>
        </p:spPr>
        <p:txBody>
          <a:bodyPr wrap="square" rtlCol="0">
            <a:spAutoFit/>
          </a:bodyPr>
          <a:lstStyle/>
          <a:p>
            <a:r>
              <a:rPr lang="en-US" dirty="0"/>
              <a:t>The model gets the data from the IOT based sensors. </a:t>
            </a:r>
            <a:r>
              <a:rPr lang="en-US" dirty="0" smtClean="0"/>
              <a:t>With the collected data the model is build with the machine learning  algorithm and proposed steps applied to those data,  </a:t>
            </a:r>
            <a:r>
              <a:rPr lang="en-US" dirty="0"/>
              <a:t>then our model display whether the avalanche occur or not and how strength it </a:t>
            </a:r>
            <a:r>
              <a:rPr lang="en-US" dirty="0" smtClean="0"/>
              <a:t>was. </a:t>
            </a:r>
            <a:r>
              <a:rPr lang="en-US" dirty="0"/>
              <a:t>If there is a chance of avalanche then the notification will be sent to people so that they can take decisions </a:t>
            </a:r>
            <a:r>
              <a:rPr lang="en-US" dirty="0" smtClean="0"/>
              <a:t>accordingly. Here with these steps we proceed our model , first the data is collected with</a:t>
            </a:r>
          </a:p>
          <a:p>
            <a:r>
              <a:rPr lang="en-US" dirty="0" smtClean="0"/>
              <a:t>the specific  resource. Secondly the collected data is preprocessed by importing libraries , importing dataset additional structuring the data using data visualization , taking care of missing data , label encoding , one hot encoding  , feature scaling and </a:t>
            </a:r>
            <a:r>
              <a:rPr lang="en-US" dirty="0" err="1" smtClean="0"/>
              <a:t>spliting</a:t>
            </a:r>
            <a:r>
              <a:rPr lang="en-US" dirty="0" smtClean="0"/>
              <a:t> the data</a:t>
            </a:r>
          </a:p>
          <a:p>
            <a:r>
              <a:rPr lang="en-US" dirty="0" smtClean="0"/>
              <a:t>Into dependent and independent variable .  </a:t>
            </a:r>
            <a:endParaRPr lang="en-US" dirty="0"/>
          </a:p>
        </p:txBody>
      </p:sp>
    </p:spTree>
    <p:extLst>
      <p:ext uri="{BB962C8B-B14F-4D97-AF65-F5344CB8AC3E}">
        <p14:creationId xmlns:p14="http://schemas.microsoft.com/office/powerpoint/2010/main" val="42279693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7959615" cy="923330"/>
          </a:xfrm>
          <a:prstGeom prst="rect">
            <a:avLst/>
          </a:prstGeom>
          <a:noFill/>
        </p:spPr>
        <p:txBody>
          <a:bodyPr wrap="none" rtlCol="0">
            <a:spAutoFit/>
          </a:bodyPr>
          <a:lstStyle/>
          <a:p>
            <a:r>
              <a:rPr lang="en-US" dirty="0" smtClean="0"/>
              <a:t>Thirdly our model is build with the train and test technique and evaluated to check </a:t>
            </a:r>
          </a:p>
          <a:p>
            <a:r>
              <a:rPr lang="en-US" dirty="0" smtClean="0"/>
              <a:t>Whether our model prediction is correct or not . Then our model is deployed with</a:t>
            </a:r>
          </a:p>
          <a:p>
            <a:r>
              <a:rPr lang="en-US" dirty="0" smtClean="0"/>
              <a:t>The web application created using html code and python code.</a:t>
            </a:r>
            <a:endParaRPr lang="en-US" dirty="0"/>
          </a:p>
        </p:txBody>
      </p:sp>
      <p:sp>
        <p:nvSpPr>
          <p:cNvPr id="3" name="TextBox 2"/>
          <p:cNvSpPr txBox="1"/>
          <p:nvPr/>
        </p:nvSpPr>
        <p:spPr>
          <a:xfrm>
            <a:off x="762000" y="1491734"/>
            <a:ext cx="2787558" cy="369332"/>
          </a:xfrm>
          <a:prstGeom prst="rect">
            <a:avLst/>
          </a:prstGeom>
          <a:noFill/>
        </p:spPr>
        <p:txBody>
          <a:bodyPr wrap="none" rtlCol="0">
            <a:spAutoFit/>
          </a:bodyPr>
          <a:lstStyle/>
          <a:p>
            <a:r>
              <a:rPr lang="en-US" b="1" u="sng" dirty="0" smtClean="0"/>
              <a:t>3. THEORETICAL ANALYSIS </a:t>
            </a:r>
            <a:r>
              <a:rPr lang="en-US" dirty="0" smtClean="0"/>
              <a:t>:</a:t>
            </a:r>
            <a:endParaRPr lang="en-US" dirty="0"/>
          </a:p>
        </p:txBody>
      </p:sp>
      <p:sp>
        <p:nvSpPr>
          <p:cNvPr id="4" name="TextBox 3"/>
          <p:cNvSpPr txBox="1"/>
          <p:nvPr/>
        </p:nvSpPr>
        <p:spPr>
          <a:xfrm>
            <a:off x="1251530" y="2025134"/>
            <a:ext cx="212878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3.1 BLOCK DIAGRAM</a:t>
            </a:r>
            <a:endParaRPr lang="en-US" dirty="0"/>
          </a:p>
        </p:txBody>
      </p:sp>
      <p:pic>
        <p:nvPicPr>
          <p:cNvPr id="2051" name="Picture 3" descr="C:\Users\DELL\AppData\Local\Microsoft\Windows\INetCache\IE\IZRB716Z\image-150nw-96526105[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179" y="2765073"/>
            <a:ext cx="920644" cy="132785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flipV="1">
            <a:off x="2315924" y="3428998"/>
            <a:ext cx="503476"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32760" y="3105833"/>
            <a:ext cx="1625766"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Agency FB" pitchFamily="34" charset="0"/>
              </a:rPr>
              <a:t>Capture the data </a:t>
            </a:r>
          </a:p>
          <a:p>
            <a:r>
              <a:rPr lang="en-US" dirty="0" smtClean="0">
                <a:latin typeface="Agency FB" pitchFamily="34" charset="0"/>
              </a:rPr>
              <a:t>From the </a:t>
            </a:r>
            <a:r>
              <a:rPr lang="en-US" dirty="0" err="1" smtClean="0">
                <a:latin typeface="Agency FB" pitchFamily="34" charset="0"/>
              </a:rPr>
              <a:t>iot</a:t>
            </a:r>
            <a:r>
              <a:rPr lang="en-US" dirty="0" smtClean="0">
                <a:latin typeface="Agency FB" pitchFamily="34" charset="0"/>
              </a:rPr>
              <a:t> source</a:t>
            </a:r>
            <a:endParaRPr lang="en-US" dirty="0">
              <a:latin typeface="Agency FB" pitchFamily="34" charset="0"/>
            </a:endParaRPr>
          </a:p>
        </p:txBody>
      </p:sp>
      <p:cxnSp>
        <p:nvCxnSpPr>
          <p:cNvPr id="12" name="Straight Arrow Connector 11"/>
          <p:cNvCxnSpPr/>
          <p:nvPr/>
        </p:nvCxnSpPr>
        <p:spPr>
          <a:xfrm>
            <a:off x="4800600" y="342899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410200" y="3276600"/>
            <a:ext cx="161775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Agency FB" pitchFamily="34" charset="0"/>
              </a:rPr>
              <a:t>Data preprocessing</a:t>
            </a:r>
            <a:endParaRPr lang="en-US" dirty="0">
              <a:latin typeface="Agency FB" pitchFamily="34" charset="0"/>
            </a:endParaRPr>
          </a:p>
        </p:txBody>
      </p:sp>
      <p:cxnSp>
        <p:nvCxnSpPr>
          <p:cNvPr id="16" name="Straight Connector 15"/>
          <p:cNvCxnSpPr/>
          <p:nvPr/>
        </p:nvCxnSpPr>
        <p:spPr>
          <a:xfrm>
            <a:off x="7315200" y="3428999"/>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772400" y="3428999"/>
            <a:ext cx="0" cy="5334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027951" y="4572000"/>
            <a:ext cx="121539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Agency FB" pitchFamily="34" charset="0"/>
              </a:rPr>
              <a:t>Data modeling</a:t>
            </a:r>
            <a:endParaRPr lang="en-US" dirty="0">
              <a:latin typeface="Agency FB" pitchFamily="34" charset="0"/>
            </a:endParaRPr>
          </a:p>
        </p:txBody>
      </p:sp>
      <p:cxnSp>
        <p:nvCxnSpPr>
          <p:cNvPr id="24" name="Straight Arrow Connector 23"/>
          <p:cNvCxnSpPr/>
          <p:nvPr/>
        </p:nvCxnSpPr>
        <p:spPr>
          <a:xfrm flipH="1">
            <a:off x="6219075" y="4756666"/>
            <a:ext cx="4865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689005" y="4433500"/>
            <a:ext cx="1037463"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Agency FB" pitchFamily="34" charset="0"/>
              </a:rPr>
              <a:t>Predict the </a:t>
            </a:r>
          </a:p>
          <a:p>
            <a:r>
              <a:rPr lang="en-US" dirty="0" smtClean="0">
                <a:latin typeface="Agency FB" pitchFamily="34" charset="0"/>
              </a:rPr>
              <a:t>stage</a:t>
            </a:r>
            <a:endParaRPr lang="en-US" dirty="0">
              <a:latin typeface="Agency FB" pitchFamily="34" charset="0"/>
            </a:endParaRPr>
          </a:p>
        </p:txBody>
      </p:sp>
      <p:cxnSp>
        <p:nvCxnSpPr>
          <p:cNvPr id="28" name="Straight Arrow Connector 27"/>
          <p:cNvCxnSpPr/>
          <p:nvPr/>
        </p:nvCxnSpPr>
        <p:spPr>
          <a:xfrm flipH="1">
            <a:off x="3549558" y="4756665"/>
            <a:ext cx="565242"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630887" y="4261840"/>
            <a:ext cx="43152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Agency FB" pitchFamily="34" charset="0"/>
              </a:rPr>
              <a:t>low</a:t>
            </a:r>
            <a:endParaRPr lang="en-US" dirty="0">
              <a:latin typeface="Agency FB" pitchFamily="34" charset="0"/>
            </a:endParaRPr>
          </a:p>
        </p:txBody>
      </p:sp>
      <p:sp>
        <p:nvSpPr>
          <p:cNvPr id="30" name="TextBox 29"/>
          <p:cNvSpPr txBox="1"/>
          <p:nvPr/>
        </p:nvSpPr>
        <p:spPr>
          <a:xfrm>
            <a:off x="2630887" y="5223748"/>
            <a:ext cx="48603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Agency FB" pitchFamily="34" charset="0"/>
              </a:rPr>
              <a:t>high</a:t>
            </a:r>
            <a:endParaRPr lang="en-US" dirty="0">
              <a:latin typeface="Agency FB" pitchFamily="34" charset="0"/>
            </a:endParaRPr>
          </a:p>
        </p:txBody>
      </p:sp>
      <p:sp>
        <p:nvSpPr>
          <p:cNvPr id="31" name="TextBox 30"/>
          <p:cNvSpPr txBox="1"/>
          <p:nvPr/>
        </p:nvSpPr>
        <p:spPr>
          <a:xfrm>
            <a:off x="2459851" y="4715470"/>
            <a:ext cx="88998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Agency FB" pitchFamily="34" charset="0"/>
              </a:rPr>
              <a:t>moderate</a:t>
            </a:r>
            <a:endParaRPr lang="en-US" dirty="0">
              <a:latin typeface="Agency FB" pitchFamily="34" charset="0"/>
            </a:endParaRPr>
          </a:p>
        </p:txBody>
      </p:sp>
      <p:sp>
        <p:nvSpPr>
          <p:cNvPr id="33" name="TextBox 32"/>
          <p:cNvSpPr txBox="1"/>
          <p:nvPr/>
        </p:nvSpPr>
        <p:spPr>
          <a:xfrm>
            <a:off x="228600" y="4463980"/>
            <a:ext cx="1225015"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Agency FB" pitchFamily="34" charset="0"/>
              </a:rPr>
              <a:t>Deploy model</a:t>
            </a:r>
          </a:p>
          <a:p>
            <a:r>
              <a:rPr lang="en-US" dirty="0" smtClean="0">
                <a:latin typeface="Agency FB" pitchFamily="34" charset="0"/>
              </a:rPr>
              <a:t>Using web app</a:t>
            </a:r>
            <a:endParaRPr lang="en-US" dirty="0">
              <a:latin typeface="Agency FB" pitchFamily="34" charset="0"/>
            </a:endParaRPr>
          </a:p>
        </p:txBody>
      </p:sp>
      <p:cxnSp>
        <p:nvCxnSpPr>
          <p:cNvPr id="36" name="Straight Arrow Connector 35"/>
          <p:cNvCxnSpPr/>
          <p:nvPr/>
        </p:nvCxnSpPr>
        <p:spPr>
          <a:xfrm flipH="1">
            <a:off x="1625501" y="4764761"/>
            <a:ext cx="53027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0365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4840" y="611386"/>
            <a:ext cx="4198072" cy="369332"/>
          </a:xfrm>
          <a:prstGeom prst="rect">
            <a:avLst/>
          </a:prstGeom>
          <a:noFill/>
        </p:spPr>
        <p:txBody>
          <a:bodyPr wrap="none" rtlCol="0">
            <a:spAutoFit/>
          </a:bodyPr>
          <a:lstStyle/>
          <a:p>
            <a:r>
              <a:rPr lang="en-US" b="1" u="sng" dirty="0" smtClean="0"/>
              <a:t>3.2 HARDWARE / SOFTWARE DESIGNING </a:t>
            </a:r>
            <a:r>
              <a:rPr lang="en-US" b="1" dirty="0" smtClean="0"/>
              <a:t>:</a:t>
            </a:r>
            <a:endParaRPr lang="en-US" b="1" dirty="0"/>
          </a:p>
        </p:txBody>
      </p:sp>
      <p:sp>
        <p:nvSpPr>
          <p:cNvPr id="4" name="TextBox 3"/>
          <p:cNvSpPr txBox="1"/>
          <p:nvPr/>
        </p:nvSpPr>
        <p:spPr>
          <a:xfrm>
            <a:off x="1584959" y="978932"/>
            <a:ext cx="6762749" cy="646331"/>
          </a:xfrm>
          <a:prstGeom prst="rect">
            <a:avLst/>
          </a:prstGeom>
          <a:noFill/>
        </p:spPr>
        <p:txBody>
          <a:bodyPr wrap="none" rtlCol="0">
            <a:spAutoFit/>
          </a:bodyPr>
          <a:lstStyle/>
          <a:p>
            <a:r>
              <a:rPr lang="en-US" dirty="0" smtClean="0"/>
              <a:t>For hardware we need IOT based sensors . With the IOT based sensors</a:t>
            </a:r>
          </a:p>
          <a:p>
            <a:r>
              <a:rPr lang="en-US" dirty="0" smtClean="0"/>
              <a:t>We collect the data which Is given as input to the web page</a:t>
            </a:r>
            <a:endParaRPr lang="en-US" dirty="0"/>
          </a:p>
        </p:txBody>
      </p:sp>
      <p:sp>
        <p:nvSpPr>
          <p:cNvPr id="5" name="TextBox 4"/>
          <p:cNvSpPr txBox="1"/>
          <p:nvPr/>
        </p:nvSpPr>
        <p:spPr>
          <a:xfrm>
            <a:off x="1661159" y="1705094"/>
            <a:ext cx="6089103" cy="1477328"/>
          </a:xfrm>
          <a:prstGeom prst="rect">
            <a:avLst/>
          </a:prstGeom>
          <a:noFill/>
        </p:spPr>
        <p:txBody>
          <a:bodyPr wrap="none" rtlCol="0">
            <a:spAutoFit/>
          </a:bodyPr>
          <a:lstStyle/>
          <a:p>
            <a:r>
              <a:rPr lang="en-US" dirty="0" smtClean="0"/>
              <a:t>For software we need compatible operating system for python,</a:t>
            </a:r>
          </a:p>
          <a:p>
            <a:r>
              <a:rPr lang="en-US" dirty="0" smtClean="0"/>
              <a:t>HTML and CSS . Software used  for python implementation</a:t>
            </a:r>
          </a:p>
          <a:p>
            <a:r>
              <a:rPr lang="en-US" dirty="0" smtClean="0"/>
              <a:t>And web deployment</a:t>
            </a:r>
          </a:p>
          <a:p>
            <a:pPr marL="285750" indent="-285750">
              <a:buFont typeface="Arial" pitchFamily="34" charset="0"/>
              <a:buChar char="•"/>
            </a:pPr>
            <a:r>
              <a:rPr lang="en-US" dirty="0" err="1" smtClean="0"/>
              <a:t>Numpy</a:t>
            </a:r>
            <a:r>
              <a:rPr lang="en-US" dirty="0" smtClean="0"/>
              <a:t> , pandas , </a:t>
            </a:r>
            <a:r>
              <a:rPr lang="en-US" dirty="0" err="1" smtClean="0"/>
              <a:t>matplotlib</a:t>
            </a:r>
            <a:endParaRPr lang="en-US" dirty="0" smtClean="0"/>
          </a:p>
          <a:p>
            <a:pPr marL="285750" indent="-285750">
              <a:buFont typeface="Arial" pitchFamily="34" charset="0"/>
              <a:buChar char="•"/>
            </a:pPr>
            <a:r>
              <a:rPr lang="en-US" dirty="0" smtClean="0"/>
              <a:t>Flask</a:t>
            </a:r>
          </a:p>
        </p:txBody>
      </p:sp>
      <p:sp>
        <p:nvSpPr>
          <p:cNvPr id="6" name="TextBox 5"/>
          <p:cNvSpPr txBox="1"/>
          <p:nvPr/>
        </p:nvSpPr>
        <p:spPr>
          <a:xfrm>
            <a:off x="624840" y="3396734"/>
            <a:ext cx="3479863" cy="369332"/>
          </a:xfrm>
          <a:prstGeom prst="rect">
            <a:avLst/>
          </a:prstGeom>
          <a:noFill/>
        </p:spPr>
        <p:txBody>
          <a:bodyPr wrap="none" rtlCol="0">
            <a:spAutoFit/>
          </a:bodyPr>
          <a:lstStyle/>
          <a:p>
            <a:r>
              <a:rPr lang="en-US" b="1" u="sng" dirty="0" smtClean="0"/>
              <a:t>4 EXPERIMENTAL INVESTIGATION </a:t>
            </a:r>
            <a:r>
              <a:rPr lang="en-US" dirty="0" smtClean="0"/>
              <a:t>:</a:t>
            </a:r>
            <a:endParaRPr lang="en-US" dirty="0"/>
          </a:p>
        </p:txBody>
      </p:sp>
      <p:sp>
        <p:nvSpPr>
          <p:cNvPr id="8" name="TextBox 7"/>
          <p:cNvSpPr txBox="1"/>
          <p:nvPr/>
        </p:nvSpPr>
        <p:spPr>
          <a:xfrm>
            <a:off x="1736434" y="3813572"/>
            <a:ext cx="5945089" cy="1754326"/>
          </a:xfrm>
          <a:prstGeom prst="rect">
            <a:avLst/>
          </a:prstGeom>
          <a:noFill/>
        </p:spPr>
        <p:txBody>
          <a:bodyPr wrap="none" rtlCol="0">
            <a:spAutoFit/>
          </a:bodyPr>
          <a:lstStyle/>
          <a:p>
            <a:r>
              <a:rPr lang="en-US" dirty="0" smtClean="0"/>
              <a:t>The avalanche is predicted with the given input level  such as </a:t>
            </a:r>
          </a:p>
          <a:p>
            <a:pPr marL="342900" indent="-342900">
              <a:buAutoNum type="arabicParenR"/>
            </a:pPr>
            <a:r>
              <a:rPr lang="en-US" dirty="0" smtClean="0"/>
              <a:t>Slope</a:t>
            </a:r>
          </a:p>
          <a:p>
            <a:pPr marL="342900" indent="-342900">
              <a:buAutoNum type="arabicParenR"/>
            </a:pPr>
            <a:r>
              <a:rPr lang="en-US" dirty="0" smtClean="0"/>
              <a:t>Forest density</a:t>
            </a:r>
          </a:p>
          <a:p>
            <a:pPr marL="342900" indent="-342900">
              <a:buAutoNum type="arabicParenR"/>
            </a:pPr>
            <a:r>
              <a:rPr lang="en-US" dirty="0" smtClean="0"/>
              <a:t>Snow density</a:t>
            </a:r>
          </a:p>
          <a:p>
            <a:pPr marL="342900" indent="-342900">
              <a:buAutoNum type="arabicParenR"/>
            </a:pPr>
            <a:r>
              <a:rPr lang="en-US" dirty="0" smtClean="0"/>
              <a:t>Air temperature</a:t>
            </a:r>
          </a:p>
          <a:p>
            <a:pPr marL="342900" indent="-342900">
              <a:buAutoNum type="arabicParenR"/>
            </a:pPr>
            <a:r>
              <a:rPr lang="en-US" dirty="0" smtClean="0"/>
              <a:t>wind</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5567898"/>
            <a:ext cx="5105400" cy="947314"/>
          </a:xfrm>
          <a:prstGeom prst="rect">
            <a:avLst/>
          </a:prstGeom>
        </p:spPr>
      </p:pic>
    </p:spTree>
    <p:extLst>
      <p:ext uri="{BB962C8B-B14F-4D97-AF65-F5344CB8AC3E}">
        <p14:creationId xmlns:p14="http://schemas.microsoft.com/office/powerpoint/2010/main" val="3134038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3896" y="533400"/>
            <a:ext cx="1618264" cy="369332"/>
          </a:xfrm>
          <a:prstGeom prst="rect">
            <a:avLst/>
          </a:prstGeom>
          <a:noFill/>
        </p:spPr>
        <p:txBody>
          <a:bodyPr wrap="none" rtlCol="0">
            <a:spAutoFit/>
          </a:bodyPr>
          <a:lstStyle/>
          <a:p>
            <a:r>
              <a:rPr lang="en-US" b="1" dirty="0" smtClean="0"/>
              <a:t>5 </a:t>
            </a:r>
            <a:r>
              <a:rPr lang="en-US" b="1" u="sng" dirty="0" smtClean="0"/>
              <a:t>FLOW CHART</a:t>
            </a:r>
            <a:endParaRPr lang="en-US" b="1" u="sng" dirty="0"/>
          </a:p>
        </p:txBody>
      </p:sp>
      <p:pic>
        <p:nvPicPr>
          <p:cNvPr id="4098" name="Picture 2" descr="C:\Users\DELL\AppData\Local\Microsoft\Windows\INetCache\IE\IZRB716Z\image-150nw-96526105[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948238"/>
            <a:ext cx="533400" cy="769327"/>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p:cNvCxnSpPr/>
          <p:nvPr/>
        </p:nvCxnSpPr>
        <p:spPr>
          <a:xfrm flipH="1">
            <a:off x="4114800" y="1332901"/>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223370" y="2057401"/>
            <a:ext cx="0" cy="4894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331940" y="2909054"/>
            <a:ext cx="178286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Agency FB" pitchFamily="34" charset="0"/>
              </a:rPr>
              <a:t>DATA PREPROCESSING</a:t>
            </a:r>
            <a:endParaRPr lang="en-US" dirty="0">
              <a:latin typeface="Agency FB" pitchFamily="34" charset="0"/>
            </a:endParaRPr>
          </a:p>
        </p:txBody>
      </p:sp>
      <p:cxnSp>
        <p:nvCxnSpPr>
          <p:cNvPr id="27" name="Straight Arrow Connector 26"/>
          <p:cNvCxnSpPr/>
          <p:nvPr/>
        </p:nvCxnSpPr>
        <p:spPr>
          <a:xfrm>
            <a:off x="4419600" y="3093720"/>
            <a:ext cx="5715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257799" y="1872734"/>
            <a:ext cx="150073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Agency FB" pitchFamily="34" charset="0"/>
              </a:rPr>
              <a:t>IMPORT LIBRARIES</a:t>
            </a:r>
            <a:endParaRPr lang="en-US" dirty="0">
              <a:latin typeface="Agency FB" pitchFamily="34" charset="0"/>
            </a:endParaRPr>
          </a:p>
        </p:txBody>
      </p:sp>
      <p:sp>
        <p:nvSpPr>
          <p:cNvPr id="29" name="TextBox 28"/>
          <p:cNvSpPr txBox="1"/>
          <p:nvPr/>
        </p:nvSpPr>
        <p:spPr>
          <a:xfrm>
            <a:off x="5257800" y="2362200"/>
            <a:ext cx="164820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Agency FB" pitchFamily="34" charset="0"/>
              </a:rPr>
              <a:t>DATA VISUALIZATION</a:t>
            </a:r>
            <a:endParaRPr lang="en-US" dirty="0">
              <a:latin typeface="Agency FB" pitchFamily="34" charset="0"/>
            </a:endParaRPr>
          </a:p>
        </p:txBody>
      </p:sp>
      <p:sp>
        <p:nvSpPr>
          <p:cNvPr id="30" name="TextBox 29"/>
          <p:cNvSpPr txBox="1"/>
          <p:nvPr/>
        </p:nvSpPr>
        <p:spPr>
          <a:xfrm>
            <a:off x="5257799" y="2909054"/>
            <a:ext cx="238879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Agency FB" pitchFamily="34" charset="0"/>
              </a:rPr>
              <a:t>TAKING CARE OF MISSING DATA</a:t>
            </a:r>
            <a:endParaRPr lang="en-US" dirty="0">
              <a:latin typeface="Agency FB" pitchFamily="34" charset="0"/>
            </a:endParaRPr>
          </a:p>
        </p:txBody>
      </p:sp>
      <p:sp>
        <p:nvSpPr>
          <p:cNvPr id="31" name="TextBox 30"/>
          <p:cNvSpPr txBox="1"/>
          <p:nvPr/>
        </p:nvSpPr>
        <p:spPr>
          <a:xfrm>
            <a:off x="5257799" y="3376136"/>
            <a:ext cx="139012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Agency FB" pitchFamily="34" charset="0"/>
              </a:rPr>
              <a:t>LABEL ENCODING</a:t>
            </a:r>
            <a:endParaRPr lang="en-US" dirty="0">
              <a:latin typeface="Agency FB" pitchFamily="34" charset="0"/>
            </a:endParaRPr>
          </a:p>
        </p:txBody>
      </p:sp>
      <p:sp>
        <p:nvSpPr>
          <p:cNvPr id="32" name="TextBox 31"/>
          <p:cNvSpPr txBox="1"/>
          <p:nvPr/>
        </p:nvSpPr>
        <p:spPr>
          <a:xfrm>
            <a:off x="5242560" y="3899654"/>
            <a:ext cx="286969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Agency FB" pitchFamily="34" charset="0"/>
              </a:rPr>
              <a:t>SPLITTING DATA INTO TRAIN AND TEST</a:t>
            </a:r>
            <a:endParaRPr lang="en-US" dirty="0">
              <a:latin typeface="Agency FB" pitchFamily="34" charset="0"/>
            </a:endParaRPr>
          </a:p>
        </p:txBody>
      </p:sp>
      <p:cxnSp>
        <p:nvCxnSpPr>
          <p:cNvPr id="36" name="Straight Arrow Connector 35"/>
          <p:cNvCxnSpPr/>
          <p:nvPr/>
        </p:nvCxnSpPr>
        <p:spPr>
          <a:xfrm>
            <a:off x="3186792" y="3625334"/>
            <a:ext cx="0" cy="6436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456464" y="4543306"/>
            <a:ext cx="138050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Agency FB" pitchFamily="34" charset="0"/>
              </a:rPr>
              <a:t>MODEL BUILDING</a:t>
            </a:r>
            <a:endParaRPr lang="en-US" dirty="0">
              <a:latin typeface="Agency FB" pitchFamily="34" charset="0"/>
            </a:endParaRPr>
          </a:p>
        </p:txBody>
      </p:sp>
      <p:cxnSp>
        <p:nvCxnSpPr>
          <p:cNvPr id="39" name="Straight Arrow Connector 38"/>
          <p:cNvCxnSpPr/>
          <p:nvPr/>
        </p:nvCxnSpPr>
        <p:spPr>
          <a:xfrm>
            <a:off x="4419600" y="4727972"/>
            <a:ext cx="5715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313103" y="4577358"/>
            <a:ext cx="222528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Agency FB" pitchFamily="34" charset="0"/>
              </a:rPr>
              <a:t>TRAINING AND TESTING DATA</a:t>
            </a:r>
            <a:endParaRPr lang="en-US" dirty="0">
              <a:latin typeface="Agency FB" pitchFamily="34" charset="0"/>
            </a:endParaRPr>
          </a:p>
        </p:txBody>
      </p:sp>
      <p:sp>
        <p:nvSpPr>
          <p:cNvPr id="41" name="TextBox 40"/>
          <p:cNvSpPr txBox="1"/>
          <p:nvPr/>
        </p:nvSpPr>
        <p:spPr>
          <a:xfrm>
            <a:off x="5365770" y="5125105"/>
            <a:ext cx="105028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Agency FB" pitchFamily="34" charset="0"/>
              </a:rPr>
              <a:t>EVALUATION</a:t>
            </a:r>
            <a:endParaRPr lang="en-US" dirty="0">
              <a:latin typeface="Agency FB" pitchFamily="34" charset="0"/>
            </a:endParaRPr>
          </a:p>
        </p:txBody>
      </p:sp>
      <p:cxnSp>
        <p:nvCxnSpPr>
          <p:cNvPr id="43" name="Straight Arrow Connector 42"/>
          <p:cNvCxnSpPr/>
          <p:nvPr/>
        </p:nvCxnSpPr>
        <p:spPr>
          <a:xfrm flipH="1">
            <a:off x="3186792" y="4980742"/>
            <a:ext cx="1" cy="6580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362420" y="5789414"/>
            <a:ext cx="182774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Agency FB" pitchFamily="34" charset="0"/>
              </a:rPr>
              <a:t>APPLICATION BUILDING</a:t>
            </a:r>
            <a:endParaRPr lang="en-US" dirty="0">
              <a:latin typeface="Agency FB" pitchFamily="34" charset="0"/>
            </a:endParaRPr>
          </a:p>
        </p:txBody>
      </p:sp>
      <p:cxnSp>
        <p:nvCxnSpPr>
          <p:cNvPr id="46" name="Straight Arrow Connector 45"/>
          <p:cNvCxnSpPr/>
          <p:nvPr/>
        </p:nvCxnSpPr>
        <p:spPr>
          <a:xfrm>
            <a:off x="4419600" y="5974080"/>
            <a:ext cx="5715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313103" y="5806440"/>
            <a:ext cx="163057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Agency FB" pitchFamily="34" charset="0"/>
              </a:rPr>
              <a:t>CREATING HTML FILE</a:t>
            </a:r>
            <a:endParaRPr lang="en-US" dirty="0">
              <a:latin typeface="Agency FB" pitchFamily="34" charset="0"/>
            </a:endParaRPr>
          </a:p>
        </p:txBody>
      </p:sp>
      <p:sp>
        <p:nvSpPr>
          <p:cNvPr id="50" name="TextBox 49"/>
          <p:cNvSpPr txBox="1"/>
          <p:nvPr/>
        </p:nvSpPr>
        <p:spPr>
          <a:xfrm>
            <a:off x="5313103" y="6292334"/>
            <a:ext cx="189827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Agency FB" pitchFamily="34" charset="0"/>
              </a:rPr>
              <a:t>BUILDING PYTHON CODE</a:t>
            </a:r>
            <a:endParaRPr lang="en-US" dirty="0">
              <a:latin typeface="Agency FB" pitchFamily="34" charset="0"/>
            </a:endParaRPr>
          </a:p>
        </p:txBody>
      </p:sp>
      <p:sp>
        <p:nvSpPr>
          <p:cNvPr id="52" name="Flowchart: Data 51"/>
          <p:cNvSpPr/>
          <p:nvPr/>
        </p:nvSpPr>
        <p:spPr>
          <a:xfrm>
            <a:off x="2121562" y="1148234"/>
            <a:ext cx="2008170" cy="724499"/>
          </a:xfrm>
          <a:prstGeom prst="flowChartInputOutpu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Agency FB" pitchFamily="34" charset="0"/>
              </a:rPr>
              <a:t>DATA</a:t>
            </a:r>
          </a:p>
          <a:p>
            <a:pPr algn="ctr"/>
            <a:r>
              <a:rPr lang="en-US" dirty="0" smtClean="0">
                <a:latin typeface="Agency FB" pitchFamily="34" charset="0"/>
              </a:rPr>
              <a:t>COLLECTION</a:t>
            </a:r>
            <a:endParaRPr lang="en-US" dirty="0">
              <a:latin typeface="Agency FB" pitchFamily="34" charset="0"/>
            </a:endParaRPr>
          </a:p>
        </p:txBody>
      </p:sp>
      <p:cxnSp>
        <p:nvCxnSpPr>
          <p:cNvPr id="54" name="Straight Arrow Connector 53"/>
          <p:cNvCxnSpPr/>
          <p:nvPr/>
        </p:nvCxnSpPr>
        <p:spPr>
          <a:xfrm>
            <a:off x="7211380" y="5991106"/>
            <a:ext cx="3270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807224" y="5789414"/>
            <a:ext cx="103265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Agency FB" pitchFamily="34" charset="0"/>
              </a:rPr>
              <a:t>PREDICTION</a:t>
            </a:r>
            <a:endParaRPr lang="en-US" dirty="0">
              <a:latin typeface="Agency FB" pitchFamily="34" charset="0"/>
            </a:endParaRPr>
          </a:p>
        </p:txBody>
      </p:sp>
    </p:spTree>
    <p:extLst>
      <p:ext uri="{BB962C8B-B14F-4D97-AF65-F5344CB8AC3E}">
        <p14:creationId xmlns:p14="http://schemas.microsoft.com/office/powerpoint/2010/main" val="24764832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0"/>
            <a:ext cx="1048749" cy="369332"/>
          </a:xfrm>
          <a:prstGeom prst="rect">
            <a:avLst/>
          </a:prstGeom>
          <a:noFill/>
        </p:spPr>
        <p:txBody>
          <a:bodyPr wrap="none" rtlCol="0">
            <a:spAutoFit/>
          </a:bodyPr>
          <a:lstStyle/>
          <a:p>
            <a:r>
              <a:rPr lang="en-US" b="1" u="sng" dirty="0" smtClean="0"/>
              <a:t>6 RESULT</a:t>
            </a:r>
            <a:endParaRPr lang="en-US" b="1" u="sng" dirty="0"/>
          </a:p>
        </p:txBody>
      </p:sp>
      <p:sp>
        <p:nvSpPr>
          <p:cNvPr id="3" name="TextBox 2"/>
          <p:cNvSpPr txBox="1"/>
          <p:nvPr/>
        </p:nvSpPr>
        <p:spPr>
          <a:xfrm>
            <a:off x="1524925" y="927854"/>
            <a:ext cx="6436121" cy="646331"/>
          </a:xfrm>
          <a:prstGeom prst="rect">
            <a:avLst/>
          </a:prstGeom>
          <a:noFill/>
        </p:spPr>
        <p:txBody>
          <a:bodyPr wrap="none" rtlCol="0">
            <a:spAutoFit/>
          </a:bodyPr>
          <a:lstStyle/>
          <a:p>
            <a:r>
              <a:rPr lang="en-US" dirty="0" smtClean="0"/>
              <a:t>We got an accuracy of 0.95 which is a good measure for a Machine</a:t>
            </a:r>
          </a:p>
          <a:p>
            <a:r>
              <a:rPr lang="en-US" dirty="0" smtClean="0"/>
              <a:t>Learning algorithm used called Random Forest Classifier </a:t>
            </a:r>
            <a:endParaRPr lang="en-US" dirty="0"/>
          </a:p>
        </p:txBody>
      </p:sp>
      <p:sp>
        <p:nvSpPr>
          <p:cNvPr id="4" name="TextBox 3"/>
          <p:cNvSpPr txBox="1"/>
          <p:nvPr/>
        </p:nvSpPr>
        <p:spPr>
          <a:xfrm>
            <a:off x="1524925" y="1659374"/>
            <a:ext cx="6099619" cy="369332"/>
          </a:xfrm>
          <a:prstGeom prst="rect">
            <a:avLst/>
          </a:prstGeom>
          <a:noFill/>
        </p:spPr>
        <p:txBody>
          <a:bodyPr wrap="none" rtlCol="0">
            <a:spAutoFit/>
          </a:bodyPr>
          <a:lstStyle/>
          <a:p>
            <a:r>
              <a:rPr lang="en-US" dirty="0" smtClean="0"/>
              <a:t>The model predicts the avalanche chances with good efficiency</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925" y="2209800"/>
            <a:ext cx="6099619" cy="1214862"/>
          </a:xfrm>
          <a:prstGeom prst="rect">
            <a:avLst/>
          </a:prstGeom>
        </p:spPr>
      </p:pic>
      <p:sp>
        <p:nvSpPr>
          <p:cNvPr id="8" name="TextBox 7"/>
          <p:cNvSpPr txBox="1"/>
          <p:nvPr/>
        </p:nvSpPr>
        <p:spPr>
          <a:xfrm>
            <a:off x="914400" y="3503414"/>
            <a:ext cx="3429913" cy="369332"/>
          </a:xfrm>
          <a:prstGeom prst="rect">
            <a:avLst/>
          </a:prstGeom>
          <a:noFill/>
        </p:spPr>
        <p:txBody>
          <a:bodyPr wrap="none" rtlCol="0">
            <a:spAutoFit/>
          </a:bodyPr>
          <a:lstStyle/>
          <a:p>
            <a:r>
              <a:rPr lang="en-US" b="1" dirty="0" smtClean="0">
                <a:latin typeface="+mj-lt"/>
              </a:rPr>
              <a:t>7 </a:t>
            </a:r>
            <a:r>
              <a:rPr lang="en-US" b="1" u="sng" dirty="0" smtClean="0">
                <a:latin typeface="+mj-lt"/>
              </a:rPr>
              <a:t>ADVANTAGE &amp; DISADVANTAGE </a:t>
            </a:r>
            <a:r>
              <a:rPr lang="en-US" u="sng" dirty="0" smtClean="0"/>
              <a:t>:</a:t>
            </a:r>
            <a:endParaRPr lang="en-US" u="sng" dirty="0"/>
          </a:p>
        </p:txBody>
      </p:sp>
      <p:sp>
        <p:nvSpPr>
          <p:cNvPr id="9" name="TextBox 8"/>
          <p:cNvSpPr txBox="1"/>
          <p:nvPr/>
        </p:nvSpPr>
        <p:spPr>
          <a:xfrm>
            <a:off x="1524925" y="3930134"/>
            <a:ext cx="101502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Agency FB" pitchFamily="34" charset="0"/>
              </a:rPr>
              <a:t>ADVANTAGE</a:t>
            </a:r>
            <a:endParaRPr lang="en-US" dirty="0">
              <a:latin typeface="Agency FB" pitchFamily="34" charset="0"/>
            </a:endParaRPr>
          </a:p>
        </p:txBody>
      </p:sp>
      <p:sp>
        <p:nvSpPr>
          <p:cNvPr id="10" name="TextBox 9"/>
          <p:cNvSpPr txBox="1"/>
          <p:nvPr/>
        </p:nvSpPr>
        <p:spPr>
          <a:xfrm>
            <a:off x="1777458" y="4299466"/>
            <a:ext cx="4844403" cy="1200329"/>
          </a:xfrm>
          <a:prstGeom prst="rect">
            <a:avLst/>
          </a:prstGeom>
          <a:noFill/>
        </p:spPr>
        <p:txBody>
          <a:bodyPr wrap="none" rtlCol="0">
            <a:spAutoFit/>
          </a:bodyPr>
          <a:lstStyle/>
          <a:p>
            <a:pPr marL="285750" indent="-285750">
              <a:buFont typeface="Arial" pitchFamily="34" charset="0"/>
              <a:buChar char="•"/>
            </a:pPr>
            <a:r>
              <a:rPr lang="en-US" dirty="0" smtClean="0"/>
              <a:t>Effective prediction of avalanche chances</a:t>
            </a:r>
          </a:p>
          <a:p>
            <a:pPr marL="285750" indent="-285750">
              <a:buFont typeface="Arial" pitchFamily="34" charset="0"/>
              <a:buChar char="•"/>
            </a:pPr>
            <a:r>
              <a:rPr lang="en-US" dirty="0" smtClean="0"/>
              <a:t>Easily accessible web framework </a:t>
            </a:r>
          </a:p>
          <a:p>
            <a:pPr marL="285750" indent="-285750">
              <a:buFont typeface="Arial" pitchFamily="34" charset="0"/>
              <a:buChar char="•"/>
            </a:pPr>
            <a:r>
              <a:rPr lang="en-US" dirty="0" smtClean="0"/>
              <a:t>Efficiency is maintained </a:t>
            </a:r>
            <a:r>
              <a:rPr lang="en-US" dirty="0" err="1" smtClean="0"/>
              <a:t>asap</a:t>
            </a:r>
            <a:r>
              <a:rPr lang="en-US" dirty="0" smtClean="0"/>
              <a:t> by updating data </a:t>
            </a:r>
          </a:p>
          <a:p>
            <a:endParaRPr lang="en-US" dirty="0"/>
          </a:p>
        </p:txBody>
      </p:sp>
      <p:sp>
        <p:nvSpPr>
          <p:cNvPr id="12" name="TextBox 11"/>
          <p:cNvSpPr txBox="1"/>
          <p:nvPr/>
        </p:nvSpPr>
        <p:spPr>
          <a:xfrm>
            <a:off x="1524925" y="5334000"/>
            <a:ext cx="125867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latin typeface="Agency FB" pitchFamily="34" charset="0"/>
              </a:rPr>
              <a:t>DISADVANTAGE</a:t>
            </a:r>
            <a:endParaRPr lang="en-US" dirty="0">
              <a:latin typeface="Agency FB" pitchFamily="34" charset="0"/>
            </a:endParaRPr>
          </a:p>
        </p:txBody>
      </p:sp>
      <p:sp>
        <p:nvSpPr>
          <p:cNvPr id="13" name="TextBox 12"/>
          <p:cNvSpPr txBox="1"/>
          <p:nvPr/>
        </p:nvSpPr>
        <p:spPr>
          <a:xfrm>
            <a:off x="1810749" y="5672852"/>
            <a:ext cx="5975162" cy="646331"/>
          </a:xfrm>
          <a:prstGeom prst="rect">
            <a:avLst/>
          </a:prstGeom>
          <a:noFill/>
        </p:spPr>
        <p:txBody>
          <a:bodyPr wrap="none" rtlCol="0">
            <a:spAutoFit/>
          </a:bodyPr>
          <a:lstStyle/>
          <a:p>
            <a:pPr marL="285750" indent="-285750">
              <a:buFont typeface="Arial" pitchFamily="34" charset="0"/>
              <a:buChar char="•"/>
            </a:pPr>
            <a:r>
              <a:rPr lang="en-US" dirty="0" smtClean="0"/>
              <a:t>To predict the efficient output , necessary input is required</a:t>
            </a:r>
          </a:p>
          <a:p>
            <a:pPr marL="285750" indent="-285750">
              <a:buFont typeface="Arial" pitchFamily="34" charset="0"/>
              <a:buChar char="•"/>
            </a:pPr>
            <a:r>
              <a:rPr lang="en-US" dirty="0" smtClean="0"/>
              <a:t>Updating the dataset is tedious process</a:t>
            </a:r>
            <a:endParaRPr lang="en-US" dirty="0"/>
          </a:p>
        </p:txBody>
      </p:sp>
    </p:spTree>
    <p:extLst>
      <p:ext uri="{BB962C8B-B14F-4D97-AF65-F5344CB8AC3E}">
        <p14:creationId xmlns:p14="http://schemas.microsoft.com/office/powerpoint/2010/main" val="3673419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48734"/>
            <a:ext cx="1625381" cy="369332"/>
          </a:xfrm>
          <a:prstGeom prst="rect">
            <a:avLst/>
          </a:prstGeom>
          <a:noFill/>
        </p:spPr>
        <p:txBody>
          <a:bodyPr wrap="none" rtlCol="0">
            <a:spAutoFit/>
          </a:bodyPr>
          <a:lstStyle/>
          <a:p>
            <a:r>
              <a:rPr lang="en-US" b="1" u="sng" dirty="0" smtClean="0"/>
              <a:t>8 APPLICATION</a:t>
            </a:r>
            <a:endParaRPr lang="en-US" b="1" u="sng" dirty="0"/>
          </a:p>
        </p:txBody>
      </p:sp>
      <p:sp>
        <p:nvSpPr>
          <p:cNvPr id="3" name="TextBox 2"/>
          <p:cNvSpPr txBox="1"/>
          <p:nvPr/>
        </p:nvSpPr>
        <p:spPr>
          <a:xfrm>
            <a:off x="1198148" y="748546"/>
            <a:ext cx="6009915" cy="1200329"/>
          </a:xfrm>
          <a:prstGeom prst="rect">
            <a:avLst/>
          </a:prstGeom>
          <a:noFill/>
        </p:spPr>
        <p:txBody>
          <a:bodyPr wrap="none" rtlCol="0">
            <a:spAutoFit/>
          </a:bodyPr>
          <a:lstStyle/>
          <a:p>
            <a:r>
              <a:rPr lang="en-US" dirty="0" smtClean="0"/>
              <a:t>Avalanche plays an important event during winter and spring.</a:t>
            </a:r>
          </a:p>
          <a:p>
            <a:r>
              <a:rPr lang="en-US" dirty="0" smtClean="0"/>
              <a:t>The application using flask frame with the help of machine</a:t>
            </a:r>
          </a:p>
          <a:p>
            <a:r>
              <a:rPr lang="en-US" dirty="0" smtClean="0"/>
              <a:t>Learning model Random forest classifier , with this application</a:t>
            </a:r>
          </a:p>
          <a:p>
            <a:r>
              <a:rPr lang="en-US" dirty="0" smtClean="0"/>
              <a:t>We can help may lives </a:t>
            </a:r>
            <a:endParaRPr lang="en-US" dirty="0"/>
          </a:p>
        </p:txBody>
      </p:sp>
      <p:sp>
        <p:nvSpPr>
          <p:cNvPr id="4" name="TextBox 3"/>
          <p:cNvSpPr txBox="1"/>
          <p:nvPr/>
        </p:nvSpPr>
        <p:spPr>
          <a:xfrm>
            <a:off x="381000" y="2114729"/>
            <a:ext cx="1701068" cy="369332"/>
          </a:xfrm>
          <a:prstGeom prst="rect">
            <a:avLst/>
          </a:prstGeom>
          <a:noFill/>
        </p:spPr>
        <p:txBody>
          <a:bodyPr wrap="square" rtlCol="0">
            <a:spAutoFit/>
          </a:bodyPr>
          <a:lstStyle/>
          <a:p>
            <a:r>
              <a:rPr lang="en-US" b="1" u="sng" dirty="0" smtClean="0"/>
              <a:t>9 CONCLUSION</a:t>
            </a:r>
            <a:endParaRPr lang="en-US" b="1" u="sng" dirty="0"/>
          </a:p>
        </p:txBody>
      </p:sp>
      <p:sp>
        <p:nvSpPr>
          <p:cNvPr id="5" name="TextBox 4"/>
          <p:cNvSpPr txBox="1"/>
          <p:nvPr/>
        </p:nvSpPr>
        <p:spPr>
          <a:xfrm>
            <a:off x="1269634" y="2558534"/>
            <a:ext cx="7603876" cy="2308324"/>
          </a:xfrm>
          <a:prstGeom prst="rect">
            <a:avLst/>
          </a:prstGeom>
          <a:noFill/>
        </p:spPr>
        <p:txBody>
          <a:bodyPr wrap="none" rtlCol="0">
            <a:spAutoFit/>
          </a:bodyPr>
          <a:lstStyle/>
          <a:p>
            <a:r>
              <a:rPr lang="en-US" dirty="0" smtClean="0"/>
              <a:t>Using Machine learning model we predict the chance of avalanche whether</a:t>
            </a:r>
          </a:p>
          <a:p>
            <a:r>
              <a:rPr lang="en-US" dirty="0" smtClean="0"/>
              <a:t>The avalanche chance is low , moderate or high with the required input such as</a:t>
            </a:r>
          </a:p>
          <a:p>
            <a:pPr marL="342900" indent="-342900">
              <a:buFont typeface="+mj-lt"/>
              <a:buAutoNum type="arabicPeriod"/>
            </a:pPr>
            <a:r>
              <a:rPr lang="en-US" dirty="0" smtClean="0"/>
              <a:t>Slope</a:t>
            </a:r>
          </a:p>
          <a:p>
            <a:pPr marL="342900" indent="-342900">
              <a:buFont typeface="+mj-lt"/>
              <a:buAutoNum type="arabicPeriod"/>
            </a:pPr>
            <a:r>
              <a:rPr lang="en-US" dirty="0" smtClean="0"/>
              <a:t>Forest density</a:t>
            </a:r>
          </a:p>
          <a:p>
            <a:pPr marL="342900" indent="-342900">
              <a:buFont typeface="+mj-lt"/>
              <a:buAutoNum type="arabicPeriod"/>
            </a:pPr>
            <a:r>
              <a:rPr lang="en-US" dirty="0" smtClean="0"/>
              <a:t>Snow density</a:t>
            </a:r>
          </a:p>
          <a:p>
            <a:pPr marL="342900" indent="-342900">
              <a:buFont typeface="+mj-lt"/>
              <a:buAutoNum type="arabicPeriod"/>
            </a:pPr>
            <a:r>
              <a:rPr lang="en-US" dirty="0" smtClean="0"/>
              <a:t>Air temperature</a:t>
            </a:r>
          </a:p>
          <a:p>
            <a:pPr marL="342900" indent="-342900">
              <a:buFont typeface="+mj-lt"/>
              <a:buAutoNum type="arabicPeriod"/>
            </a:pPr>
            <a:r>
              <a:rPr lang="en-US" dirty="0" smtClean="0"/>
              <a:t>wind </a:t>
            </a:r>
          </a:p>
          <a:p>
            <a:r>
              <a:rPr lang="en-US" dirty="0" smtClean="0"/>
              <a:t>Hence the avalanche chances will be predicted in remote places </a:t>
            </a:r>
            <a:endParaRPr lang="en-US" dirty="0"/>
          </a:p>
        </p:txBody>
      </p:sp>
      <p:sp>
        <p:nvSpPr>
          <p:cNvPr id="7" name="TextBox 6"/>
          <p:cNvSpPr txBox="1"/>
          <p:nvPr/>
        </p:nvSpPr>
        <p:spPr>
          <a:xfrm>
            <a:off x="518159" y="4920734"/>
            <a:ext cx="1960730" cy="369332"/>
          </a:xfrm>
          <a:prstGeom prst="rect">
            <a:avLst/>
          </a:prstGeom>
          <a:noFill/>
        </p:spPr>
        <p:txBody>
          <a:bodyPr wrap="none" rtlCol="0">
            <a:spAutoFit/>
          </a:bodyPr>
          <a:lstStyle/>
          <a:p>
            <a:r>
              <a:rPr lang="en-US" b="1" u="sng" dirty="0" smtClean="0"/>
              <a:t>10 FUTURE SCOPE </a:t>
            </a:r>
            <a:endParaRPr lang="en-US" b="1" u="sng" dirty="0"/>
          </a:p>
        </p:txBody>
      </p:sp>
      <p:sp>
        <p:nvSpPr>
          <p:cNvPr id="8" name="TextBox 7"/>
          <p:cNvSpPr txBox="1"/>
          <p:nvPr/>
        </p:nvSpPr>
        <p:spPr>
          <a:xfrm>
            <a:off x="1290513" y="5301734"/>
            <a:ext cx="6631303" cy="646331"/>
          </a:xfrm>
          <a:prstGeom prst="rect">
            <a:avLst/>
          </a:prstGeom>
          <a:noFill/>
        </p:spPr>
        <p:txBody>
          <a:bodyPr wrap="none" rtlCol="0">
            <a:spAutoFit/>
          </a:bodyPr>
          <a:lstStyle/>
          <a:p>
            <a:r>
              <a:rPr lang="en-US" dirty="0" smtClean="0"/>
              <a:t>Using avalanche prediction we could predict time that at which time </a:t>
            </a:r>
          </a:p>
          <a:p>
            <a:r>
              <a:rPr lang="en-US" dirty="0" smtClean="0"/>
              <a:t>There is a chance of avalanche occur.</a:t>
            </a:r>
            <a:endParaRPr lang="en-US" dirty="0"/>
          </a:p>
        </p:txBody>
      </p:sp>
    </p:spTree>
    <p:extLst>
      <p:ext uri="{BB962C8B-B14F-4D97-AF65-F5344CB8AC3E}">
        <p14:creationId xmlns:p14="http://schemas.microsoft.com/office/powerpoint/2010/main" val="3584565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542</TotalTime>
  <Words>903</Words>
  <Application>Microsoft Office PowerPoint</Application>
  <PresentationFormat>On-screen Show (4:3)</PresentationFormat>
  <Paragraphs>110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Avalanche Forecasting Using Machine Learning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Avalanche Forecasting Using Machine Learning</dc:title>
  <dc:creator>DELL</dc:creator>
  <cp:lastModifiedBy>DELL</cp:lastModifiedBy>
  <cp:revision>30</cp:revision>
  <dcterms:created xsi:type="dcterms:W3CDTF">2020-07-07T09:59:26Z</dcterms:created>
  <dcterms:modified xsi:type="dcterms:W3CDTF">2020-07-07T19:02:06Z</dcterms:modified>
</cp:coreProperties>
</file>