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9144000" cy="5143500"/>
  <p:notesSz cx="6858000" cy="9144000"/>
  <p:embeddedFontLst>
    <p:embeddedFont>
      <p:font typeface="Maven Pro"/>
      <p:regular r:id="rId14"/>
    </p:embeddedFont>
    <p:embeddedFont>
      <p:font typeface="Nunito" panose="0000050000000000000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899fe9b962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99fe9b962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g899fe9b962_0_7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899fe9b962_0_7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g899fe9b962_0_7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899fe9b962_0_7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 name="Shape 301"/>
        <p:cNvGrpSpPr/>
        <p:nvPr/>
      </p:nvGrpSpPr>
      <p:grpSpPr>
        <a:xfrm>
          <a:off x="0" y="0"/>
          <a:ext cx="0" cy="0"/>
          <a:chOff x="0" y="0"/>
          <a:chExt cx="0" cy="0"/>
        </a:xfrm>
      </p:grpSpPr>
      <p:sp>
        <p:nvSpPr>
          <p:cNvPr id="302" name="Google Shape;302;g899fe9b962_0_7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99fe9b962_0_7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g899fe9b962_0_7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99fe9b962_0_7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g899fe9b962_0_7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99fe9b962_0_7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txBox="1"/>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8" name="Google Shape;268;p11"/>
          <p:cNvSpPr txBox="1"/>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71" name="Shape 271"/>
        <p:cNvGrpSpPr/>
        <p:nvPr/>
      </p:nvGrpSpPr>
      <p:grpSpPr>
        <a:xfrm>
          <a:off x="0" y="0"/>
          <a:ext cx="0" cy="0"/>
          <a:chOff x="0" y="0"/>
          <a:chExt cx="0" cy="0"/>
        </a:xfrm>
      </p:grpSpPr>
      <p:sp>
        <p:nvSpPr>
          <p:cNvPr id="272" name="Google Shape;272;p12"/>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 name="Google Shape;82;p3"/>
          <p:cNvSpPr txBox="1"/>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4"/>
          <p:cNvSpPr txBox="1"/>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0" name="Google Shape;90;p4"/>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5"/>
          <p:cNvSpPr txBox="1"/>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7" name="Google Shape;97;p5"/>
          <p:cNvSpPr txBox="1"/>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8" name="Google Shape;98;p5"/>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6"/>
          <p:cNvSpPr txBox="1"/>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7"/>
          <p:cNvSpPr txBox="1"/>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11" name="Google Shape;111;p7"/>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8"/>
          <p:cNvSpPr txBox="1"/>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 name="Google Shape;131;p9"/>
          <p:cNvSpPr txBox="1"/>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34" name="Google Shape;134;p9"/>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 name="Google Shape;139;p10"/>
          <p:cNvSpPr txBox="1"/>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p:txBody>
      </p:sp>
      <p:sp>
        <p:nvSpPr>
          <p:cNvPr id="140" name="Google Shape;140;p10"/>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panose="00000500000000000000"/>
              <a:buChar char="●"/>
              <a:defRPr sz="1300">
                <a:solidFill>
                  <a:schemeClr val="dk2"/>
                </a:solidFill>
                <a:latin typeface="Nunito" panose="00000500000000000000"/>
                <a:ea typeface="Nunito" panose="00000500000000000000"/>
                <a:cs typeface="Nunito" panose="00000500000000000000"/>
                <a:sym typeface="Nunito" panose="00000500000000000000"/>
              </a:defRPr>
            </a:lvl1pPr>
            <a:lvl2pPr marL="914400" lvl="1"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2pPr>
            <a:lvl3pPr marL="1371600" lvl="2"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3pPr>
            <a:lvl4pPr marL="1828800" lvl="3"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4pPr>
            <a:lvl5pPr marL="2286000" lvl="4"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5pPr>
            <a:lvl6pPr marL="2743200" lvl="5"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6pPr>
            <a:lvl7pPr marL="3200400" lvl="6"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7pPr>
            <a:lvl8pPr marL="3657600" lvl="7"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8pPr>
            <a:lvl9pPr marL="4114800" lvl="8" indent="-298450">
              <a:lnSpc>
                <a:spcPct val="115000"/>
              </a:lnSpc>
              <a:spcBef>
                <a:spcPts val="1600"/>
              </a:spcBef>
              <a:spcAft>
                <a:spcPts val="160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9pPr>
          </a:lstStyle>
          <a:p/>
        </p:txBody>
      </p:sp>
      <p:sp>
        <p:nvSpPr>
          <p:cNvPr id="8" name="Google Shape;8;p1"/>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panose="00000500000000000000"/>
                <a:ea typeface="Nunito" panose="00000500000000000000"/>
                <a:cs typeface="Nunito" panose="00000500000000000000"/>
                <a:sym typeface="Nunito" panose="00000500000000000000"/>
              </a:defRPr>
            </a:lvl1pPr>
            <a:lvl2pPr lvl="1" algn="r">
              <a:buNone/>
              <a:defRPr sz="900">
                <a:solidFill>
                  <a:schemeClr val="dk2"/>
                </a:solidFill>
                <a:latin typeface="Nunito" panose="00000500000000000000"/>
                <a:ea typeface="Nunito" panose="00000500000000000000"/>
                <a:cs typeface="Nunito" panose="00000500000000000000"/>
                <a:sym typeface="Nunito" panose="00000500000000000000"/>
              </a:defRPr>
            </a:lvl2pPr>
            <a:lvl3pPr lvl="2" algn="r">
              <a:buNone/>
              <a:defRPr sz="900">
                <a:solidFill>
                  <a:schemeClr val="dk2"/>
                </a:solidFill>
                <a:latin typeface="Nunito" panose="00000500000000000000"/>
                <a:ea typeface="Nunito" panose="00000500000000000000"/>
                <a:cs typeface="Nunito" panose="00000500000000000000"/>
                <a:sym typeface="Nunito" panose="00000500000000000000"/>
              </a:defRPr>
            </a:lvl3pPr>
            <a:lvl4pPr lvl="3" algn="r">
              <a:buNone/>
              <a:defRPr sz="900">
                <a:solidFill>
                  <a:schemeClr val="dk2"/>
                </a:solidFill>
                <a:latin typeface="Nunito" panose="00000500000000000000"/>
                <a:ea typeface="Nunito" panose="00000500000000000000"/>
                <a:cs typeface="Nunito" panose="00000500000000000000"/>
                <a:sym typeface="Nunito" panose="00000500000000000000"/>
              </a:defRPr>
            </a:lvl4pPr>
            <a:lvl5pPr lvl="4" algn="r">
              <a:buNone/>
              <a:defRPr sz="900">
                <a:solidFill>
                  <a:schemeClr val="dk2"/>
                </a:solidFill>
                <a:latin typeface="Nunito" panose="00000500000000000000"/>
                <a:ea typeface="Nunito" panose="00000500000000000000"/>
                <a:cs typeface="Nunito" panose="00000500000000000000"/>
                <a:sym typeface="Nunito" panose="00000500000000000000"/>
              </a:defRPr>
            </a:lvl5pPr>
            <a:lvl6pPr lvl="5" algn="r">
              <a:buNone/>
              <a:defRPr sz="900">
                <a:solidFill>
                  <a:schemeClr val="dk2"/>
                </a:solidFill>
                <a:latin typeface="Nunito" panose="00000500000000000000"/>
                <a:ea typeface="Nunito" panose="00000500000000000000"/>
                <a:cs typeface="Nunito" panose="00000500000000000000"/>
                <a:sym typeface="Nunito" panose="00000500000000000000"/>
              </a:defRPr>
            </a:lvl6pPr>
            <a:lvl7pPr lvl="6" algn="r">
              <a:buNone/>
              <a:defRPr sz="900">
                <a:solidFill>
                  <a:schemeClr val="dk2"/>
                </a:solidFill>
                <a:latin typeface="Nunito" panose="00000500000000000000"/>
                <a:ea typeface="Nunito" panose="00000500000000000000"/>
                <a:cs typeface="Nunito" panose="00000500000000000000"/>
                <a:sym typeface="Nunito" panose="00000500000000000000"/>
              </a:defRPr>
            </a:lvl7pPr>
            <a:lvl8pPr lvl="7" algn="r">
              <a:buNone/>
              <a:defRPr sz="900">
                <a:solidFill>
                  <a:schemeClr val="dk2"/>
                </a:solidFill>
                <a:latin typeface="Nunito" panose="00000500000000000000"/>
                <a:ea typeface="Nunito" panose="00000500000000000000"/>
                <a:cs typeface="Nunito" panose="00000500000000000000"/>
                <a:sym typeface="Nunito" panose="00000500000000000000"/>
              </a:defRPr>
            </a:lvl8pPr>
            <a:lvl9pPr lvl="8" algn="r">
              <a:buNone/>
              <a:defRPr sz="900">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6500" y="505074"/>
            <a:ext cx="5725500" cy="295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800"/>
              <a:t>SMART AGRICULTURE SYSTEM USING IOT</a:t>
            </a:r>
            <a:endParaRPr sz="3800"/>
          </a:p>
        </p:txBody>
      </p:sp>
      <p:sp>
        <p:nvSpPr>
          <p:cNvPr id="278" name="Google Shape;278;p13"/>
          <p:cNvSpPr txBox="1"/>
          <p:nvPr>
            <p:ph type="subTitle" idx="1"/>
          </p:nvPr>
        </p:nvSpPr>
        <p:spPr>
          <a:xfrm>
            <a:off x="4759125" y="3547875"/>
            <a:ext cx="4173000" cy="11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Submitted by</a:t>
            </a:r>
            <a:endParaRPr sz="2000"/>
          </a:p>
          <a:p>
            <a:pPr marL="0" lvl="0" indent="0" algn="l" rtl="0">
              <a:spcBef>
                <a:spcPts val="0"/>
              </a:spcBef>
              <a:spcAft>
                <a:spcPts val="0"/>
              </a:spcAft>
              <a:buNone/>
            </a:pPr>
            <a:r>
              <a:rPr lang="en-IN" sz="2000"/>
              <a:t>Nannuri Madhu Geetha</a:t>
            </a:r>
            <a:endParaRPr sz="2000"/>
          </a:p>
          <a:p>
            <a:pPr marL="0" lvl="0" indent="0" algn="l" rtl="0">
              <a:spcBef>
                <a:spcPts val="0"/>
              </a:spcBef>
              <a:spcAft>
                <a:spcPts val="0"/>
              </a:spcAft>
              <a:buNone/>
            </a:pPr>
            <a:r>
              <a:rPr lang="en-GB" sz="2000"/>
              <a:t>Mail id: </a:t>
            </a:r>
            <a:r>
              <a:rPr lang="en-IN" altLang="en-GB" sz="2000"/>
              <a:t>nannurimadhu2312@gmail.com</a:t>
            </a:r>
            <a:endParaRPr sz="2000"/>
          </a:p>
          <a:p>
            <a:pPr marL="0" lvl="0" indent="0" algn="l" rtl="0">
              <a:spcBef>
                <a:spcPts val="0"/>
              </a:spcBef>
              <a:spcAft>
                <a:spcPts val="0"/>
              </a:spcAft>
              <a:buNone/>
            </a:pPr>
            <a:endParaRPr sz="2000"/>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75350"/>
            <a:ext cx="7030500" cy="5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t>AIM </a:t>
            </a:r>
            <a:endParaRPr sz="2400"/>
          </a:p>
        </p:txBody>
      </p:sp>
      <p:sp>
        <p:nvSpPr>
          <p:cNvPr id="284" name="Google Shape;284;p14"/>
          <p:cNvSpPr txBox="1"/>
          <p:nvPr>
            <p:ph type="body" idx="1"/>
          </p:nvPr>
        </p:nvSpPr>
        <p:spPr>
          <a:xfrm>
            <a:off x="1303800" y="545825"/>
            <a:ext cx="7030500" cy="45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aim of the project is to provide farmers an access to continuous monitoring of the weather and soil conditions through a web app which would benefit the farmers in several ways. </a:t>
            </a:r>
            <a:endParaRPr lang="en-GB"/>
          </a:p>
          <a:p>
            <a:pPr marL="0" lvl="0" indent="0" algn="l" rtl="0">
              <a:spcBef>
                <a:spcPts val="1600"/>
              </a:spcBef>
              <a:spcAft>
                <a:spcPts val="0"/>
              </a:spcAft>
              <a:buNone/>
            </a:pPr>
            <a:r>
              <a:rPr lang="en-GB" sz="2400" b="1">
                <a:latin typeface="Maven Pro"/>
                <a:ea typeface="Maven Pro"/>
                <a:cs typeface="Maven Pro"/>
                <a:sym typeface="Maven Pro"/>
              </a:rPr>
              <a:t>DEVELOPMENT:</a:t>
            </a:r>
            <a:endParaRPr sz="2400" b="1">
              <a:latin typeface="Maven Pro"/>
              <a:ea typeface="Maven Pro"/>
              <a:cs typeface="Maven Pro"/>
              <a:sym typeface="Maven Pro"/>
            </a:endParaRPr>
          </a:p>
          <a:p>
            <a:pPr marL="0" lvl="0" indent="0" algn="l" rtl="0">
              <a:spcBef>
                <a:spcPts val="1600"/>
              </a:spcBef>
              <a:spcAft>
                <a:spcPts val="1600"/>
              </a:spcAft>
              <a:buNone/>
            </a:pPr>
            <a:r>
              <a:rPr lang="en-GB"/>
              <a:t>This project is developed using the watson IoT platform and node red softwares. The data is retrieved from the watson IoT simulator to node red and is displayed in a UI. </a:t>
            </a:r>
            <a:endParaRPr lang="en-GB"/>
          </a:p>
        </p:txBody>
      </p:sp>
      <p:pic>
        <p:nvPicPr>
          <p:cNvPr id="285" name="Google Shape;285;p14"/>
          <p:cNvPicPr preferRelativeResize="0"/>
          <p:nvPr/>
        </p:nvPicPr>
        <p:blipFill>
          <a:blip r:embed="rId1"/>
          <a:stretch>
            <a:fillRect/>
          </a:stretch>
        </p:blipFill>
        <p:spPr>
          <a:xfrm>
            <a:off x="2342050" y="2794475"/>
            <a:ext cx="4098625" cy="2229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266400" y="7535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WORKING</a:t>
            </a:r>
            <a:endParaRPr lang="en-GB"/>
          </a:p>
        </p:txBody>
      </p:sp>
      <p:sp>
        <p:nvSpPr>
          <p:cNvPr id="291" name="Google Shape;291;p15"/>
          <p:cNvSpPr txBox="1"/>
          <p:nvPr>
            <p:ph type="body" idx="1"/>
          </p:nvPr>
        </p:nvSpPr>
        <p:spPr>
          <a:xfrm>
            <a:off x="1266400" y="918700"/>
            <a:ext cx="7030500" cy="254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GB" sz="1600"/>
              <a:t>Firstly, two devices are created in the watson IoT platform. One is an arduino for temperature, humidity and soil moisture sensor connections and the other is a motor for creating buttons to on and off the motor.</a:t>
            </a:r>
            <a:endParaRPr sz="1600"/>
          </a:p>
          <a:p>
            <a:pPr marL="457200" lvl="0" indent="-330200" algn="l" rtl="0">
              <a:spcBef>
                <a:spcPts val="0"/>
              </a:spcBef>
              <a:spcAft>
                <a:spcPts val="0"/>
              </a:spcAft>
              <a:buSzPts val="1600"/>
              <a:buAutoNum type="arabicPeriod"/>
            </a:pPr>
            <a:r>
              <a:rPr lang="en-GB" sz="1600"/>
              <a:t>Watson IoT sensor simulator is connected to the platform to display the sensor data.</a:t>
            </a:r>
            <a:endParaRPr sz="1600"/>
          </a:p>
          <a:p>
            <a:pPr marL="457200" lvl="0" indent="0" algn="l" rtl="0">
              <a:spcBef>
                <a:spcPts val="1600"/>
              </a:spcBef>
              <a:spcAft>
                <a:spcPts val="0"/>
              </a:spcAft>
              <a:buNone/>
            </a:pPr>
            <a:endParaRPr sz="1600"/>
          </a:p>
          <a:p>
            <a:pPr marL="457200" lvl="0" indent="0" algn="l" rtl="0">
              <a:spcBef>
                <a:spcPts val="1600"/>
              </a:spcBef>
              <a:spcAft>
                <a:spcPts val="1600"/>
              </a:spcAft>
              <a:buNone/>
            </a:pPr>
            <a:endParaRPr sz="1600"/>
          </a:p>
        </p:txBody>
      </p:sp>
      <p:pic>
        <p:nvPicPr>
          <p:cNvPr id="292" name="Google Shape;292;p15"/>
          <p:cNvPicPr preferRelativeResize="0"/>
          <p:nvPr/>
        </p:nvPicPr>
        <p:blipFill>
          <a:blip r:embed="rId1"/>
          <a:stretch>
            <a:fillRect/>
          </a:stretch>
        </p:blipFill>
        <p:spPr>
          <a:xfrm>
            <a:off x="1792950" y="2803000"/>
            <a:ext cx="1620475" cy="2243976"/>
          </a:xfrm>
          <a:prstGeom prst="rect">
            <a:avLst/>
          </a:prstGeom>
          <a:noFill/>
          <a:ln>
            <a:noFill/>
          </a:ln>
        </p:spPr>
      </p:pic>
      <p:pic>
        <p:nvPicPr>
          <p:cNvPr id="293" name="Google Shape;293;p15"/>
          <p:cNvPicPr preferRelativeResize="0"/>
          <p:nvPr/>
        </p:nvPicPr>
        <p:blipFill>
          <a:blip r:embed="rId2"/>
          <a:stretch>
            <a:fillRect/>
          </a:stretch>
        </p:blipFill>
        <p:spPr>
          <a:xfrm>
            <a:off x="4003899" y="2760175"/>
            <a:ext cx="1725775" cy="2329625"/>
          </a:xfrm>
          <a:prstGeom prst="rect">
            <a:avLst/>
          </a:prstGeom>
          <a:noFill/>
          <a:ln>
            <a:noFill/>
          </a:ln>
        </p:spPr>
      </p:pic>
      <p:pic>
        <p:nvPicPr>
          <p:cNvPr id="294" name="Google Shape;294;p15"/>
          <p:cNvPicPr preferRelativeResize="0"/>
          <p:nvPr/>
        </p:nvPicPr>
        <p:blipFill>
          <a:blip r:embed="rId3"/>
          <a:stretch>
            <a:fillRect/>
          </a:stretch>
        </p:blipFill>
        <p:spPr>
          <a:xfrm>
            <a:off x="6219150" y="2751138"/>
            <a:ext cx="1725774" cy="23477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494925" y="75350"/>
            <a:ext cx="5631000" cy="3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
              <a:t>.</a:t>
            </a:r>
            <a:endParaRPr sz="100"/>
          </a:p>
        </p:txBody>
      </p:sp>
      <p:sp>
        <p:nvSpPr>
          <p:cNvPr id="300" name="Google Shape;300;p16"/>
          <p:cNvSpPr txBox="1"/>
          <p:nvPr>
            <p:ph type="body" idx="1"/>
          </p:nvPr>
        </p:nvSpPr>
        <p:spPr>
          <a:xfrm>
            <a:off x="1253975" y="564450"/>
            <a:ext cx="7030500" cy="40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3. An API is generated from the website openweathermaps.org to receive the current weather conditions of a particular place which is selected.</a:t>
            </a:r>
            <a:endParaRPr sz="1600"/>
          </a:p>
          <a:p>
            <a:pPr marL="0" lvl="0" indent="0" algn="l" rtl="0">
              <a:spcBef>
                <a:spcPts val="1600"/>
              </a:spcBef>
              <a:spcAft>
                <a:spcPts val="0"/>
              </a:spcAft>
              <a:buNone/>
            </a:pPr>
            <a:r>
              <a:rPr lang="en-GB" sz="1600"/>
              <a:t>4. In the node-red, nodes are connected accordingly to receive the data from the watson iot sensor and display it in ui using gauges. </a:t>
            </a:r>
            <a:endParaRPr sz="1600"/>
          </a:p>
          <a:p>
            <a:pPr marL="0" lvl="0" indent="0" algn="l" rtl="0">
              <a:spcBef>
                <a:spcPts val="1600"/>
              </a:spcBef>
              <a:spcAft>
                <a:spcPts val="0"/>
              </a:spcAft>
              <a:buNone/>
            </a:pPr>
            <a:r>
              <a:rPr lang="en-GB" sz="1600"/>
              <a:t>5. A python code is written for the connecting the motor device. Using the motor device two buttons are generated for the on and off of the motor.</a:t>
            </a:r>
            <a:endParaRPr sz="1600"/>
          </a:p>
          <a:p>
            <a:pPr marL="0" lvl="0" indent="0" algn="l" rtl="0">
              <a:spcBef>
                <a:spcPts val="1600"/>
              </a:spcBef>
              <a:spcAft>
                <a:spcPts val="1600"/>
              </a:spcAft>
              <a:buNone/>
            </a:pPr>
            <a:r>
              <a:rPr lang="en-GB" sz="1600"/>
              <a:t>5. Nodes are also connected to display the weather conditions using the http request node and the generated api key. Finally the generated ui consists of the arduino simulated data, buttons to control the motor and the weather conditions from the open weather API in the form of gauges.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4" name="Shape 304"/>
        <p:cNvGrpSpPr/>
        <p:nvPr/>
      </p:nvGrpSpPr>
      <p:grpSpPr>
        <a:xfrm>
          <a:off x="0" y="0"/>
          <a:ext cx="0" cy="0"/>
          <a:chOff x="0" y="0"/>
          <a:chExt cx="0" cy="0"/>
        </a:xfrm>
      </p:grpSpPr>
      <p:sp>
        <p:nvSpPr>
          <p:cNvPr id="305" name="Google Shape;305;p17"/>
          <p:cNvSpPr txBox="1"/>
          <p:nvPr>
            <p:ph type="body" idx="1"/>
          </p:nvPr>
        </p:nvSpPr>
        <p:spPr>
          <a:xfrm>
            <a:off x="1303775" y="1338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PYTHON CODE FOR MOTOR:</a:t>
            </a:r>
            <a:endParaRPr sz="1600"/>
          </a:p>
          <a:p>
            <a:pPr marL="0" lvl="0" indent="0" algn="l" rtl="0">
              <a:spcBef>
                <a:spcPts val="1600"/>
              </a:spcBef>
              <a:spcAft>
                <a:spcPts val="1600"/>
              </a:spcAft>
              <a:buNone/>
            </a:pPr>
            <a:endParaRPr sz="1600"/>
          </a:p>
        </p:txBody>
      </p:sp>
      <p:pic>
        <p:nvPicPr>
          <p:cNvPr id="306" name="Google Shape;306;p17"/>
          <p:cNvPicPr preferRelativeResize="0"/>
          <p:nvPr/>
        </p:nvPicPr>
        <p:blipFill>
          <a:blip r:embed="rId1"/>
          <a:stretch>
            <a:fillRect/>
          </a:stretch>
        </p:blipFill>
        <p:spPr>
          <a:xfrm>
            <a:off x="1303775" y="575051"/>
            <a:ext cx="7454025" cy="4365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0" name="Shape 310"/>
        <p:cNvGrpSpPr/>
        <p:nvPr/>
      </p:nvGrpSpPr>
      <p:grpSpPr>
        <a:xfrm>
          <a:off x="0" y="0"/>
          <a:ext cx="0" cy="0"/>
          <a:chOff x="0" y="0"/>
          <a:chExt cx="0" cy="0"/>
        </a:xfrm>
      </p:grpSpPr>
      <p:sp>
        <p:nvSpPr>
          <p:cNvPr id="311" name="Google Shape;311;p18"/>
          <p:cNvSpPr txBox="1"/>
          <p:nvPr>
            <p:ph type="title"/>
          </p:nvPr>
        </p:nvSpPr>
        <p:spPr>
          <a:xfrm rot="10800000" flipH="1">
            <a:off x="3288850" y="74625"/>
            <a:ext cx="5157600" cy="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
              <a:t>.</a:t>
            </a:r>
            <a:endParaRPr sz="100"/>
          </a:p>
        </p:txBody>
      </p:sp>
      <p:sp>
        <p:nvSpPr>
          <p:cNvPr id="312" name="Google Shape;312;p18"/>
          <p:cNvSpPr txBox="1"/>
          <p:nvPr>
            <p:ph type="body" idx="1"/>
          </p:nvPr>
        </p:nvSpPr>
        <p:spPr>
          <a:xfrm>
            <a:off x="1328700" y="445275"/>
            <a:ext cx="7030500" cy="42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FINAL NODE RED FLOW:</a:t>
            </a:r>
            <a:endParaRPr sz="1600"/>
          </a:p>
          <a:p>
            <a:pPr marL="0" lvl="0" indent="0" algn="l" rtl="0">
              <a:spcBef>
                <a:spcPts val="1600"/>
              </a:spcBef>
              <a:spcAft>
                <a:spcPts val="1600"/>
              </a:spcAft>
              <a:buNone/>
            </a:pPr>
          </a:p>
        </p:txBody>
      </p:sp>
      <p:pic>
        <p:nvPicPr>
          <p:cNvPr id="313" name="Google Shape;313;p18"/>
          <p:cNvPicPr preferRelativeResize="0"/>
          <p:nvPr/>
        </p:nvPicPr>
        <p:blipFill>
          <a:blip r:embed="rId1"/>
          <a:stretch>
            <a:fillRect/>
          </a:stretch>
        </p:blipFill>
        <p:spPr>
          <a:xfrm>
            <a:off x="1408300" y="899900"/>
            <a:ext cx="6838751" cy="400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6889150" y="224850"/>
            <a:ext cx="1569600" cy="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
          </a:p>
        </p:txBody>
      </p:sp>
      <p:sp>
        <p:nvSpPr>
          <p:cNvPr id="319" name="Google Shape;319;p19"/>
          <p:cNvSpPr txBox="1"/>
          <p:nvPr>
            <p:ph type="body" idx="1"/>
          </p:nvPr>
        </p:nvSpPr>
        <p:spPr>
          <a:xfrm>
            <a:off x="1303800" y="548150"/>
            <a:ext cx="7030500" cy="398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FINAL WEB UI:</a:t>
            </a:r>
            <a:endParaRPr sz="1600"/>
          </a:p>
          <a:p>
            <a:pPr marL="0" lvl="0" indent="0" algn="l" rtl="0">
              <a:spcBef>
                <a:spcPts val="1600"/>
              </a:spcBef>
              <a:spcAft>
                <a:spcPts val="1600"/>
              </a:spcAft>
              <a:buNone/>
            </a:pPr>
            <a:endParaRPr sz="1600"/>
          </a:p>
        </p:txBody>
      </p:sp>
      <p:pic>
        <p:nvPicPr>
          <p:cNvPr id="320" name="Google Shape;320;p19"/>
          <p:cNvPicPr preferRelativeResize="0"/>
          <p:nvPr/>
        </p:nvPicPr>
        <p:blipFill>
          <a:blip r:embed="rId1"/>
          <a:stretch>
            <a:fillRect/>
          </a:stretch>
        </p:blipFill>
        <p:spPr>
          <a:xfrm>
            <a:off x="1303800" y="997148"/>
            <a:ext cx="6943249" cy="3715599"/>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1537</Words>
  <Application>WPS Presentation</Application>
  <PresentationFormat/>
  <Paragraphs>39</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Arial</vt:lpstr>
      <vt:lpstr>Maven Pro</vt:lpstr>
      <vt:lpstr>Nunito</vt:lpstr>
      <vt:lpstr>Microsoft YaHei</vt:lpstr>
      <vt:lpstr>Arial Unicode MS</vt:lpstr>
      <vt:lpstr>Momentum</vt:lpstr>
      <vt:lpstr>SMART AGRICULTURE SYSTEM USING IOT</vt:lpstr>
      <vt:lpstr>AIM </vt:lpstr>
      <vt:lpstr>WORKING</vt:lpstr>
      <vt:lpstr>.</vt:lpstr>
      <vt:lpstr>PowerPoint 演示文稿</vt:lpstr>
      <vt:lpst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SYSTEM USING IOT</dc:title>
  <dc:creator/>
  <cp:lastModifiedBy>nannuri madhugeetha</cp:lastModifiedBy>
  <cp:revision>1</cp:revision>
  <dcterms:created xsi:type="dcterms:W3CDTF">2020-07-23T06:18:50Z</dcterms:created>
  <dcterms:modified xsi:type="dcterms:W3CDTF">2020-07-23T06:18:50Z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