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0" r:id="rId2"/>
    <p:sldId id="257" r:id="rId3"/>
    <p:sldId id="259" r:id="rId4"/>
    <p:sldId id="263" r:id="rId5"/>
    <p:sldId id="264" r:id="rId6"/>
    <p:sldId id="265" r:id="rId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5DC16DD-3DE5-46A3-B03E-293B4E375108}" type="datetimeFigureOut">
              <a:rPr lang="en-US" smtClean="0"/>
              <a:pPr/>
              <a:t>7/31/2020</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A5E2E04-4A68-44E7-8A24-4E2625D38C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5E2E04-4A68-44E7-8A24-4E2625D38CB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12192000" cy="457200"/>
          </a:xfrm>
          <a:custGeom>
            <a:avLst/>
            <a:gdLst/>
            <a:ahLst/>
            <a:cxnLst/>
            <a:rect l="l" t="t" r="r" b="b"/>
            <a:pathLst>
              <a:path w="12192000" h="457200">
                <a:moveTo>
                  <a:pt x="12192000" y="0"/>
                </a:moveTo>
                <a:lnTo>
                  <a:pt x="0" y="0"/>
                </a:lnTo>
                <a:lnTo>
                  <a:pt x="0" y="457200"/>
                </a:lnTo>
                <a:lnTo>
                  <a:pt x="12192000" y="457200"/>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4125"/>
            <a:ext cx="12192000" cy="66675"/>
          </a:xfrm>
          <a:custGeom>
            <a:avLst/>
            <a:gdLst/>
            <a:ahLst/>
            <a:cxnLst/>
            <a:rect l="l" t="t" r="r" b="b"/>
            <a:pathLst>
              <a:path w="12192000" h="66675">
                <a:moveTo>
                  <a:pt x="12192000" y="0"/>
                </a:moveTo>
                <a:lnTo>
                  <a:pt x="0" y="0"/>
                </a:lnTo>
                <a:lnTo>
                  <a:pt x="0" y="66675"/>
                </a:lnTo>
                <a:lnTo>
                  <a:pt x="12192000" y="66675"/>
                </a:lnTo>
                <a:lnTo>
                  <a:pt x="12192000" y="0"/>
                </a:lnTo>
                <a:close/>
              </a:path>
            </a:pathLst>
          </a:custGeom>
          <a:solidFill>
            <a:srgbClr val="E38312"/>
          </a:solidFill>
        </p:spPr>
        <p:txBody>
          <a:bodyPr wrap="square" lIns="0" tIns="0" rIns="0" bIns="0" rtlCol="0"/>
          <a:lstStyle/>
          <a:p>
            <a:endParaRPr/>
          </a:p>
        </p:txBody>
      </p:sp>
      <p:sp>
        <p:nvSpPr>
          <p:cNvPr id="18" name="bg object 18"/>
          <p:cNvSpPr/>
          <p:nvPr/>
        </p:nvSpPr>
        <p:spPr>
          <a:xfrm>
            <a:off x="1195387" y="1738376"/>
            <a:ext cx="9966960" cy="0"/>
          </a:xfrm>
          <a:custGeom>
            <a:avLst/>
            <a:gdLst/>
            <a:ahLst/>
            <a:cxnLst/>
            <a:rect l="l" t="t" r="r" b="b"/>
            <a:pathLst>
              <a:path w="9966960">
                <a:moveTo>
                  <a:pt x="0" y="0"/>
                </a:moveTo>
                <a:lnTo>
                  <a:pt x="9966896" y="0"/>
                </a:lnTo>
              </a:path>
            </a:pathLst>
          </a:custGeom>
          <a:ln w="9534">
            <a:solidFill>
              <a:srgbClr val="7E7E7E"/>
            </a:solidFill>
          </a:ln>
        </p:spPr>
        <p:txBody>
          <a:bodyPr wrap="square" lIns="0" tIns="0" rIns="0" bIns="0" rtlCol="0"/>
          <a:lstStyle/>
          <a:p>
            <a:endParaRPr/>
          </a:p>
        </p:txBody>
      </p:sp>
      <p:sp>
        <p:nvSpPr>
          <p:cNvPr id="2" name="Holder 2"/>
          <p:cNvSpPr>
            <a:spLocks noGrp="1"/>
          </p:cNvSpPr>
          <p:nvPr>
            <p:ph type="title"/>
          </p:nvPr>
        </p:nvSpPr>
        <p:spPr>
          <a:xfrm>
            <a:off x="1148080" y="799401"/>
            <a:ext cx="9895839" cy="758190"/>
          </a:xfrm>
          <a:prstGeom prst="rect">
            <a:avLst/>
          </a:prstGeom>
        </p:spPr>
        <p:txBody>
          <a:bodyPr wrap="square" lIns="0" tIns="0" rIns="0" bIns="0">
            <a:spAutoFit/>
          </a:bodyPr>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023302" y="1956498"/>
            <a:ext cx="10145395" cy="31711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7/31/2020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91800" cy="1477328"/>
          </a:xfrm>
        </p:spPr>
        <p:txBody>
          <a:bodyPr/>
          <a:lstStyle/>
          <a:p>
            <a:r>
              <a:rPr lang="en-US" b="1" spc="-65" dirty="0" smtClean="0">
                <a:solidFill>
                  <a:srgbClr val="E38312"/>
                </a:solidFill>
                <a:latin typeface="Carlito"/>
                <a:cs typeface="Carlito"/>
              </a:rPr>
              <a:t>     Predicting Life Expectancy</a:t>
            </a:r>
            <a:br>
              <a:rPr lang="en-US" b="1" spc="-65" dirty="0" smtClean="0">
                <a:solidFill>
                  <a:srgbClr val="E38312"/>
                </a:solidFill>
                <a:latin typeface="Carlito"/>
                <a:cs typeface="Carlito"/>
              </a:rPr>
            </a:br>
            <a:r>
              <a:rPr lang="en-US" b="1" spc="-65" dirty="0" smtClean="0">
                <a:solidFill>
                  <a:srgbClr val="E38312"/>
                </a:solidFill>
                <a:latin typeface="Carlito"/>
                <a:cs typeface="Carlito"/>
              </a:rPr>
              <a:t>                  Using ML</a:t>
            </a:r>
            <a:endParaRPr lang="en-US" dirty="0"/>
          </a:p>
        </p:txBody>
      </p:sp>
      <p:sp>
        <p:nvSpPr>
          <p:cNvPr id="4" name="Rectangle 3"/>
          <p:cNvSpPr/>
          <p:nvPr/>
        </p:nvSpPr>
        <p:spPr>
          <a:xfrm>
            <a:off x="304800" y="2590800"/>
            <a:ext cx="11506200" cy="1928477"/>
          </a:xfrm>
          <a:prstGeom prst="rect">
            <a:avLst/>
          </a:prstGeom>
        </p:spPr>
        <p:txBody>
          <a:bodyPr wrap="square">
            <a:spAutoFit/>
          </a:bodyPr>
          <a:lstStyle/>
          <a:p>
            <a:pPr marL="12700">
              <a:lnSpc>
                <a:spcPts val="2135"/>
              </a:lnSpc>
              <a:spcBef>
                <a:spcPts val="100"/>
              </a:spcBef>
            </a:pPr>
            <a:r>
              <a:rPr lang="en-US" sz="2400" b="1" spc="5" dirty="0">
                <a:latin typeface="Carlito"/>
                <a:cs typeface="Carlito"/>
              </a:rPr>
              <a:t>Ministry </a:t>
            </a:r>
            <a:r>
              <a:rPr lang="en-US" sz="2400" b="1" dirty="0">
                <a:latin typeface="Carlito"/>
                <a:cs typeface="Carlito"/>
              </a:rPr>
              <a:t>/Organization </a:t>
            </a:r>
            <a:r>
              <a:rPr lang="en-US" sz="2400" b="1" spc="5" dirty="0" smtClean="0">
                <a:latin typeface="Carlito"/>
                <a:cs typeface="Carlito"/>
              </a:rPr>
              <a:t>name  : </a:t>
            </a:r>
            <a:r>
              <a:rPr lang="en-US" sz="2400" b="1" spc="5" dirty="0" err="1" smtClean="0">
                <a:latin typeface="Carlito"/>
                <a:cs typeface="Carlito"/>
              </a:rPr>
              <a:t>Smartbridge</a:t>
            </a:r>
            <a:r>
              <a:rPr lang="en-US" sz="2400" b="1" spc="5" dirty="0" smtClean="0">
                <a:latin typeface="Carlito"/>
                <a:cs typeface="Carlito"/>
              </a:rPr>
              <a:t> ( Let’s Bridge the Gap )</a:t>
            </a:r>
          </a:p>
          <a:p>
            <a:pPr marL="12700">
              <a:lnSpc>
                <a:spcPts val="2135"/>
              </a:lnSpc>
              <a:spcBef>
                <a:spcPts val="100"/>
              </a:spcBef>
            </a:pPr>
            <a:endParaRPr lang="en-US" sz="2400" dirty="0">
              <a:latin typeface="Arial"/>
              <a:cs typeface="Arial"/>
            </a:endParaRPr>
          </a:p>
          <a:p>
            <a:pPr marL="12700">
              <a:lnSpc>
                <a:spcPts val="2135"/>
              </a:lnSpc>
              <a:tabLst>
                <a:tab pos="1572260" algn="l"/>
              </a:tabLst>
            </a:pPr>
            <a:r>
              <a:rPr lang="en-US" sz="2400" b="1" spc="-40" dirty="0" smtClean="0">
                <a:latin typeface="Carlito"/>
                <a:cs typeface="Carlito"/>
              </a:rPr>
              <a:t>Project ID</a:t>
            </a:r>
            <a:r>
              <a:rPr lang="en-US" sz="2400" b="1" spc="10" dirty="0">
                <a:latin typeface="Carlito"/>
                <a:cs typeface="Carlito"/>
              </a:rPr>
              <a:t>	</a:t>
            </a:r>
            <a:r>
              <a:rPr lang="en-US" sz="2400" b="1" spc="10" dirty="0" smtClean="0">
                <a:latin typeface="Carlito"/>
                <a:cs typeface="Carlito"/>
              </a:rPr>
              <a:t>                                </a:t>
            </a:r>
            <a:r>
              <a:rPr lang="en-US" sz="2400" b="1" dirty="0" smtClean="0">
                <a:latin typeface="Carlito"/>
                <a:cs typeface="Carlito"/>
              </a:rPr>
              <a:t>:</a:t>
            </a:r>
            <a:r>
              <a:rPr lang="en-US" sz="2400" b="1" spc="20" dirty="0" smtClean="0">
                <a:latin typeface="Carlito"/>
                <a:cs typeface="Carlito"/>
              </a:rPr>
              <a:t> </a:t>
            </a:r>
            <a:r>
              <a:rPr lang="en-US" sz="2400" b="1" spc="-5" dirty="0" smtClean="0">
                <a:latin typeface="Arial"/>
                <a:cs typeface="Arial"/>
              </a:rPr>
              <a:t>SPS_PRO_215</a:t>
            </a:r>
          </a:p>
          <a:p>
            <a:pPr marL="12700">
              <a:lnSpc>
                <a:spcPts val="2135"/>
              </a:lnSpc>
              <a:tabLst>
                <a:tab pos="1572260" algn="l"/>
              </a:tabLst>
            </a:pPr>
            <a:endParaRPr lang="en-US" sz="2400" dirty="0">
              <a:latin typeface="Arial"/>
              <a:cs typeface="Arial"/>
            </a:endParaRPr>
          </a:p>
          <a:p>
            <a:pPr marL="1880870" marR="5080" indent="-1868170">
              <a:lnSpc>
                <a:spcPct val="100800"/>
              </a:lnSpc>
            </a:pPr>
            <a:r>
              <a:rPr lang="en-US" sz="2400" b="1" spc="5" dirty="0" smtClean="0">
                <a:latin typeface="Carlito"/>
                <a:cs typeface="Carlito"/>
              </a:rPr>
              <a:t>Internship Title                         : Predicting the Life Expectancy Using Machine</a:t>
            </a:r>
          </a:p>
          <a:p>
            <a:pPr marL="1880870" marR="5080" indent="-1868170">
              <a:lnSpc>
                <a:spcPct val="100800"/>
              </a:lnSpc>
            </a:pPr>
            <a:r>
              <a:rPr lang="en-IN" sz="2400" dirty="0" smtClean="0">
                <a:latin typeface="Arial"/>
                <a:cs typeface="Arial"/>
              </a:rPr>
              <a:t>                                                                       </a:t>
            </a:r>
            <a:r>
              <a:rPr lang="en-US" sz="2400" b="1" spc="5" dirty="0" smtClean="0">
                <a:latin typeface="Carlito"/>
                <a:cs typeface="Arial"/>
              </a:rPr>
              <a:t>L</a:t>
            </a:r>
            <a:r>
              <a:rPr lang="en-US" sz="2400" b="1" spc="5" dirty="0" smtClean="0">
                <a:latin typeface="Carlito"/>
                <a:cs typeface="Carlito"/>
              </a:rPr>
              <a:t>earning – SB43733</a:t>
            </a:r>
            <a:r>
              <a:rPr lang="en-IN" sz="2400" dirty="0" smtClean="0">
                <a:latin typeface="Arial"/>
                <a:cs typeface="Arial"/>
              </a:rPr>
              <a:t>                                                                                                                                  </a:t>
            </a:r>
            <a:endParaRPr lang="en-US" sz="2400" dirty="0">
              <a:latin typeface="Arial"/>
              <a:cs typeface="Arial"/>
            </a:endParaRPr>
          </a:p>
        </p:txBody>
      </p:sp>
      <p:sp>
        <p:nvSpPr>
          <p:cNvPr id="5" name="object 8"/>
          <p:cNvSpPr txBox="1"/>
          <p:nvPr/>
        </p:nvSpPr>
        <p:spPr>
          <a:xfrm>
            <a:off x="304800" y="4572000"/>
            <a:ext cx="10820400" cy="1654940"/>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15875" rIns="0" bIns="0" rtlCol="0">
            <a:spAutoFit/>
          </a:bodyPr>
          <a:lstStyle/>
          <a:p>
            <a:pPr marL="12700">
              <a:lnSpc>
                <a:spcPct val="100000"/>
              </a:lnSpc>
              <a:spcBef>
                <a:spcPts val="125"/>
              </a:spcBef>
            </a:pPr>
            <a:r>
              <a:rPr sz="2800" b="1" u="heavy" spc="-5" smtClean="0">
                <a:uFill>
                  <a:solidFill>
                    <a:srgbClr val="000000"/>
                  </a:solidFill>
                </a:uFill>
                <a:latin typeface="Arial"/>
                <a:cs typeface="Arial"/>
              </a:rPr>
              <a:t>Problem</a:t>
            </a:r>
            <a:r>
              <a:rPr sz="2800" b="1" u="heavy" spc="-90" smtClean="0">
                <a:uFill>
                  <a:solidFill>
                    <a:srgbClr val="000000"/>
                  </a:solidFill>
                </a:uFill>
                <a:latin typeface="Arial"/>
                <a:cs typeface="Arial"/>
              </a:rPr>
              <a:t> </a:t>
            </a:r>
            <a:r>
              <a:rPr sz="2800" b="1" u="heavy" spc="-15">
                <a:uFill>
                  <a:solidFill>
                    <a:srgbClr val="000000"/>
                  </a:solidFill>
                </a:uFill>
                <a:latin typeface="Arial"/>
                <a:cs typeface="Arial"/>
              </a:rPr>
              <a:t>Statement</a:t>
            </a:r>
            <a:r>
              <a:rPr sz="2800" b="1" u="heavy" spc="-15" smtClean="0">
                <a:uFill>
                  <a:solidFill>
                    <a:srgbClr val="000000"/>
                  </a:solidFill>
                </a:uFill>
                <a:latin typeface="Arial"/>
                <a:cs typeface="Arial"/>
              </a:rPr>
              <a:t>:</a:t>
            </a:r>
            <a:r>
              <a:rPr lang="en-IN" sz="2800" b="1" u="heavy" spc="-15" dirty="0" smtClean="0">
                <a:uFill>
                  <a:solidFill>
                    <a:srgbClr val="000000"/>
                  </a:solidFill>
                </a:uFill>
                <a:latin typeface="Arial"/>
                <a:cs typeface="Arial"/>
              </a:rPr>
              <a:t> </a:t>
            </a:r>
          </a:p>
          <a:p>
            <a:pPr marL="12700">
              <a:lnSpc>
                <a:spcPct val="100000"/>
              </a:lnSpc>
              <a:spcBef>
                <a:spcPts val="125"/>
              </a:spcBef>
            </a:pPr>
            <a:endParaRPr lang="en-IN" sz="2800" b="1" u="heavy" spc="-15" dirty="0" smtClean="0">
              <a:uFill>
                <a:solidFill>
                  <a:srgbClr val="000000"/>
                </a:solidFill>
              </a:uFill>
              <a:latin typeface="Arial"/>
              <a:cs typeface="Arial"/>
            </a:endParaRPr>
          </a:p>
          <a:p>
            <a:pPr marL="12700">
              <a:lnSpc>
                <a:spcPct val="100000"/>
              </a:lnSpc>
              <a:spcBef>
                <a:spcPts val="125"/>
              </a:spcBef>
            </a:pPr>
            <a:r>
              <a:rPr lang="en-US" sz="2800" b="1" spc="10" dirty="0" smtClean="0">
                <a:latin typeface="Carlito"/>
                <a:cs typeface="Carlito"/>
              </a:rPr>
              <a:t>Predicting the Life Expectancy Using Machine Learning.  </a:t>
            </a:r>
            <a:endParaRPr lang="en-IN" sz="2800" b="1" u="heavy" spc="-15" dirty="0" smtClean="0">
              <a:uFill>
                <a:solidFill>
                  <a:srgbClr val="000000"/>
                </a:solidFill>
              </a:uFill>
              <a:latin typeface="Arial"/>
              <a:cs typeface="Arial"/>
            </a:endParaRPr>
          </a:p>
          <a:p>
            <a:pPr marL="12700">
              <a:lnSpc>
                <a:spcPct val="100000"/>
              </a:lnSpc>
              <a:spcBef>
                <a:spcPts val="125"/>
              </a:spcBef>
            </a:pPr>
            <a:endParaRPr sz="2000">
              <a:latin typeface="Arial"/>
              <a:cs typeface="Arial"/>
            </a:endParaRPr>
          </a:p>
        </p:txBody>
      </p:sp>
      <p:sp>
        <p:nvSpPr>
          <p:cNvPr id="8196" name="AutoShape 4" descr="IBM layoffs: IBM, the silent job cutter, stokes worker anxie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IBM layoffs: IBM, the silent job cutter, stokes worker anxie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ummer Internship 2020"/>
          <p:cNvPicPr>
            <a:picLocks noChangeAspect="1" noChangeArrowheads="1"/>
          </p:cNvPicPr>
          <p:nvPr/>
        </p:nvPicPr>
        <p:blipFill>
          <a:blip r:embed="rId3"/>
          <a:srcRect/>
          <a:stretch>
            <a:fillRect/>
          </a:stretch>
        </p:blipFill>
        <p:spPr bwMode="auto">
          <a:xfrm>
            <a:off x="8839200" y="0"/>
            <a:ext cx="33528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76972" y="896556"/>
            <a:ext cx="2512695" cy="758190"/>
          </a:xfrm>
          <a:prstGeom prst="rect">
            <a:avLst/>
          </a:prstGeom>
        </p:spPr>
        <p:txBody>
          <a:bodyPr vert="horz" wrap="square" lIns="0" tIns="13335" rIns="0" bIns="0" rtlCol="0">
            <a:spAutoFit/>
          </a:bodyPr>
          <a:lstStyle/>
          <a:p>
            <a:pPr marL="12700">
              <a:lnSpc>
                <a:spcPct val="100000"/>
              </a:lnSpc>
              <a:spcBef>
                <a:spcPts val="105"/>
              </a:spcBef>
            </a:pPr>
            <a:r>
              <a:rPr spc="-95" dirty="0">
                <a:solidFill>
                  <a:srgbClr val="404040"/>
                </a:solidFill>
              </a:rPr>
              <a:t>S</a:t>
            </a:r>
            <a:r>
              <a:rPr spc="-200" dirty="0">
                <a:solidFill>
                  <a:srgbClr val="404040"/>
                </a:solidFill>
              </a:rPr>
              <a:t>O</a:t>
            </a:r>
            <a:r>
              <a:rPr spc="-560" dirty="0">
                <a:solidFill>
                  <a:srgbClr val="404040"/>
                </a:solidFill>
              </a:rPr>
              <a:t>L</a:t>
            </a:r>
            <a:r>
              <a:rPr spc="-114" dirty="0">
                <a:solidFill>
                  <a:srgbClr val="404040"/>
                </a:solidFill>
              </a:rPr>
              <a:t>U</a:t>
            </a:r>
            <a:r>
              <a:rPr spc="-535" dirty="0">
                <a:solidFill>
                  <a:srgbClr val="404040"/>
                </a:solidFill>
              </a:rPr>
              <a:t>T</a:t>
            </a:r>
            <a:r>
              <a:rPr spc="-295" dirty="0">
                <a:solidFill>
                  <a:srgbClr val="404040"/>
                </a:solidFill>
              </a:rPr>
              <a:t>I</a:t>
            </a:r>
            <a:r>
              <a:rPr spc="-160" dirty="0">
                <a:solidFill>
                  <a:srgbClr val="404040"/>
                </a:solidFill>
              </a:rPr>
              <a:t>O</a:t>
            </a:r>
            <a:r>
              <a:rPr dirty="0">
                <a:solidFill>
                  <a:srgbClr val="404040"/>
                </a:solidFill>
              </a:rPr>
              <a:t>N</a:t>
            </a:r>
          </a:p>
        </p:txBody>
      </p:sp>
      <p:sp>
        <p:nvSpPr>
          <p:cNvPr id="4" name="object 4"/>
          <p:cNvSpPr txBox="1"/>
          <p:nvPr/>
        </p:nvSpPr>
        <p:spPr>
          <a:xfrm>
            <a:off x="1180782" y="1833244"/>
            <a:ext cx="9687560" cy="1753172"/>
          </a:xfrm>
          <a:prstGeom prst="rect">
            <a:avLst/>
          </a:prstGeom>
        </p:spPr>
        <p:txBody>
          <a:bodyPr vert="horz" wrap="square" lIns="0" tIns="47625" rIns="0" bIns="0" rtlCol="0">
            <a:spAutoFit/>
          </a:bodyPr>
          <a:lstStyle/>
          <a:p>
            <a:pPr marL="12700" marR="5080">
              <a:lnSpc>
                <a:spcPct val="89700"/>
              </a:lnSpc>
              <a:spcBef>
                <a:spcPts val="375"/>
              </a:spcBef>
              <a:buFont typeface="Wingdings" pitchFamily="2" charset="2"/>
              <a:buChar char="v"/>
            </a:pPr>
            <a:r>
              <a:rPr lang="en-US" sz="1600" dirty="0" smtClean="0"/>
              <a:t>For the above problem to get solved we have a dataset consist of various factors.  In this system we have taken all the correlated features into consideration. So the target output variable </a:t>
            </a:r>
            <a:r>
              <a:rPr lang="en-US" sz="1600" dirty="0" err="1" smtClean="0"/>
              <a:t>i.e</a:t>
            </a:r>
            <a:r>
              <a:rPr lang="en-US" sz="1600" dirty="0" smtClean="0"/>
              <a:t> expected life span of the people depends upon variety of factors and not factors of particular fields.</a:t>
            </a:r>
          </a:p>
          <a:p>
            <a:pPr marL="12700" marR="5080">
              <a:lnSpc>
                <a:spcPct val="89700"/>
              </a:lnSpc>
              <a:spcBef>
                <a:spcPts val="375"/>
              </a:spcBef>
              <a:buFont typeface="Wingdings" pitchFamily="2" charset="2"/>
              <a:buChar char="v"/>
            </a:pPr>
            <a:r>
              <a:rPr lang="en-US" sz="1600" dirty="0" smtClean="0"/>
              <a:t>Important immunization like Hepatitis B, Polio and Diphtheria are also considered.</a:t>
            </a:r>
          </a:p>
          <a:p>
            <a:pPr marL="12700" marR="5080">
              <a:lnSpc>
                <a:spcPct val="89700"/>
              </a:lnSpc>
              <a:spcBef>
                <a:spcPts val="375"/>
              </a:spcBef>
              <a:buFont typeface="Wingdings" pitchFamily="2" charset="2"/>
              <a:buChar char="v"/>
            </a:pPr>
            <a:r>
              <a:rPr lang="en-US" sz="1600" dirty="0" smtClean="0"/>
              <a:t>The project uses immunization factors, mortality factors, economic factors, social factors and other health related     factors to predict life expectancy of a country for a given year using a machine  learning model.</a:t>
            </a:r>
          </a:p>
          <a:p>
            <a:pPr marL="12700" marR="5080">
              <a:lnSpc>
                <a:spcPct val="89700"/>
              </a:lnSpc>
              <a:spcBef>
                <a:spcPts val="375"/>
              </a:spcBef>
            </a:pPr>
            <a:endParaRPr sz="1600">
              <a:latin typeface="Carlito"/>
              <a:cs typeface="Carlito"/>
            </a:endParaRPr>
          </a:p>
        </p:txBody>
      </p:sp>
      <p:sp>
        <p:nvSpPr>
          <p:cNvPr id="5" name="object 5"/>
          <p:cNvSpPr txBox="1"/>
          <p:nvPr/>
        </p:nvSpPr>
        <p:spPr>
          <a:xfrm>
            <a:off x="1176972" y="3643947"/>
            <a:ext cx="8043228" cy="2342308"/>
          </a:xfrm>
          <a:prstGeom prst="rect">
            <a:avLst/>
          </a:prstGeom>
        </p:spPr>
        <p:txBody>
          <a:bodyPr vert="horz" wrap="square" lIns="0" tIns="13335" rIns="0" bIns="0" rtlCol="0">
            <a:spAutoFit/>
          </a:bodyPr>
          <a:lstStyle/>
          <a:p>
            <a:pPr marL="12700">
              <a:lnSpc>
                <a:spcPct val="100000"/>
              </a:lnSpc>
              <a:spcBef>
                <a:spcPts val="105"/>
              </a:spcBef>
            </a:pPr>
            <a:r>
              <a:rPr sz="4800" u="heavy" spc="-345" dirty="0">
                <a:solidFill>
                  <a:srgbClr val="404040"/>
                </a:solidFill>
                <a:uFill>
                  <a:solidFill>
                    <a:srgbClr val="404040"/>
                  </a:solidFill>
                </a:uFill>
                <a:latin typeface="Trebuchet MS"/>
                <a:cs typeface="Trebuchet MS"/>
              </a:rPr>
              <a:t>TECHNOLOGY</a:t>
            </a:r>
            <a:r>
              <a:rPr sz="4800" u="heavy" spc="-755" dirty="0">
                <a:solidFill>
                  <a:srgbClr val="404040"/>
                </a:solidFill>
                <a:uFill>
                  <a:solidFill>
                    <a:srgbClr val="404040"/>
                  </a:solidFill>
                </a:uFill>
                <a:latin typeface="Trebuchet MS"/>
                <a:cs typeface="Trebuchet MS"/>
              </a:rPr>
              <a:t> </a:t>
            </a:r>
            <a:r>
              <a:rPr sz="4800" u="heavy" spc="-250" dirty="0">
                <a:solidFill>
                  <a:srgbClr val="404040"/>
                </a:solidFill>
                <a:uFill>
                  <a:solidFill>
                    <a:srgbClr val="404040"/>
                  </a:solidFill>
                </a:uFill>
                <a:latin typeface="Trebuchet MS"/>
                <a:cs typeface="Trebuchet MS"/>
              </a:rPr>
              <a:t>SIMPLIFICATION</a:t>
            </a:r>
            <a:endParaRPr sz="4800">
              <a:latin typeface="Trebuchet MS"/>
              <a:cs typeface="Trebuchet MS"/>
            </a:endParaRPr>
          </a:p>
          <a:p>
            <a:pPr marL="479425" indent="-287020">
              <a:lnSpc>
                <a:spcPct val="100000"/>
              </a:lnSpc>
              <a:spcBef>
                <a:spcPts val="2800"/>
              </a:spcBef>
              <a:buFont typeface="Wingdings"/>
              <a:buChar char=""/>
              <a:tabLst>
                <a:tab pos="480059" algn="l"/>
              </a:tabLst>
            </a:pPr>
            <a:r>
              <a:rPr lang="en-US" sz="2000" b="1" dirty="0" smtClean="0"/>
              <a:t>Project Requirements:</a:t>
            </a:r>
            <a:r>
              <a:rPr lang="en-US" sz="2000" dirty="0" smtClean="0"/>
              <a:t> Python, IBM Cloud, IBM Watson;</a:t>
            </a:r>
            <a:endParaRPr sz="2000">
              <a:latin typeface="Carlito"/>
              <a:cs typeface="Carlito"/>
            </a:endParaRPr>
          </a:p>
          <a:p>
            <a:pPr marL="479425" indent="-287020">
              <a:lnSpc>
                <a:spcPct val="100000"/>
              </a:lnSpc>
              <a:spcBef>
                <a:spcPts val="15"/>
              </a:spcBef>
              <a:buFont typeface="Wingdings"/>
              <a:buChar char=""/>
              <a:tabLst>
                <a:tab pos="480059" algn="l"/>
              </a:tabLst>
            </a:pPr>
            <a:r>
              <a:rPr lang="en-US" sz="2000" b="1" dirty="0" smtClean="0"/>
              <a:t>Functional Requirements:</a:t>
            </a:r>
            <a:r>
              <a:rPr lang="en-US" sz="2000" dirty="0" smtClean="0"/>
              <a:t> IBM cloud;</a:t>
            </a:r>
            <a:endParaRPr sz="200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Technical Requirements:</a:t>
            </a:r>
            <a:r>
              <a:rPr lang="en-US" sz="2000" dirty="0" smtClean="0"/>
              <a:t> ML,WATSON STUDIO,PYTHON;</a:t>
            </a:r>
            <a:r>
              <a:rPr sz="2000" spc="-25" smtClean="0">
                <a:latin typeface="Carlito"/>
                <a:cs typeface="Carlito"/>
              </a:rPr>
              <a:t> </a:t>
            </a:r>
            <a:endParaRPr lang="en-IN" sz="2000" spc="-25" dirty="0" smtClean="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Software Requirements:</a:t>
            </a:r>
            <a:r>
              <a:rPr lang="en-US" sz="2000" dirty="0" smtClean="0"/>
              <a:t> Watson assistant, PYTHON;</a:t>
            </a:r>
            <a:endParaRPr sz="2000">
              <a:latin typeface="Carlito"/>
              <a:cs typeface="Carli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295400"/>
            <a:ext cx="10284142" cy="6045245"/>
          </a:xfrm>
          <a:prstGeom prst="rect">
            <a:avLst/>
          </a:prstGeom>
        </p:spPr>
        <p:txBody>
          <a:bodyPr vert="horz" wrap="square" lIns="0" tIns="12700" rIns="0" bIns="0" rtlCol="0">
            <a:spAutoFit/>
          </a:bodyPr>
          <a:lstStyle/>
          <a:p>
            <a:pPr>
              <a:lnSpc>
                <a:spcPct val="100000"/>
              </a:lnSpc>
              <a:buFont typeface="Wingdings" pitchFamily="2" charset="2"/>
              <a:buChar char="Ø"/>
            </a:pPr>
            <a:r>
              <a:rPr lang="en-US" sz="2000" dirty="0" smtClean="0"/>
              <a:t>The data-sets are made available to public for the purpose of health data analysis.</a:t>
            </a:r>
          </a:p>
          <a:p>
            <a:pPr>
              <a:lnSpc>
                <a:spcPct val="100000"/>
              </a:lnSpc>
              <a:buFont typeface="Wingdings" pitchFamily="2" charset="2"/>
              <a:buChar char="Ø"/>
            </a:pPr>
            <a:r>
              <a:rPr lang="en-US" sz="2000" dirty="0" smtClean="0"/>
              <a:t>Can be used in any organization to analyze the data.</a:t>
            </a:r>
          </a:p>
          <a:p>
            <a:pPr>
              <a:lnSpc>
                <a:spcPct val="100000"/>
              </a:lnSpc>
              <a:buFont typeface="Wingdings" pitchFamily="2" charset="2"/>
              <a:buChar char="Ø"/>
            </a:pPr>
            <a:r>
              <a:rPr lang="en-US" sz="2000" dirty="0" smtClean="0"/>
              <a:t>Since the observations this dataset are based on different countries, it will be easier for a country to determine the predicting factor which is contributing to lower value of life expectancy.</a:t>
            </a:r>
          </a:p>
          <a:p>
            <a:pPr>
              <a:lnSpc>
                <a:spcPct val="100000"/>
              </a:lnSpc>
              <a:buFont typeface="Wingdings" pitchFamily="2" charset="2"/>
              <a:buChar char="Ø"/>
            </a:pPr>
            <a:r>
              <a:rPr lang="en-US" sz="2000" dirty="0" smtClean="0"/>
              <a:t>Random Forest algorithm is very stable. Even if a new data point is introduced in the dataset, the overall algorithm is not affected much since the new data may impact one tree, but it is very hard for it to impact all the trees.</a:t>
            </a:r>
          </a:p>
          <a:p>
            <a:pPr>
              <a:lnSpc>
                <a:spcPct val="100000"/>
              </a:lnSpc>
            </a:pPr>
            <a:r>
              <a:rPr lang="en-IN" sz="2000" dirty="0" smtClean="0">
                <a:latin typeface="Carlito"/>
                <a:cs typeface="Carlito"/>
              </a:rPr>
              <a:t>                                            </a:t>
            </a:r>
            <a:r>
              <a:rPr lang="en-US" sz="4400" b="1" u="sng" dirty="0" err="1" smtClean="0">
                <a:latin typeface="Carlito"/>
              </a:rPr>
              <a:t>Applicatons</a:t>
            </a:r>
            <a:r>
              <a:rPr lang="en-US" sz="4400" b="1" u="sng" dirty="0" smtClean="0">
                <a:latin typeface="Carlito"/>
              </a:rPr>
              <a:t>:</a:t>
            </a:r>
          </a:p>
          <a:p>
            <a:pPr>
              <a:lnSpc>
                <a:spcPct val="100000"/>
              </a:lnSpc>
            </a:pPr>
            <a:r>
              <a:rPr lang="en-US" sz="2000" dirty="0" smtClean="0">
                <a:latin typeface="Arial" pitchFamily="34" charset="0"/>
                <a:cs typeface="Arial" pitchFamily="34" charset="0"/>
              </a:rPr>
              <a:t>As we all know Renewable energy is the future of energy and wind mills is one that would be mostly used as a renewable source of energy because it takes less space as compared to others, more efficient and doesn't harm the environment in any way, that's why this system will be high in demand for cost reduction in construction and maintenance when constructing it according to the whether of the given place and will also help in increasing the efficiency of the energy output</a:t>
            </a:r>
            <a:endParaRPr lang="en-US" sz="2000" b="1" dirty="0" smtClean="0">
              <a:latin typeface="Arial" pitchFamily="34" charset="0"/>
              <a:cs typeface="Arial" pitchFamily="34" charset="0"/>
            </a:endParaRPr>
          </a:p>
          <a:p>
            <a:pPr>
              <a:lnSpc>
                <a:spcPct val="100000"/>
              </a:lnSpc>
            </a:pPr>
            <a:endParaRPr lang="en-US" sz="4400" b="1" dirty="0" smtClean="0">
              <a:latin typeface="Carlito"/>
            </a:endParaRPr>
          </a:p>
          <a:p>
            <a:pPr>
              <a:lnSpc>
                <a:spcPct val="100000"/>
              </a:lnSpc>
            </a:pPr>
            <a:endParaRPr sz="4400" b="1">
              <a:latin typeface="Carlito"/>
              <a:cs typeface="Carlito"/>
            </a:endParaRPr>
          </a:p>
        </p:txBody>
      </p:sp>
      <p:sp>
        <p:nvSpPr>
          <p:cNvPr id="3" name="object 3"/>
          <p:cNvSpPr txBox="1"/>
          <p:nvPr/>
        </p:nvSpPr>
        <p:spPr>
          <a:xfrm>
            <a:off x="5503290" y="6560819"/>
            <a:ext cx="120015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Carlito"/>
                <a:cs typeface="Carlito"/>
              </a:rPr>
              <a:t>THANKS FOR </a:t>
            </a:r>
            <a:r>
              <a:rPr sz="900" spc="5" dirty="0">
                <a:solidFill>
                  <a:srgbClr val="FFFFFF"/>
                </a:solidFill>
                <a:latin typeface="Carlito"/>
                <a:cs typeface="Carlito"/>
              </a:rPr>
              <a:t>YOUR</a:t>
            </a:r>
            <a:r>
              <a:rPr sz="900" spc="-130" dirty="0">
                <a:solidFill>
                  <a:srgbClr val="FFFFFF"/>
                </a:solidFill>
                <a:latin typeface="Carlito"/>
                <a:cs typeface="Carlito"/>
              </a:rPr>
              <a:t> </a:t>
            </a:r>
            <a:r>
              <a:rPr sz="900" spc="15" dirty="0">
                <a:solidFill>
                  <a:srgbClr val="FFFFFF"/>
                </a:solidFill>
                <a:latin typeface="Carlito"/>
                <a:cs typeface="Carlito"/>
              </a:rPr>
              <a:t>TIME</a:t>
            </a:r>
            <a:endParaRPr sz="900">
              <a:latin typeface="Carlito"/>
              <a:cs typeface="Carlito"/>
            </a:endParaRPr>
          </a:p>
        </p:txBody>
      </p:sp>
      <p:sp>
        <p:nvSpPr>
          <p:cNvPr id="4" name="object 4"/>
          <p:cNvSpPr txBox="1">
            <a:spLocks noGrp="1"/>
          </p:cNvSpPr>
          <p:nvPr>
            <p:ph type="title"/>
          </p:nvPr>
        </p:nvSpPr>
        <p:spPr>
          <a:xfrm>
            <a:off x="3352800" y="304800"/>
            <a:ext cx="3285490" cy="758190"/>
          </a:xfrm>
          <a:prstGeom prst="rect">
            <a:avLst/>
          </a:prstGeom>
        </p:spPr>
        <p:txBody>
          <a:bodyPr vert="horz" wrap="square" lIns="0" tIns="13335" rIns="0" bIns="0" rtlCol="0">
            <a:spAutoFit/>
          </a:bodyPr>
          <a:lstStyle/>
          <a:p>
            <a:pPr marL="12700">
              <a:lnSpc>
                <a:spcPct val="100000"/>
              </a:lnSpc>
              <a:spcBef>
                <a:spcPts val="105"/>
              </a:spcBef>
            </a:pPr>
            <a:r>
              <a:rPr spc="-60" dirty="0"/>
              <a:t>A</a:t>
            </a:r>
            <a:r>
              <a:rPr spc="-100" dirty="0"/>
              <a:t>D</a:t>
            </a:r>
            <a:r>
              <a:rPr spc="-425" dirty="0"/>
              <a:t>V</a:t>
            </a:r>
            <a:r>
              <a:rPr spc="-65" dirty="0"/>
              <a:t>A</a:t>
            </a:r>
            <a:r>
              <a:rPr spc="-135" dirty="0"/>
              <a:t>N</a:t>
            </a:r>
            <a:r>
              <a:rPr spc="-915" dirty="0"/>
              <a:t>T</a:t>
            </a:r>
            <a:r>
              <a:rPr spc="-170" dirty="0"/>
              <a:t>A</a:t>
            </a:r>
            <a:r>
              <a:rPr spc="-285" dirty="0"/>
              <a:t>G</a:t>
            </a:r>
            <a:r>
              <a:rPr spc="-320" dirty="0"/>
              <a:t>E</a:t>
            </a:r>
            <a:r>
              <a:rPr spc="-135" dirty="0"/>
              <a: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9895839" cy="1292662"/>
          </a:xfrm>
        </p:spPr>
        <p:txBody>
          <a:bodyPr/>
          <a:lstStyle/>
          <a:p>
            <a:r>
              <a:rPr lang="en-IN" sz="3600" dirty="0" smtClean="0"/>
              <a:t>               </a:t>
            </a:r>
            <a:r>
              <a:rPr lang="en-IN" b="1" u="sng" dirty="0" smtClean="0"/>
              <a:t>NODERED FLOW:-</a:t>
            </a:r>
            <a:r>
              <a:rPr lang="en-IN" sz="3600" dirty="0" smtClean="0"/>
              <a:t/>
            </a:r>
            <a:br>
              <a:rPr lang="en-IN" sz="3600" dirty="0" smtClean="0"/>
            </a:br>
            <a:endParaRPr lang="en-US" sz="3600" dirty="0"/>
          </a:p>
        </p:txBody>
      </p:sp>
      <p:sp>
        <p:nvSpPr>
          <p:cNvPr id="3" name="Text Placeholder 2"/>
          <p:cNvSpPr>
            <a:spLocks noGrp="1"/>
          </p:cNvSpPr>
          <p:nvPr>
            <p:ph type="body" idx="1"/>
          </p:nvPr>
        </p:nvSpPr>
        <p:spPr>
          <a:xfrm>
            <a:off x="762000" y="4114800"/>
            <a:ext cx="10145395" cy="2104390"/>
          </a:xfrm>
        </p:spPr>
        <p:txBody>
          <a:bodyPr/>
          <a:lstStyle/>
          <a:p>
            <a:endParaRPr lang="en-US" dirty="0"/>
          </a:p>
        </p:txBody>
      </p:sp>
      <p:pic>
        <p:nvPicPr>
          <p:cNvPr id="5" name="Picture 4" descr="Flow.png"/>
          <p:cNvPicPr>
            <a:picLocks noChangeAspect="1"/>
          </p:cNvPicPr>
          <p:nvPr/>
        </p:nvPicPr>
        <p:blipFill>
          <a:blip r:embed="rId2"/>
          <a:stretch>
            <a:fillRect/>
          </a:stretch>
        </p:blipFill>
        <p:spPr>
          <a:xfrm>
            <a:off x="304800" y="1295400"/>
            <a:ext cx="11658600" cy="4953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9895839" cy="1477328"/>
          </a:xfrm>
        </p:spPr>
        <p:txBody>
          <a:bodyPr/>
          <a:lstStyle/>
          <a:p>
            <a:r>
              <a:rPr lang="en-IN" dirty="0" smtClean="0"/>
              <a:t>            </a:t>
            </a:r>
            <a:r>
              <a:rPr lang="en-IN" b="1" u="sng" dirty="0" smtClean="0"/>
              <a:t>PROJECT OUTPUT:-</a:t>
            </a:r>
            <a:br>
              <a:rPr lang="en-IN" b="1" u="sng" dirty="0" smtClean="0"/>
            </a:br>
            <a:endParaRPr lang="en-US" b="1" u="sng" dirty="0"/>
          </a:p>
        </p:txBody>
      </p:sp>
      <p:pic>
        <p:nvPicPr>
          <p:cNvPr id="5" name="Picture 4" descr="Output 1.png"/>
          <p:cNvPicPr>
            <a:picLocks noChangeAspect="1"/>
          </p:cNvPicPr>
          <p:nvPr/>
        </p:nvPicPr>
        <p:blipFill>
          <a:blip r:embed="rId2"/>
          <a:stretch>
            <a:fillRect/>
          </a:stretch>
        </p:blipFill>
        <p:spPr>
          <a:xfrm>
            <a:off x="457200" y="990600"/>
            <a:ext cx="11582400" cy="5334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CONCLUSION:-</a:t>
            </a:r>
            <a:endParaRPr lang="en-US" b="1" u="sng" dirty="0"/>
          </a:p>
        </p:txBody>
      </p:sp>
      <p:sp>
        <p:nvSpPr>
          <p:cNvPr id="3" name="Text Placeholder 2"/>
          <p:cNvSpPr>
            <a:spLocks noGrp="1"/>
          </p:cNvSpPr>
          <p:nvPr>
            <p:ph type="body" idx="1"/>
          </p:nvPr>
        </p:nvSpPr>
        <p:spPr>
          <a:xfrm>
            <a:off x="533400" y="1956498"/>
            <a:ext cx="11353800" cy="4154984"/>
          </a:xfrm>
        </p:spPr>
        <p:txBody>
          <a:bodyPr/>
          <a:lstStyle/>
          <a:p>
            <a:r>
              <a:rPr lang="en-US" sz="3000" dirty="0" smtClean="0">
                <a:latin typeface="Arial" pitchFamily="34" charset="0"/>
                <a:cs typeface="Arial" pitchFamily="34" charset="0"/>
              </a:rPr>
              <a:t>By doing the above procedure and all we successfully created Life expectancy prediction system using IBM Watson studio, Watson machine learning and Node-RED service. The potential use of project is not limited to health care in practice, but could also be useful in other clinical applications such as clinical trials. The project makes a good use of machine learning in predicting life expectancy of a country that can help respective government in making policies that will serve for the benefit of the nation and entire human kind.</a:t>
            </a:r>
            <a:endParaRPr lang="en-US" sz="3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228</Words>
  <Application>Microsoft Office PowerPoint</Application>
  <PresentationFormat>Custom</PresentationFormat>
  <Paragraphs>32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Predicting Life Expectancy                   Using ML</vt:lpstr>
      <vt:lpstr>SOLUTION</vt:lpstr>
      <vt:lpstr>ADVANTAGES</vt:lpstr>
      <vt:lpstr>               NODERED FLOW:- </vt:lpstr>
      <vt:lpstr>            PROJECT OUTPUT:- </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POLICING</dc:title>
  <cp:lastModifiedBy>Ankit and Vishal</cp:lastModifiedBy>
  <cp:revision>14</cp:revision>
  <dcterms:created xsi:type="dcterms:W3CDTF">2020-05-21T05:09:24Z</dcterms:created>
  <dcterms:modified xsi:type="dcterms:W3CDTF">2020-07-31T06:01:06Z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2020-02-06T00:00:00Z</vt:filetime>
  </property>
  <property fmtid="{D5CDD505-2E9C-101B-9397-08002B2CF9AE}" pid="3" name="LastSaved">
    <vt:filetime>2020-05-21T00:00:00Z</vt:filetime>
  </property>
</Properties>
</file>