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97" r:id="rId8"/>
    <p:sldId id="298" r:id="rId9"/>
    <p:sldId id="299" r:id="rId10"/>
    <p:sldId id="300" r:id="rId11"/>
    <p:sldId id="301" r:id="rId12"/>
    <p:sldId id="262" r:id="rId13"/>
    <p:sldId id="293" r:id="rId14"/>
    <p:sldId id="296" r:id="rId15"/>
    <p:sldId id="29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31857D-806D-4BC1-BFCC-7C6BCDD62EFE}" type="datetimeFigureOut">
              <a:rPr lang="en-US" smtClean="0"/>
              <a:t>7/12/2020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B2EF3-A1F0-42F3-BBAC-27B903D9425E}" type="slidenum">
              <a:rPr lang="en-US" smtClean="0"/>
              <a:t>‹#›</a:t>
            </a:fld>
            <a:endParaRPr lang="en-US" dirty="0"/>
          </a:p>
        </p:txBody>
      </p:sp>
    </p:spTree>
    <p:extLst>
      <p:ext uri="{BB962C8B-B14F-4D97-AF65-F5344CB8AC3E}">
        <p14:creationId xmlns:p14="http://schemas.microsoft.com/office/powerpoint/2010/main" val="121505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9</a:t>
            </a:fld>
            <a:endParaRPr lang="en-US" dirty="0"/>
          </a:p>
        </p:txBody>
      </p:sp>
    </p:spTree>
    <p:extLst>
      <p:ext uri="{BB962C8B-B14F-4D97-AF65-F5344CB8AC3E}">
        <p14:creationId xmlns:p14="http://schemas.microsoft.com/office/powerpoint/2010/main" val="3840183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10</a:t>
            </a:fld>
            <a:endParaRPr lang="en-US" dirty="0"/>
          </a:p>
        </p:txBody>
      </p:sp>
    </p:spTree>
    <p:extLst>
      <p:ext uri="{BB962C8B-B14F-4D97-AF65-F5344CB8AC3E}">
        <p14:creationId xmlns:p14="http://schemas.microsoft.com/office/powerpoint/2010/main" val="164717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11</a:t>
            </a:fld>
            <a:endParaRPr lang="en-US" dirty="0"/>
          </a:p>
        </p:txBody>
      </p:sp>
    </p:spTree>
    <p:extLst>
      <p:ext uri="{BB962C8B-B14F-4D97-AF65-F5344CB8AC3E}">
        <p14:creationId xmlns:p14="http://schemas.microsoft.com/office/powerpoint/2010/main" val="1183550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13</a:t>
            </a:fld>
            <a:endParaRPr lang="en-US" dirty="0"/>
          </a:p>
        </p:txBody>
      </p:sp>
    </p:spTree>
    <p:extLst>
      <p:ext uri="{BB962C8B-B14F-4D97-AF65-F5344CB8AC3E}">
        <p14:creationId xmlns:p14="http://schemas.microsoft.com/office/powerpoint/2010/main" val="913568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14</a:t>
            </a:fld>
            <a:endParaRPr lang="en-US" dirty="0"/>
          </a:p>
        </p:txBody>
      </p:sp>
    </p:spTree>
    <p:extLst>
      <p:ext uri="{BB962C8B-B14F-4D97-AF65-F5344CB8AC3E}">
        <p14:creationId xmlns:p14="http://schemas.microsoft.com/office/powerpoint/2010/main" val="3428843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15</a:t>
            </a:fld>
            <a:endParaRPr lang="en-US" dirty="0"/>
          </a:p>
        </p:txBody>
      </p:sp>
    </p:spTree>
    <p:extLst>
      <p:ext uri="{BB962C8B-B14F-4D97-AF65-F5344CB8AC3E}">
        <p14:creationId xmlns:p14="http://schemas.microsoft.com/office/powerpoint/2010/main" val="2298214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302698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709722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354112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6169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3507893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1057197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1382180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1778931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414188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194164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241486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391577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319463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20825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169402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3795162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972D15-0A01-40E9-9034-EC5016F866AE}"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F5E571-F3B3-473B-B689-79C0D8631492}" type="slidenum">
              <a:rPr lang="en-US" smtClean="0"/>
              <a:t>‹#›</a:t>
            </a:fld>
            <a:endParaRPr lang="en-US" dirty="0"/>
          </a:p>
        </p:txBody>
      </p:sp>
    </p:spTree>
    <p:extLst>
      <p:ext uri="{BB962C8B-B14F-4D97-AF65-F5344CB8AC3E}">
        <p14:creationId xmlns:p14="http://schemas.microsoft.com/office/powerpoint/2010/main" val="2647255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972D15-0A01-40E9-9034-EC5016F866AE}" type="datetimeFigureOut">
              <a:rPr lang="en-US" smtClean="0"/>
              <a:t>7/12/2020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F5E571-F3B3-473B-B689-79C0D8631492}" type="slidenum">
              <a:rPr lang="en-US" smtClean="0"/>
              <a:t>‹#›</a:t>
            </a:fld>
            <a:endParaRPr lang="en-US" dirty="0"/>
          </a:p>
        </p:txBody>
      </p:sp>
    </p:spTree>
    <p:extLst>
      <p:ext uri="{BB962C8B-B14F-4D97-AF65-F5344CB8AC3E}">
        <p14:creationId xmlns:p14="http://schemas.microsoft.com/office/powerpoint/2010/main" val="39716546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groups.google.com/group/nltk-users" TargetMode="External"/><Relationship Id="rId2" Type="http://schemas.openxmlformats.org/officeDocument/2006/relationships/hyperlink" Target="http://nltk.org/nltk_data/" TargetMode="Externa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ED25-A653-494A-907D-D39D5875BB84}"/>
              </a:ext>
            </a:extLst>
          </p:cNvPr>
          <p:cNvSpPr>
            <a:spLocks noGrp="1"/>
          </p:cNvSpPr>
          <p:nvPr>
            <p:ph type="ctrTitle"/>
          </p:nvPr>
        </p:nvSpPr>
        <p:spPr>
          <a:xfrm>
            <a:off x="1154953" y="1447800"/>
            <a:ext cx="10831101" cy="3329581"/>
          </a:xfrm>
        </p:spPr>
        <p:txBody>
          <a:bodyPr>
            <a:normAutofit fontScale="90000"/>
          </a:bodyPr>
          <a:lstStyle/>
          <a:p>
            <a:r>
              <a:rPr lang="en-US" dirty="0">
                <a:latin typeface="Times New Roman" panose="02020603050405020304" pitchFamily="18" charset="0"/>
                <a:cs typeface="Times New Roman" panose="02020603050405020304" pitchFamily="18" charset="0"/>
              </a:rPr>
              <a:t>Project 4</a:t>
            </a:r>
            <a:br>
              <a:rPr lang="en-US" dirty="0"/>
            </a:br>
            <a:r>
              <a:rPr lang="en-US" sz="7300" dirty="0">
                <a:latin typeface="Times New Roman" panose="02020603050405020304" pitchFamily="18" charset="0"/>
                <a:cs typeface="Times New Roman" panose="02020603050405020304" pitchFamily="18" charset="0"/>
              </a:rPr>
              <a:t>Hospital Patients Readmitting</a:t>
            </a:r>
            <a:br>
              <a:rPr lang="en-US" dirty="0"/>
            </a:br>
            <a:r>
              <a:rPr lang="en-US" sz="4900" dirty="0">
                <a:latin typeface="Times New Roman" panose="02020603050405020304" pitchFamily="18" charset="0"/>
                <a:cs typeface="Times New Roman" panose="02020603050405020304" pitchFamily="18" charset="0"/>
              </a:rPr>
              <a:t>Deep Learning and SVM Application</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4DE08AD-8DD3-4D73-99D0-59E7AE56D187}"/>
              </a:ext>
            </a:extLst>
          </p:cNvPr>
          <p:cNvSpPr>
            <a:spLocks noGrp="1"/>
          </p:cNvSpPr>
          <p:nvPr>
            <p:ph type="subTitle" idx="1"/>
          </p:nvPr>
        </p:nvSpPr>
        <p:spPr>
          <a:xfrm>
            <a:off x="1154955" y="4777380"/>
            <a:ext cx="8825658" cy="1532804"/>
          </a:xfrm>
        </p:spPr>
        <p:txBody>
          <a:bodyPr>
            <a:normAutofit fontScale="92500" lnSpcReduction="10000"/>
          </a:bodyPr>
          <a:lstStyle/>
          <a:p>
            <a:pPr algn="l"/>
            <a:r>
              <a:rPr lang="en-US" b="1" dirty="0">
                <a:latin typeface="Times New Roman" panose="02020603050405020304" pitchFamily="18" charset="0"/>
                <a:cs typeface="Times New Roman" panose="02020603050405020304" pitchFamily="18" charset="0"/>
              </a:rPr>
              <a:t>Done by:</a:t>
            </a:r>
          </a:p>
          <a:p>
            <a:pPr algn="l"/>
            <a:r>
              <a:rPr lang="en-US" b="1" dirty="0">
                <a:latin typeface="Times New Roman" panose="02020603050405020304" pitchFamily="18" charset="0"/>
                <a:cs typeface="Times New Roman" panose="02020603050405020304" pitchFamily="18" charset="0"/>
              </a:rPr>
              <a:t>Mohammad Kharoof</a:t>
            </a:r>
          </a:p>
          <a:p>
            <a:pPr algn="l"/>
            <a:r>
              <a:rPr lang="en-US" b="1" dirty="0">
                <a:latin typeface="Times New Roman" panose="02020603050405020304" pitchFamily="18" charset="0"/>
                <a:cs typeface="Times New Roman" panose="02020603050405020304" pitchFamily="18" charset="0"/>
              </a:rPr>
              <a:t>Obada Issa</a:t>
            </a:r>
          </a:p>
          <a:p>
            <a:pPr algn="l"/>
            <a:r>
              <a:rPr lang="en-US" b="1" dirty="0">
                <a:latin typeface="Times New Roman" panose="02020603050405020304" pitchFamily="18" charset="0"/>
                <a:cs typeface="Times New Roman" panose="02020603050405020304" pitchFamily="18" charset="0"/>
              </a:rPr>
              <a:t>Yara Rashed</a:t>
            </a:r>
          </a:p>
        </p:txBody>
      </p:sp>
    </p:spTree>
    <p:extLst>
      <p:ext uri="{BB962C8B-B14F-4D97-AF65-F5344CB8AC3E}">
        <p14:creationId xmlns:p14="http://schemas.microsoft.com/office/powerpoint/2010/main" val="360074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err="1">
                <a:latin typeface="Times New Roman" panose="02020603050405020304" pitchFamily="18" charset="0"/>
                <a:cs typeface="Times New Roman" panose="02020603050405020304" pitchFamily="18" charset="0"/>
              </a:rPr>
              <a:t>Keras</a:t>
            </a:r>
            <a:r>
              <a:rPr lang="en-US" b="1" u="sng"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5632311"/>
          </a:xfrm>
          <a:prstGeom prst="rect">
            <a:avLst/>
          </a:prstGeom>
          <a:noFill/>
        </p:spPr>
        <p:txBody>
          <a:bodyPr wrap="square" rtlCol="0">
            <a:spAutoFit/>
          </a:bodyPr>
          <a:lstStyle/>
          <a:p>
            <a:r>
              <a:rPr lang="en-US" dirty="0"/>
              <a:t>In this project, we have used the </a:t>
            </a:r>
            <a:r>
              <a:rPr lang="en-US" dirty="0" err="1"/>
              <a:t>Keras</a:t>
            </a:r>
            <a:r>
              <a:rPr lang="en-US" dirty="0"/>
              <a:t> library from TensorFlow.</a:t>
            </a:r>
          </a:p>
          <a:p>
            <a:r>
              <a:rPr lang="en-US" dirty="0" err="1"/>
              <a:t>Keras</a:t>
            </a:r>
            <a:r>
              <a:rPr lang="en-US" dirty="0"/>
              <a:t> is an API designed for human beings, not machines. </a:t>
            </a:r>
            <a:r>
              <a:rPr lang="en-US" dirty="0" err="1"/>
              <a:t>Keras</a:t>
            </a:r>
            <a:r>
              <a:rPr lang="en-US" dirty="0"/>
              <a:t> follows best practices for reducing cognitive load: it offers consistent &amp; simple APIs, it minimizes the number of user actions required for common use cases, and it provides clear &amp; actionable error messages. It also has extensive documentation and developer guides.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https://keras.io/</a:t>
            </a:r>
          </a:p>
        </p:txBody>
      </p:sp>
      <p:pic>
        <p:nvPicPr>
          <p:cNvPr id="6" name="Picture 5">
            <a:extLst>
              <a:ext uri="{FF2B5EF4-FFF2-40B4-BE49-F238E27FC236}">
                <a16:creationId xmlns:a16="http://schemas.microsoft.com/office/drawing/2014/main" id="{2B183955-6255-4C61-B0C7-AE6A120A9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4001" y="3275776"/>
            <a:ext cx="7423997" cy="2152959"/>
          </a:xfrm>
          <a:prstGeom prst="rect">
            <a:avLst/>
          </a:prstGeom>
        </p:spPr>
      </p:pic>
    </p:spTree>
    <p:extLst>
      <p:ext uri="{BB962C8B-B14F-4D97-AF65-F5344CB8AC3E}">
        <p14:creationId xmlns:p14="http://schemas.microsoft.com/office/powerpoint/2010/main" val="382431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NLP:</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5632311"/>
          </a:xfrm>
          <a:prstGeom prst="rect">
            <a:avLst/>
          </a:prstGeom>
          <a:noFill/>
        </p:spPr>
        <p:txBody>
          <a:bodyPr wrap="square" rtlCol="0">
            <a:spAutoFit/>
          </a:bodyPr>
          <a:lstStyle/>
          <a:p>
            <a:r>
              <a:rPr lang="en-US" dirty="0"/>
              <a:t>Natural Language Processing (NLP) is the concept we will use in this project.</a:t>
            </a:r>
          </a:p>
          <a:p>
            <a:r>
              <a:rPr lang="en-US" dirty="0"/>
              <a:t>NLP depends on the tokenization of words and then make predictions based on that.</a:t>
            </a:r>
          </a:p>
          <a:p>
            <a:r>
              <a:rPr lang="en-US" dirty="0"/>
              <a:t>So what we did was as follow:</a:t>
            </a:r>
          </a:p>
          <a:p>
            <a:pPr marL="285750" indent="-285750">
              <a:buFont typeface="Arial" panose="020B0604020202020204" pitchFamily="34" charset="0"/>
              <a:buChar char="•"/>
            </a:pPr>
            <a:r>
              <a:rPr lang="en-US" dirty="0"/>
              <a:t>We used the re library to format the texts.</a:t>
            </a:r>
          </a:p>
          <a:p>
            <a:pPr marL="285750" indent="-285750">
              <a:buFont typeface="Arial" panose="020B0604020202020204" pitchFamily="34" charset="0"/>
              <a:buChar char="•"/>
            </a:pPr>
            <a:r>
              <a:rPr lang="en-US" dirty="0"/>
              <a:t>We then used NLTK to tokenize these texts.</a:t>
            </a:r>
          </a:p>
          <a:p>
            <a:pPr marL="285750" indent="-285750">
              <a:buFont typeface="Arial" panose="020B0604020202020204" pitchFamily="34" charset="0"/>
              <a:buChar char="•"/>
            </a:pPr>
            <a:r>
              <a:rPr lang="en-US" dirty="0"/>
              <a:t>Then the Deep Learning was ready to start.</a:t>
            </a:r>
          </a:p>
          <a:p>
            <a:pPr marL="285750" indent="-285750">
              <a:buFont typeface="Arial" panose="020B0604020202020204" pitchFamily="34" charset="0"/>
              <a:buChar char="•"/>
            </a:pPr>
            <a:r>
              <a:rPr lang="en-US" dirty="0"/>
              <a:t>1 Input Layer.</a:t>
            </a:r>
          </a:p>
          <a:p>
            <a:pPr marL="285750" indent="-285750">
              <a:buFont typeface="Arial" panose="020B0604020202020204" pitchFamily="34" charset="0"/>
              <a:buChar char="•"/>
            </a:pPr>
            <a:r>
              <a:rPr lang="en-US" dirty="0"/>
              <a:t>2 Hidden Layers.</a:t>
            </a:r>
          </a:p>
          <a:p>
            <a:pPr marL="285750" indent="-285750">
              <a:buFont typeface="Arial" panose="020B0604020202020204" pitchFamily="34" charset="0"/>
              <a:buChar char="•"/>
            </a:pPr>
            <a:r>
              <a:rPr lang="en-US" dirty="0"/>
              <a:t>1 Output Layer.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https://keras.io/</a:t>
            </a:r>
          </a:p>
        </p:txBody>
      </p:sp>
      <p:pic>
        <p:nvPicPr>
          <p:cNvPr id="5" name="Picture 4">
            <a:extLst>
              <a:ext uri="{FF2B5EF4-FFF2-40B4-BE49-F238E27FC236}">
                <a16:creationId xmlns:a16="http://schemas.microsoft.com/office/drawing/2014/main" id="{D0D1676A-B885-40CE-9E85-F9C226AB4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6886" y="1951982"/>
            <a:ext cx="7035114" cy="4906018"/>
          </a:xfrm>
          <a:prstGeom prst="rect">
            <a:avLst/>
          </a:prstGeom>
        </p:spPr>
      </p:pic>
    </p:spTree>
    <p:extLst>
      <p:ext uri="{BB962C8B-B14F-4D97-AF65-F5344CB8AC3E}">
        <p14:creationId xmlns:p14="http://schemas.microsoft.com/office/powerpoint/2010/main" val="95782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054010"/>
            <a:ext cx="12192000"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12D66C44-FF8F-409F-AE39-EA5C7984A72F}"/>
              </a:ext>
            </a:extLst>
          </p:cNvPr>
          <p:cNvSpPr txBox="1"/>
          <p:nvPr/>
        </p:nvSpPr>
        <p:spPr>
          <a:xfrm>
            <a:off x="4852086" y="1166842"/>
            <a:ext cx="3092245" cy="4524315"/>
          </a:xfrm>
          <a:prstGeom prst="rect">
            <a:avLst/>
          </a:prstGeom>
          <a:noFill/>
        </p:spPr>
        <p:txBody>
          <a:bodyPr wrap="square" rtlCol="0">
            <a:spAutoFit/>
          </a:bodyPr>
          <a:lstStyle/>
          <a:p>
            <a:r>
              <a:rPr lang="en-US" dirty="0"/>
              <a:t>Notes:</a:t>
            </a:r>
          </a:p>
          <a:p>
            <a:endParaRPr lang="en-US" dirty="0"/>
          </a:p>
          <a:p>
            <a:endParaRPr lang="en-US" dirty="0"/>
          </a:p>
          <a:p>
            <a:r>
              <a:rPr lang="en-US" dirty="0"/>
              <a:t>Count: How many values  were recorded.</a:t>
            </a:r>
          </a:p>
          <a:p>
            <a:r>
              <a:rPr lang="en-US" dirty="0"/>
              <a:t>Mean: mean.</a:t>
            </a:r>
          </a:p>
          <a:p>
            <a:r>
              <a:rPr lang="en-US" dirty="0"/>
              <a:t>std: standard deviation.</a:t>
            </a:r>
          </a:p>
          <a:p>
            <a:endParaRPr lang="en-US" dirty="0"/>
          </a:p>
          <a:p>
            <a:r>
              <a:rPr lang="en-US" dirty="0"/>
              <a:t>Min: minimum value.</a:t>
            </a:r>
          </a:p>
          <a:p>
            <a:r>
              <a:rPr lang="en-US" dirty="0"/>
              <a:t>25%: 25</a:t>
            </a:r>
            <a:r>
              <a:rPr lang="en-US" baseline="30000" dirty="0"/>
              <a:t>th</a:t>
            </a:r>
            <a:r>
              <a:rPr lang="en-US" dirty="0"/>
              <a:t> percentile</a:t>
            </a:r>
          </a:p>
          <a:p>
            <a:endParaRPr lang="en-US" dirty="0"/>
          </a:p>
          <a:p>
            <a:r>
              <a:rPr lang="en-US" dirty="0"/>
              <a:t>50%: 50</a:t>
            </a:r>
            <a:r>
              <a:rPr lang="en-US" baseline="30000" dirty="0"/>
              <a:t>th</a:t>
            </a:r>
            <a:r>
              <a:rPr lang="en-US" dirty="0"/>
              <a:t> percentile</a:t>
            </a:r>
          </a:p>
          <a:p>
            <a:endParaRPr lang="en-US" dirty="0"/>
          </a:p>
          <a:p>
            <a:r>
              <a:rPr lang="en-US" dirty="0"/>
              <a:t>75%: 75</a:t>
            </a:r>
            <a:r>
              <a:rPr lang="en-US" baseline="30000" dirty="0"/>
              <a:t>th</a:t>
            </a:r>
            <a:r>
              <a:rPr lang="en-US" dirty="0"/>
              <a:t> percentile</a:t>
            </a:r>
          </a:p>
          <a:p>
            <a:endParaRPr lang="en-US" dirty="0"/>
          </a:p>
          <a:p>
            <a:r>
              <a:rPr lang="en-US" dirty="0"/>
              <a:t>Max: maximum value.</a:t>
            </a:r>
          </a:p>
        </p:txBody>
      </p:sp>
      <p:pic>
        <p:nvPicPr>
          <p:cNvPr id="6" name="Picture 5">
            <a:extLst>
              <a:ext uri="{FF2B5EF4-FFF2-40B4-BE49-F238E27FC236}">
                <a16:creationId xmlns:a16="http://schemas.microsoft.com/office/drawing/2014/main" id="{3595C96B-3E6A-4349-97A0-0055069DC754}"/>
              </a:ext>
            </a:extLst>
          </p:cNvPr>
          <p:cNvPicPr>
            <a:picLocks noChangeAspect="1"/>
          </p:cNvPicPr>
          <p:nvPr/>
        </p:nvPicPr>
        <p:blipFill rotWithShape="1">
          <a:blip r:embed="rId2"/>
          <a:srcRect r="84247"/>
          <a:stretch/>
        </p:blipFill>
        <p:spPr>
          <a:xfrm>
            <a:off x="0" y="1079157"/>
            <a:ext cx="4852086" cy="4543601"/>
          </a:xfrm>
          <a:prstGeom prst="rect">
            <a:avLst/>
          </a:prstGeom>
        </p:spPr>
      </p:pic>
    </p:spTree>
    <p:extLst>
      <p:ext uri="{BB962C8B-B14F-4D97-AF65-F5344CB8AC3E}">
        <p14:creationId xmlns:p14="http://schemas.microsoft.com/office/powerpoint/2010/main" val="26718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805883" y="4259456"/>
            <a:ext cx="6705600" cy="646331"/>
          </a:xfrm>
          <a:prstGeom prst="rect">
            <a:avLst/>
          </a:prstGeom>
          <a:noFill/>
        </p:spPr>
        <p:txBody>
          <a:bodyPr wrap="square" rtlCol="0">
            <a:spAutoFit/>
          </a:bodyPr>
          <a:lstStyle/>
          <a:p>
            <a:pPr algn="ctr"/>
            <a:r>
              <a:rPr lang="en-US" dirty="0"/>
              <a:t>The difference between the first 2 epochs.</a:t>
            </a:r>
            <a:endParaRPr lang="en-US" altLang="en-US" sz="4000" dirty="0">
              <a:latin typeface="Arial" panose="020B0604020202020204" pitchFamily="34" charset="0"/>
            </a:endParaRPr>
          </a:p>
          <a:p>
            <a:pPr algn="ctr"/>
            <a:endParaRPr lang="en-US" dirty="0"/>
          </a:p>
        </p:txBody>
      </p:sp>
      <p:pic>
        <p:nvPicPr>
          <p:cNvPr id="3" name="Picture 2">
            <a:extLst>
              <a:ext uri="{FF2B5EF4-FFF2-40B4-BE49-F238E27FC236}">
                <a16:creationId xmlns:a16="http://schemas.microsoft.com/office/drawing/2014/main" id="{EEC13205-6552-4A79-B39A-36AE91168BD2}"/>
              </a:ext>
            </a:extLst>
          </p:cNvPr>
          <p:cNvPicPr>
            <a:picLocks noChangeAspect="1"/>
          </p:cNvPicPr>
          <p:nvPr/>
        </p:nvPicPr>
        <p:blipFill>
          <a:blip r:embed="rId3"/>
          <a:stretch>
            <a:fillRect/>
          </a:stretch>
        </p:blipFill>
        <p:spPr>
          <a:xfrm>
            <a:off x="1157287" y="2614225"/>
            <a:ext cx="9877425" cy="1381125"/>
          </a:xfrm>
          <a:prstGeom prst="rect">
            <a:avLst/>
          </a:prstGeom>
        </p:spPr>
      </p:pic>
    </p:spTree>
    <p:extLst>
      <p:ext uri="{BB962C8B-B14F-4D97-AF65-F5344CB8AC3E}">
        <p14:creationId xmlns:p14="http://schemas.microsoft.com/office/powerpoint/2010/main" val="25934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743200" y="4745488"/>
            <a:ext cx="6705600" cy="369332"/>
          </a:xfrm>
          <a:prstGeom prst="rect">
            <a:avLst/>
          </a:prstGeom>
          <a:noFill/>
        </p:spPr>
        <p:txBody>
          <a:bodyPr wrap="square" rtlCol="0">
            <a:spAutoFit/>
          </a:bodyPr>
          <a:lstStyle/>
          <a:p>
            <a:pPr algn="ctr"/>
            <a:r>
              <a:rPr lang="en-US" dirty="0"/>
              <a:t>Epoch number 300.</a:t>
            </a:r>
          </a:p>
        </p:txBody>
      </p:sp>
      <p:pic>
        <p:nvPicPr>
          <p:cNvPr id="4" name="Picture 3">
            <a:extLst>
              <a:ext uri="{FF2B5EF4-FFF2-40B4-BE49-F238E27FC236}">
                <a16:creationId xmlns:a16="http://schemas.microsoft.com/office/drawing/2014/main" id="{9775CAB6-5BE8-4FB0-92B1-A09B882BDDBC}"/>
              </a:ext>
            </a:extLst>
          </p:cNvPr>
          <p:cNvPicPr>
            <a:picLocks noChangeAspect="1"/>
          </p:cNvPicPr>
          <p:nvPr/>
        </p:nvPicPr>
        <p:blipFill>
          <a:blip r:embed="rId3"/>
          <a:stretch>
            <a:fillRect/>
          </a:stretch>
        </p:blipFill>
        <p:spPr>
          <a:xfrm>
            <a:off x="958421" y="2886075"/>
            <a:ext cx="10077450" cy="1512930"/>
          </a:xfrm>
          <a:prstGeom prst="rect">
            <a:avLst/>
          </a:prstGeom>
        </p:spPr>
      </p:pic>
    </p:spTree>
    <p:extLst>
      <p:ext uri="{BB962C8B-B14F-4D97-AF65-F5344CB8AC3E}">
        <p14:creationId xmlns:p14="http://schemas.microsoft.com/office/powerpoint/2010/main" val="1745366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Summary and Findings</a:t>
            </a:r>
          </a:p>
        </p:txBody>
      </p:sp>
      <p:sp>
        <p:nvSpPr>
          <p:cNvPr id="5" name="TextBox 4">
            <a:extLst>
              <a:ext uri="{FF2B5EF4-FFF2-40B4-BE49-F238E27FC236}">
                <a16:creationId xmlns:a16="http://schemas.microsoft.com/office/drawing/2014/main" id="{06E3395E-AD8E-4BC8-8809-89EA4374FC43}"/>
              </a:ext>
            </a:extLst>
          </p:cNvPr>
          <p:cNvSpPr txBox="1"/>
          <p:nvPr/>
        </p:nvSpPr>
        <p:spPr>
          <a:xfrm>
            <a:off x="0" y="1143246"/>
            <a:ext cx="12192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dataset was indeed massive. However, it had a mean of 8.4 and a standard deviation of 1.6.</a:t>
            </a:r>
          </a:p>
          <a:p>
            <a:pPr marL="285750" indent="-285750">
              <a:buFont typeface="Arial" panose="020B0604020202020204" pitchFamily="34" charset="0"/>
              <a:buChar char="•"/>
            </a:pPr>
            <a:r>
              <a:rPr lang="en-US" dirty="0"/>
              <a:t>This has damaged the dataset and made the minor negative reviews act like noise.</a:t>
            </a:r>
          </a:p>
          <a:p>
            <a:pPr marL="285750" indent="-285750">
              <a:buFont typeface="Arial" panose="020B0604020202020204" pitchFamily="34" charset="0"/>
              <a:buChar char="•"/>
            </a:pPr>
            <a:r>
              <a:rPr lang="en-US" dirty="0"/>
              <a:t>This can be treated by changing the percentage of the positive reviews and lowering the mean to ~5.</a:t>
            </a:r>
          </a:p>
          <a:p>
            <a:pPr marL="285750" indent="-285750">
              <a:buFont typeface="Arial" panose="020B0604020202020204" pitchFamily="34" charset="0"/>
              <a:buChar char="•"/>
            </a:pPr>
            <a:r>
              <a:rPr lang="en-US" dirty="0"/>
              <a:t>We will lose lots of data if we do that.</a:t>
            </a:r>
          </a:p>
          <a:p>
            <a:pPr marL="285750" indent="-285750">
              <a:buFont typeface="Arial" panose="020B0604020202020204" pitchFamily="34" charset="0"/>
              <a:buChar char="•"/>
            </a:pPr>
            <a:r>
              <a:rPr lang="en-US" dirty="0"/>
              <a:t>It is not ethical as it is not our data to do that and it is lying statistically.</a:t>
            </a:r>
          </a:p>
        </p:txBody>
      </p:sp>
    </p:spTree>
    <p:extLst>
      <p:ext uri="{BB962C8B-B14F-4D97-AF65-F5344CB8AC3E}">
        <p14:creationId xmlns:p14="http://schemas.microsoft.com/office/powerpoint/2010/main" val="33587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8825658" cy="1079157"/>
          </a:xfrm>
        </p:spPr>
        <p:txBody>
          <a:bodyPr/>
          <a:lstStyle/>
          <a:p>
            <a:r>
              <a:rPr lang="en-US" b="1" u="sng"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5355312"/>
          </a:xfrm>
          <a:prstGeom prst="rect">
            <a:avLst/>
          </a:prstGeom>
          <a:noFill/>
        </p:spPr>
        <p:txBody>
          <a:bodyPr wrap="square" rtlCol="0">
            <a:spAutoFit/>
          </a:bodyPr>
          <a:lstStyle/>
          <a:p>
            <a:r>
              <a:rPr lang="en-US" dirty="0"/>
              <a:t>Do customer reviews really matter? The answer is a strong yes. With the emergence of online platforms, customers can share their experience with the world in just a few clicks. Nowadays, the reviews are not only found on e-commerce websites they may be across the web from social media to blogs and forums. And of course, there are websites dedicated to customer reviews, such as TripAdvisor and Yelp. All of those sources allow consumers to freely give their opinion about the products, whether they be positive or negative. These reviews are a valuable asset for any B2C company and can be crucial for a business. Why are they so important? How can companies use them? Here is everything you need to know about the importance of customer reviews.</a:t>
            </a:r>
          </a:p>
          <a:p>
            <a:r>
              <a:rPr lang="en-US" dirty="0"/>
              <a:t>Data science has improved exponentially over the last years and it has opened the doors to multiple ways of engineering all of that data. One way was to apply machine learning to the data in order to predict something based on an existing dataset in a set of algorithms called unsupervised machine learning algorithms.</a:t>
            </a:r>
          </a:p>
          <a:p>
            <a:r>
              <a:rPr lang="en-US" dirty="0"/>
              <a:t>As an example of these algorithms we have the Artificial Neural Networks(ANN) and the Convolutional Neural Networks (CNN). Thus, giving the birth to Deep learning which is a subset of machine learning. It is completely based on biological neurons but more on that later. Smart Bridge has offered us the Hotel Reviews dataset which has 515738 datapoints and  2 main features being Negative Reviews and Positive Reviews along with the label being Reviewer_Score.</a:t>
            </a:r>
          </a:p>
          <a:p>
            <a:r>
              <a:rPr lang="en-US" dirty="0"/>
              <a:t>Our job is to process this dataset and come up with an NLP model that can predict how good a certain review is.</a:t>
            </a:r>
          </a:p>
        </p:txBody>
      </p:sp>
    </p:spTree>
    <p:extLst>
      <p:ext uri="{BB962C8B-B14F-4D97-AF65-F5344CB8AC3E}">
        <p14:creationId xmlns:p14="http://schemas.microsoft.com/office/powerpoint/2010/main" val="242337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Overview of the Project</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4524315"/>
          </a:xfrm>
          <a:prstGeom prst="rect">
            <a:avLst/>
          </a:prstGeom>
          <a:noFill/>
        </p:spPr>
        <p:txBody>
          <a:bodyPr wrap="square" rtlCol="0">
            <a:spAutoFit/>
          </a:bodyPr>
          <a:lstStyle/>
          <a:p>
            <a:r>
              <a:rPr lang="en-US" dirty="0"/>
              <a:t>As mentioned before, this dataset is from different cities and countries and as a note this dataset is massive. </a:t>
            </a:r>
          </a:p>
          <a:p>
            <a:endParaRPr lang="en-US" dirty="0"/>
          </a:p>
          <a:p>
            <a:r>
              <a:rPr lang="en-US" dirty="0"/>
              <a:t>These recorded features contained the following:</a:t>
            </a:r>
          </a:p>
          <a:p>
            <a:pPr marL="285750" indent="-285750">
              <a:buFont typeface="Arial" panose="020B0604020202020204" pitchFamily="34" charset="0"/>
              <a:buChar char="•"/>
            </a:pPr>
            <a:r>
              <a:rPr lang="en-US" dirty="0"/>
              <a:t>Positive_Review;</a:t>
            </a:r>
          </a:p>
          <a:p>
            <a:pPr marL="285750" indent="-285750">
              <a:buFont typeface="Arial" panose="020B0604020202020204" pitchFamily="34" charset="0"/>
              <a:buChar char="•"/>
            </a:pPr>
            <a:r>
              <a:rPr lang="en-US" dirty="0"/>
              <a:t>Negative_Review;</a:t>
            </a:r>
          </a:p>
          <a:p>
            <a:pPr marL="285750" indent="-285750">
              <a:buFont typeface="Arial" panose="020B0604020202020204" pitchFamily="34" charset="0"/>
              <a:buChar char="•"/>
            </a:pPr>
            <a:r>
              <a:rPr lang="en-US" dirty="0"/>
              <a:t>Address;</a:t>
            </a:r>
          </a:p>
          <a:p>
            <a:pPr marL="285750" indent="-285750">
              <a:buFont typeface="Arial" panose="020B0604020202020204" pitchFamily="34" charset="0"/>
              <a:buChar char="•"/>
            </a:pPr>
            <a:r>
              <a:rPr lang="en-US" dirty="0"/>
              <a:t>Nationality;</a:t>
            </a:r>
          </a:p>
          <a:p>
            <a:pPr marL="285750" indent="-285750">
              <a:buFont typeface="Arial" panose="020B0604020202020204" pitchFamily="34" charset="0"/>
              <a:buChar char="•"/>
            </a:pPr>
            <a:r>
              <a:rPr lang="en-US" dirty="0"/>
              <a:t>Hotel_Name;</a:t>
            </a:r>
          </a:p>
          <a:p>
            <a:pPr marL="285750" indent="-285750">
              <a:buFont typeface="Arial" panose="020B0604020202020204" pitchFamily="34" charset="0"/>
              <a:buChar char="•"/>
            </a:pPr>
            <a:endParaRPr lang="en-US" dirty="0"/>
          </a:p>
          <a:p>
            <a:r>
              <a:rPr lang="en-US" dirty="0"/>
              <a:t>This dataset had 2 main features to focus on and the rest was simply ignored since this is an NLP.</a:t>
            </a:r>
          </a:p>
          <a:p>
            <a:r>
              <a:rPr lang="en-US" dirty="0"/>
              <a:t>The Positive and Negative reviews were added into a review list.</a:t>
            </a:r>
          </a:p>
          <a:p>
            <a:r>
              <a:rPr lang="en-US" dirty="0"/>
              <a:t>This list was then turned into a numeric form using NLTK.</a:t>
            </a:r>
          </a:p>
          <a:p>
            <a:r>
              <a:rPr lang="en-US" dirty="0"/>
              <a:t>Then it was passed into an ANN with 2 hidden layers.</a:t>
            </a:r>
          </a:p>
          <a:p>
            <a:r>
              <a:rPr lang="en-US" dirty="0"/>
              <a:t>Each hidden layer had 1500 neurons.</a:t>
            </a:r>
          </a:p>
          <a:p>
            <a:endParaRPr lang="en-US" dirty="0"/>
          </a:p>
          <a:p>
            <a:endParaRPr lang="en-US" dirty="0"/>
          </a:p>
        </p:txBody>
      </p:sp>
    </p:spTree>
    <p:extLst>
      <p:ext uri="{BB962C8B-B14F-4D97-AF65-F5344CB8AC3E}">
        <p14:creationId xmlns:p14="http://schemas.microsoft.com/office/powerpoint/2010/main" val="221724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Emphasis on the Problem </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Analyzing reviews left to you by customers helps keep your feet on the ground in respect to overall customer satisfaction, as they can provide your business with feedback regarding what your customers truly want. By using this information as input, you will be able to improve customer service by quickly and efficiently resolve the issues that consumers faced, thereby creating a positive experience for the consumer and keeping your focus on their needs. </a:t>
            </a:r>
          </a:p>
          <a:p>
            <a:pPr marL="285750" indent="-285750">
              <a:buFont typeface="Arial" panose="020B0604020202020204" pitchFamily="34" charset="0"/>
              <a:buChar char="•"/>
            </a:pPr>
            <a:r>
              <a:rPr lang="en-US" dirty="0"/>
              <a:t>No doubt, we are social creatures since the moment we come to this world and we are interested in knowing what other say before we make our buying decisions. Much like we would ask friends and family for recommendations, review sites allow us to do this online with just some clicks.</a:t>
            </a:r>
          </a:p>
          <a:p>
            <a:pPr marL="285750" indent="-285750">
              <a:buFont typeface="Arial" panose="020B0604020202020204" pitchFamily="34" charset="0"/>
              <a:buChar char="•"/>
            </a:pPr>
            <a:r>
              <a:rPr lang="en-US" dirty="0"/>
              <a:t>Reviews enable new businesses to stand shoulder to shoulder with more established competition, and potentially gain a positive niche in people’s estimation and expectations. Look at it this way…which company would you rather buy from: one with 50 3-star reviews or one with 5 5-star reviews? Voila! You just took the discussion away from the discount and price!</a:t>
            </a:r>
          </a:p>
        </p:txBody>
      </p:sp>
    </p:spTree>
    <p:extLst>
      <p:ext uri="{BB962C8B-B14F-4D97-AF65-F5344CB8AC3E}">
        <p14:creationId xmlns:p14="http://schemas.microsoft.com/office/powerpoint/2010/main" val="213583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Objectives</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10529"/>
            <a:ext cx="12192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 To process the dataset provided.</a:t>
            </a:r>
          </a:p>
          <a:p>
            <a:pPr marL="285750" indent="-285750">
              <a:buFont typeface="Arial" panose="020B0604020202020204" pitchFamily="34" charset="0"/>
              <a:buChar char="•"/>
            </a:pPr>
            <a:r>
              <a:rPr lang="en-US" dirty="0"/>
              <a:t>Apply NLP on the dataset.</a:t>
            </a:r>
          </a:p>
          <a:p>
            <a:pPr marL="285750" indent="-285750">
              <a:buFont typeface="Arial" panose="020B0604020202020204" pitchFamily="34" charset="0"/>
              <a:buChar char="•"/>
            </a:pPr>
            <a:r>
              <a:rPr lang="en-US" dirty="0"/>
              <a:t>Using ANN and NLP to predict a review score.</a:t>
            </a:r>
          </a:p>
          <a:p>
            <a:pPr marL="285750" indent="-285750">
              <a:buFont typeface="Arial" panose="020B0604020202020204" pitchFamily="34" charset="0"/>
              <a:buChar char="•"/>
            </a:pPr>
            <a:r>
              <a:rPr lang="en-US" dirty="0"/>
              <a:t>Discussion of Results.</a:t>
            </a:r>
          </a:p>
        </p:txBody>
      </p:sp>
      <p:pic>
        <p:nvPicPr>
          <p:cNvPr id="5" name="Picture 4">
            <a:extLst>
              <a:ext uri="{FF2B5EF4-FFF2-40B4-BE49-F238E27FC236}">
                <a16:creationId xmlns:a16="http://schemas.microsoft.com/office/drawing/2014/main" id="{4F10BDEC-8A48-443E-A543-0F1D810EC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8163" y="1"/>
            <a:ext cx="6713838" cy="6858000"/>
          </a:xfrm>
          <a:prstGeom prst="rect">
            <a:avLst/>
          </a:prstGeom>
        </p:spPr>
      </p:pic>
    </p:spTree>
    <p:extLst>
      <p:ext uri="{BB962C8B-B14F-4D97-AF65-F5344CB8AC3E}">
        <p14:creationId xmlns:p14="http://schemas.microsoft.com/office/powerpoint/2010/main" val="251592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3693319"/>
          </a:xfrm>
          <a:prstGeom prst="rect">
            <a:avLst/>
          </a:prstGeom>
          <a:noFill/>
        </p:spPr>
        <p:txBody>
          <a:bodyPr wrap="square" rtlCol="0">
            <a:spAutoFit/>
          </a:bodyPr>
          <a:lstStyle/>
          <a:p>
            <a:r>
              <a:rPr lang="en-US" dirty="0"/>
              <a:t>The dataset contains the following features:</a:t>
            </a:r>
          </a:p>
          <a:p>
            <a:pPr marL="285750" indent="-285750">
              <a:buFont typeface="Arial" panose="020B0604020202020204" pitchFamily="34" charset="0"/>
              <a:buChar char="•"/>
            </a:pPr>
            <a:r>
              <a:rPr lang="en-US" dirty="0"/>
              <a:t>Hotel_Address </a:t>
            </a:r>
          </a:p>
          <a:p>
            <a:pPr marL="285750" indent="-285750">
              <a:buFont typeface="Arial" panose="020B0604020202020204" pitchFamily="34" charset="0"/>
              <a:buChar char="•"/>
            </a:pPr>
            <a:r>
              <a:rPr lang="en-US" dirty="0"/>
              <a:t>Additional_Number_of_Scoring </a:t>
            </a:r>
          </a:p>
          <a:p>
            <a:pPr marL="285750" indent="-285750">
              <a:buFont typeface="Arial" panose="020B0604020202020204" pitchFamily="34" charset="0"/>
              <a:buChar char="•"/>
            </a:pPr>
            <a:r>
              <a:rPr lang="en-US" dirty="0"/>
              <a:t>Review_Date Average_Score </a:t>
            </a:r>
          </a:p>
          <a:p>
            <a:pPr marL="285750" indent="-285750">
              <a:buFont typeface="Arial" panose="020B0604020202020204" pitchFamily="34" charset="0"/>
              <a:buChar char="•"/>
            </a:pPr>
            <a:r>
              <a:rPr lang="en-US" dirty="0"/>
              <a:t>Hotel_Name Reviewer_Nationality </a:t>
            </a:r>
          </a:p>
          <a:p>
            <a:pPr marL="285750" indent="-285750">
              <a:buFont typeface="Arial" panose="020B0604020202020204" pitchFamily="34" charset="0"/>
              <a:buChar char="•"/>
            </a:pPr>
            <a:r>
              <a:rPr lang="en-US" dirty="0"/>
              <a:t>Negative_Review </a:t>
            </a:r>
          </a:p>
          <a:p>
            <a:pPr marL="285750" indent="-285750">
              <a:buFont typeface="Arial" panose="020B0604020202020204" pitchFamily="34" charset="0"/>
              <a:buChar char="•"/>
            </a:pPr>
            <a:r>
              <a:rPr lang="en-US" dirty="0"/>
              <a:t>Review_Total_Negative_Word_Counts Total_Number_of_Reviews </a:t>
            </a:r>
          </a:p>
          <a:p>
            <a:pPr marL="285750" indent="-285750">
              <a:buFont typeface="Arial" panose="020B0604020202020204" pitchFamily="34" charset="0"/>
              <a:buChar char="•"/>
            </a:pPr>
            <a:r>
              <a:rPr lang="en-US" dirty="0"/>
              <a:t>Positive_Review Review_Total_Positive_Word_Counts Total_Number_of_Reviews_Reviewer_Has_Given Reviewer_Score </a:t>
            </a:r>
          </a:p>
          <a:p>
            <a:pPr marL="285750" indent="-285750">
              <a:buFont typeface="Arial" panose="020B0604020202020204" pitchFamily="34" charset="0"/>
              <a:buChar char="•"/>
            </a:pPr>
            <a:r>
              <a:rPr lang="en-US" dirty="0"/>
              <a:t>Tags </a:t>
            </a:r>
          </a:p>
          <a:p>
            <a:pPr marL="285750" indent="-285750">
              <a:buFont typeface="Arial" panose="020B0604020202020204" pitchFamily="34" charset="0"/>
              <a:buChar char="•"/>
            </a:pPr>
            <a:r>
              <a:rPr lang="en-US" dirty="0"/>
              <a:t>days_since_review </a:t>
            </a:r>
          </a:p>
          <a:p>
            <a:pPr marL="285750" indent="-285750">
              <a:buFont typeface="Arial" panose="020B0604020202020204" pitchFamily="34" charset="0"/>
              <a:buChar char="•"/>
            </a:pPr>
            <a:r>
              <a:rPr lang="en-US" dirty="0"/>
              <a:t>lat </a:t>
            </a:r>
          </a:p>
          <a:p>
            <a:pPr marL="285750" indent="-285750">
              <a:buFont typeface="Arial" panose="020B0604020202020204" pitchFamily="34" charset="0"/>
              <a:buChar char="•"/>
            </a:pPr>
            <a:r>
              <a:rPr lang="en-US" dirty="0"/>
              <a:t>lng </a:t>
            </a:r>
          </a:p>
        </p:txBody>
      </p:sp>
    </p:spTree>
    <p:extLst>
      <p:ext uri="{BB962C8B-B14F-4D97-AF65-F5344CB8AC3E}">
        <p14:creationId xmlns:p14="http://schemas.microsoft.com/office/powerpoint/2010/main" val="54069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RE:</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5632311"/>
          </a:xfrm>
          <a:prstGeom prst="rect">
            <a:avLst/>
          </a:prstGeom>
          <a:noFill/>
        </p:spPr>
        <p:txBody>
          <a:bodyPr wrap="square" rtlCol="0">
            <a:spAutoFit/>
          </a:bodyPr>
          <a:lstStyle/>
          <a:p>
            <a:r>
              <a:rPr lang="en-US" dirty="0"/>
              <a:t>In this project, we have used the Regular expression library (re) library.</a:t>
            </a:r>
          </a:p>
          <a:p>
            <a:r>
              <a:rPr lang="en-US" dirty="0"/>
              <a:t>It is used to preprocess the text and to reformat it.</a:t>
            </a:r>
          </a:p>
          <a:p>
            <a:r>
              <a:rPr lang="en-US" dirty="0"/>
              <a:t>It has the ability to detect and work with patterns. We used this to remove punctuations.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https://docs.python.org/3/library/re.html</a:t>
            </a:r>
          </a:p>
        </p:txBody>
      </p:sp>
      <p:pic>
        <p:nvPicPr>
          <p:cNvPr id="7" name="Picture 6">
            <a:extLst>
              <a:ext uri="{FF2B5EF4-FFF2-40B4-BE49-F238E27FC236}">
                <a16:creationId xmlns:a16="http://schemas.microsoft.com/office/drawing/2014/main" id="{515DC44E-4CE6-49D2-A355-0723844B1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7720"/>
            <a:ext cx="8311978" cy="4091052"/>
          </a:xfrm>
          <a:prstGeom prst="rect">
            <a:avLst/>
          </a:prstGeom>
        </p:spPr>
      </p:pic>
    </p:spTree>
    <p:extLst>
      <p:ext uri="{BB962C8B-B14F-4D97-AF65-F5344CB8AC3E}">
        <p14:creationId xmlns:p14="http://schemas.microsoft.com/office/powerpoint/2010/main" val="404528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NLTK:</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5632311"/>
          </a:xfrm>
          <a:prstGeom prst="rect">
            <a:avLst/>
          </a:prstGeom>
          <a:noFill/>
        </p:spPr>
        <p:txBody>
          <a:bodyPr wrap="square" rtlCol="0">
            <a:spAutoFit/>
          </a:bodyPr>
          <a:lstStyle/>
          <a:p>
            <a:r>
              <a:rPr lang="en-US" dirty="0"/>
              <a:t>In this project, we have used the Natural Language Toolkit library (</a:t>
            </a:r>
            <a:r>
              <a:rPr lang="en-US" dirty="0" err="1"/>
              <a:t>nlkt</a:t>
            </a:r>
            <a:r>
              <a:rPr lang="en-US" dirty="0"/>
              <a:t>) library.</a:t>
            </a:r>
          </a:p>
          <a:p>
            <a:r>
              <a:rPr lang="en-US" dirty="0"/>
              <a:t>NLTK is a leading platform for building Python programs to work with human language data. It provides easy-to-use interfaces to </a:t>
            </a:r>
            <a:r>
              <a:rPr lang="en-US" dirty="0">
                <a:hlinkClick r:id="rId2"/>
              </a:rPr>
              <a:t>over 50 corpora and lexical resources</a:t>
            </a:r>
            <a:r>
              <a:rPr lang="en-US" dirty="0"/>
              <a:t> such as WordNet, along with a suite of text processing libraries for classification, tokenization, stemming, tagging, parsing, and semantic reasoning, wrappers for industrial-strength NLP libraries, and an active </a:t>
            </a:r>
            <a:r>
              <a:rPr lang="en-US" dirty="0">
                <a:hlinkClick r:id="rId3"/>
              </a:rPr>
              <a:t>discussion forum</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Bird, Steven, Edward </a:t>
            </a:r>
            <a:r>
              <a:rPr lang="en-US" dirty="0" err="1"/>
              <a:t>Loper</a:t>
            </a:r>
            <a:r>
              <a:rPr lang="en-US" dirty="0"/>
              <a:t> and Ewan Klein (2009), </a:t>
            </a:r>
            <a:r>
              <a:rPr lang="en-US" i="1" dirty="0"/>
              <a:t>Natural Language Processing with Python</a:t>
            </a:r>
            <a:r>
              <a:rPr lang="en-US" dirty="0"/>
              <a:t>. O’Reilly Media Inc.</a:t>
            </a:r>
          </a:p>
          <a:p>
            <a:r>
              <a:rPr lang="en-US" dirty="0"/>
              <a:t>https://www.nltk.org/</a:t>
            </a:r>
          </a:p>
        </p:txBody>
      </p:sp>
      <p:pic>
        <p:nvPicPr>
          <p:cNvPr id="5" name="Picture 4">
            <a:extLst>
              <a:ext uri="{FF2B5EF4-FFF2-40B4-BE49-F238E27FC236}">
                <a16:creationId xmlns:a16="http://schemas.microsoft.com/office/drawing/2014/main" id="{B9481098-5384-490B-8BBE-1AA3137B0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3126" y="2755749"/>
            <a:ext cx="5978611" cy="3128806"/>
          </a:xfrm>
          <a:prstGeom prst="rect">
            <a:avLst/>
          </a:prstGeom>
        </p:spPr>
      </p:pic>
    </p:spTree>
    <p:extLst>
      <p:ext uri="{BB962C8B-B14F-4D97-AF65-F5344CB8AC3E}">
        <p14:creationId xmlns:p14="http://schemas.microsoft.com/office/powerpoint/2010/main" val="282906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TensorFlow:</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5632311"/>
          </a:xfrm>
          <a:prstGeom prst="rect">
            <a:avLst/>
          </a:prstGeom>
          <a:noFill/>
        </p:spPr>
        <p:txBody>
          <a:bodyPr wrap="square" rtlCol="0">
            <a:spAutoFit/>
          </a:bodyPr>
          <a:lstStyle/>
          <a:p>
            <a:r>
              <a:rPr lang="en-US" dirty="0"/>
              <a:t>In this project, we have used the </a:t>
            </a:r>
            <a:r>
              <a:rPr lang="en-US" dirty="0" err="1"/>
              <a:t>Tensorflow</a:t>
            </a:r>
            <a:r>
              <a:rPr lang="en-US" dirty="0"/>
              <a:t> library.</a:t>
            </a:r>
          </a:p>
          <a:p>
            <a:r>
              <a:rPr lang="en-US" dirty="0"/>
              <a:t>TensorFlow is an end-to-end open source platform for machine learning. It has a comprehensive, flexible ecosystem of tools, libraries and community resources that lets researchers push the state-of-the-art in ML and developers easily build and deploy ML powered applications.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https://www.tensorflow.org/</a:t>
            </a:r>
          </a:p>
        </p:txBody>
      </p:sp>
      <p:pic>
        <p:nvPicPr>
          <p:cNvPr id="8" name="Picture 7">
            <a:extLst>
              <a:ext uri="{FF2B5EF4-FFF2-40B4-BE49-F238E27FC236}">
                <a16:creationId xmlns:a16="http://schemas.microsoft.com/office/drawing/2014/main" id="{1D2462AD-AB72-4DC0-96A2-75EE9601F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412141"/>
            <a:ext cx="3352800" cy="2857500"/>
          </a:xfrm>
          <a:prstGeom prst="rect">
            <a:avLst/>
          </a:prstGeom>
        </p:spPr>
      </p:pic>
    </p:spTree>
    <p:extLst>
      <p:ext uri="{BB962C8B-B14F-4D97-AF65-F5344CB8AC3E}">
        <p14:creationId xmlns:p14="http://schemas.microsoft.com/office/powerpoint/2010/main" val="1838570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251</TotalTime>
  <Words>1318</Words>
  <Application>Microsoft Office PowerPoint</Application>
  <PresentationFormat>Widescreen</PresentationFormat>
  <Paragraphs>175</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Ion</vt:lpstr>
      <vt:lpstr>Project 4 Hospital Patients Readmitting Deep Learning and SVM Application</vt:lpstr>
      <vt:lpstr>Introduction</vt:lpstr>
      <vt:lpstr>Overview of the Project</vt:lpstr>
      <vt:lpstr>Emphasis on the Problem </vt:lpstr>
      <vt:lpstr>Objectives</vt:lpstr>
      <vt:lpstr>Dataset Description</vt:lpstr>
      <vt:lpstr>RE:</vt:lpstr>
      <vt:lpstr>NLTK:</vt:lpstr>
      <vt:lpstr>TensorFlow:</vt:lpstr>
      <vt:lpstr>Keras:</vt:lpstr>
      <vt:lpstr>NLP:</vt:lpstr>
      <vt:lpstr>EDA</vt:lpstr>
      <vt:lpstr>ML</vt:lpstr>
      <vt:lpstr>ML</vt:lpstr>
      <vt:lpstr>Summary and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Air Quality in Italy Linear Regression Model Comparison</dc:title>
  <dc:creator>ASUS</dc:creator>
  <cp:lastModifiedBy>ASUS</cp:lastModifiedBy>
  <cp:revision>27</cp:revision>
  <dcterms:created xsi:type="dcterms:W3CDTF">2020-06-12T22:45:17Z</dcterms:created>
  <dcterms:modified xsi:type="dcterms:W3CDTF">2020-07-12T14:08:54Z</dcterms:modified>
</cp:coreProperties>
</file>