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6" r:id="rId28"/>
    <p:sldId id="285" r:id="rId29"/>
    <p:sldId id="287" r:id="rId30"/>
    <p:sldId id="288" r:id="rId31"/>
    <p:sldId id="290" r:id="rId32"/>
    <p:sldId id="291" r:id="rId33"/>
    <p:sldId id="292" r:id="rId34"/>
    <p:sldId id="293" r:id="rId35"/>
    <p:sldId id="294" r:id="rId36"/>
    <p:sldId id="29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326"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31857D-806D-4BC1-BFCC-7C6BCDD62EFE}" type="datetimeFigureOut">
              <a:rPr lang="en-US" smtClean="0"/>
              <a:t>6/13/2020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2B2EF3-A1F0-42F3-BBAC-27B903D9425E}" type="slidenum">
              <a:rPr lang="en-US" smtClean="0"/>
              <a:t>‹#›</a:t>
            </a:fld>
            <a:endParaRPr lang="en-US"/>
          </a:p>
        </p:txBody>
      </p:sp>
    </p:spTree>
    <p:extLst>
      <p:ext uri="{BB962C8B-B14F-4D97-AF65-F5344CB8AC3E}">
        <p14:creationId xmlns:p14="http://schemas.microsoft.com/office/powerpoint/2010/main" val="1215054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B2EF3-A1F0-42F3-BBAC-27B903D9425E}" type="slidenum">
              <a:rPr lang="en-US" smtClean="0"/>
              <a:t>30</a:t>
            </a:fld>
            <a:endParaRPr lang="en-US"/>
          </a:p>
        </p:txBody>
      </p:sp>
    </p:spTree>
    <p:extLst>
      <p:ext uri="{BB962C8B-B14F-4D97-AF65-F5344CB8AC3E}">
        <p14:creationId xmlns:p14="http://schemas.microsoft.com/office/powerpoint/2010/main" val="31327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B2EF3-A1F0-42F3-BBAC-27B903D9425E}" type="slidenum">
              <a:rPr lang="en-US" smtClean="0"/>
              <a:t>31</a:t>
            </a:fld>
            <a:endParaRPr lang="en-US"/>
          </a:p>
        </p:txBody>
      </p:sp>
    </p:spTree>
    <p:extLst>
      <p:ext uri="{BB962C8B-B14F-4D97-AF65-F5344CB8AC3E}">
        <p14:creationId xmlns:p14="http://schemas.microsoft.com/office/powerpoint/2010/main" val="2300539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B2EF3-A1F0-42F3-BBAC-27B903D9425E}" type="slidenum">
              <a:rPr lang="en-US" smtClean="0"/>
              <a:t>32</a:t>
            </a:fld>
            <a:endParaRPr lang="en-US"/>
          </a:p>
        </p:txBody>
      </p:sp>
    </p:spTree>
    <p:extLst>
      <p:ext uri="{BB962C8B-B14F-4D97-AF65-F5344CB8AC3E}">
        <p14:creationId xmlns:p14="http://schemas.microsoft.com/office/powerpoint/2010/main" val="2786417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B2EF3-A1F0-42F3-BBAC-27B903D9425E}" type="slidenum">
              <a:rPr lang="en-US" smtClean="0"/>
              <a:t>33</a:t>
            </a:fld>
            <a:endParaRPr lang="en-US"/>
          </a:p>
        </p:txBody>
      </p:sp>
    </p:spTree>
    <p:extLst>
      <p:ext uri="{BB962C8B-B14F-4D97-AF65-F5344CB8AC3E}">
        <p14:creationId xmlns:p14="http://schemas.microsoft.com/office/powerpoint/2010/main" val="2898366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B2EF3-A1F0-42F3-BBAC-27B903D9425E}" type="slidenum">
              <a:rPr lang="en-US" smtClean="0"/>
              <a:t>34</a:t>
            </a:fld>
            <a:endParaRPr lang="en-US"/>
          </a:p>
        </p:txBody>
      </p:sp>
    </p:spTree>
    <p:extLst>
      <p:ext uri="{BB962C8B-B14F-4D97-AF65-F5344CB8AC3E}">
        <p14:creationId xmlns:p14="http://schemas.microsoft.com/office/powerpoint/2010/main" val="913568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B2EF3-A1F0-42F3-BBAC-27B903D9425E}" type="slidenum">
              <a:rPr lang="en-US" smtClean="0"/>
              <a:t>35</a:t>
            </a:fld>
            <a:endParaRPr lang="en-US"/>
          </a:p>
        </p:txBody>
      </p:sp>
    </p:spTree>
    <p:extLst>
      <p:ext uri="{BB962C8B-B14F-4D97-AF65-F5344CB8AC3E}">
        <p14:creationId xmlns:p14="http://schemas.microsoft.com/office/powerpoint/2010/main" val="2721489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B2EF3-A1F0-42F3-BBAC-27B903D9425E}" type="slidenum">
              <a:rPr lang="en-US" smtClean="0"/>
              <a:t>36</a:t>
            </a:fld>
            <a:endParaRPr lang="en-US"/>
          </a:p>
        </p:txBody>
      </p:sp>
    </p:spTree>
    <p:extLst>
      <p:ext uri="{BB962C8B-B14F-4D97-AF65-F5344CB8AC3E}">
        <p14:creationId xmlns:p14="http://schemas.microsoft.com/office/powerpoint/2010/main" val="2298214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972D15-0A01-40E9-9034-EC5016F866AE}"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302698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972D15-0A01-40E9-9034-EC5016F866AE}"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709722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972D15-0A01-40E9-9034-EC5016F866AE}"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3541122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972D15-0A01-40E9-9034-EC5016F866AE}"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86169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72D15-0A01-40E9-9034-EC5016F866AE}"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3507893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972D15-0A01-40E9-9034-EC5016F866AE}" type="datetimeFigureOut">
              <a:rPr lang="en-US" smtClean="0"/>
              <a:t>6/13/2020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1057197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972D15-0A01-40E9-9034-EC5016F866AE}" type="datetimeFigureOut">
              <a:rPr lang="en-US" smtClean="0"/>
              <a:t>6/13/2020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1382180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972D15-0A01-40E9-9034-EC5016F866AE}"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1778931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972D15-0A01-40E9-9034-EC5016F866AE}"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4141887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C972D15-0A01-40E9-9034-EC5016F866AE}"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194164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72D15-0A01-40E9-9034-EC5016F866AE}"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241486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972D15-0A01-40E9-9034-EC5016F866AE}"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391577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972D15-0A01-40E9-9034-EC5016F866AE}" type="datetimeFigureOut">
              <a:rPr lang="en-US" smtClean="0"/>
              <a:t>6/13/2020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319463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C972D15-0A01-40E9-9034-EC5016F866AE}" type="datetimeFigureOut">
              <a:rPr lang="en-US" smtClean="0"/>
              <a:t>6/13/2020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208250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972D15-0A01-40E9-9034-EC5016F866AE}" type="datetimeFigureOut">
              <a:rPr lang="en-US" smtClean="0"/>
              <a:t>6/13/2020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1694021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C972D15-0A01-40E9-9034-EC5016F866AE}" type="datetimeFigureOut">
              <a:rPr lang="en-US" smtClean="0"/>
              <a:t>6/13/2020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3795162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972D15-0A01-40E9-9034-EC5016F866AE}"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5E571-F3B3-473B-B689-79C0D8631492}" type="slidenum">
              <a:rPr lang="en-US" smtClean="0"/>
              <a:t>‹#›</a:t>
            </a:fld>
            <a:endParaRPr lang="en-US"/>
          </a:p>
        </p:txBody>
      </p:sp>
    </p:spTree>
    <p:extLst>
      <p:ext uri="{BB962C8B-B14F-4D97-AF65-F5344CB8AC3E}">
        <p14:creationId xmlns:p14="http://schemas.microsoft.com/office/powerpoint/2010/main" val="2647255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972D15-0A01-40E9-9034-EC5016F866AE}" type="datetimeFigureOut">
              <a:rPr lang="en-US" smtClean="0"/>
              <a:t>6/13/2020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BF5E571-F3B3-473B-B689-79C0D8631492}" type="slidenum">
              <a:rPr lang="en-US" smtClean="0"/>
              <a:t>‹#›</a:t>
            </a:fld>
            <a:endParaRPr lang="en-US"/>
          </a:p>
        </p:txBody>
      </p:sp>
    </p:spTree>
    <p:extLst>
      <p:ext uri="{BB962C8B-B14F-4D97-AF65-F5344CB8AC3E}">
        <p14:creationId xmlns:p14="http://schemas.microsoft.com/office/powerpoint/2010/main" val="39716546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7ED25-A653-494A-907D-D39D5875BB84}"/>
              </a:ext>
            </a:extLst>
          </p:cNvPr>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Project 1</a:t>
            </a:r>
            <a:br>
              <a:rPr lang="en-US" dirty="0"/>
            </a:br>
            <a:r>
              <a:rPr lang="en-US" sz="7300" dirty="0">
                <a:latin typeface="Times New Roman" panose="02020603050405020304" pitchFamily="18" charset="0"/>
                <a:cs typeface="Times New Roman" panose="02020603050405020304" pitchFamily="18" charset="0"/>
              </a:rPr>
              <a:t>Air Quality in Italy</a:t>
            </a:r>
            <a:br>
              <a:rPr lang="en-US" dirty="0"/>
            </a:br>
            <a:r>
              <a:rPr lang="en-US" sz="4900" dirty="0">
                <a:latin typeface="Times New Roman" panose="02020603050405020304" pitchFamily="18" charset="0"/>
                <a:cs typeface="Times New Roman" panose="02020603050405020304" pitchFamily="18" charset="0"/>
              </a:rPr>
              <a:t>Linear Regression Model Comparison</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4DE08AD-8DD3-4D73-99D0-59E7AE56D187}"/>
              </a:ext>
            </a:extLst>
          </p:cNvPr>
          <p:cNvSpPr>
            <a:spLocks noGrp="1"/>
          </p:cNvSpPr>
          <p:nvPr>
            <p:ph type="subTitle" idx="1"/>
          </p:nvPr>
        </p:nvSpPr>
        <p:spPr>
          <a:xfrm>
            <a:off x="1154955" y="4777380"/>
            <a:ext cx="8825658" cy="1532804"/>
          </a:xfrm>
        </p:spPr>
        <p:txBody>
          <a:bodyPr>
            <a:normAutofit fontScale="92500" lnSpcReduction="10000"/>
          </a:bodyPr>
          <a:lstStyle/>
          <a:p>
            <a:pPr algn="l"/>
            <a:r>
              <a:rPr lang="en-US" b="1" dirty="0">
                <a:latin typeface="Times New Roman" panose="02020603050405020304" pitchFamily="18" charset="0"/>
                <a:cs typeface="Times New Roman" panose="02020603050405020304" pitchFamily="18" charset="0"/>
              </a:rPr>
              <a:t>Done by:</a:t>
            </a:r>
          </a:p>
          <a:p>
            <a:pPr algn="l"/>
            <a:r>
              <a:rPr lang="en-US" b="1" dirty="0">
                <a:latin typeface="Times New Roman" panose="02020603050405020304" pitchFamily="18" charset="0"/>
                <a:cs typeface="Times New Roman" panose="02020603050405020304" pitchFamily="18" charset="0"/>
              </a:rPr>
              <a:t>Mohammad Kharoof</a:t>
            </a:r>
          </a:p>
          <a:p>
            <a:pPr algn="l"/>
            <a:r>
              <a:rPr lang="en-US" b="1" dirty="0">
                <a:latin typeface="Times New Roman" panose="02020603050405020304" pitchFamily="18" charset="0"/>
                <a:cs typeface="Times New Roman" panose="02020603050405020304" pitchFamily="18" charset="0"/>
              </a:rPr>
              <a:t>Obada Issa</a:t>
            </a:r>
          </a:p>
          <a:p>
            <a:pPr algn="l"/>
            <a:r>
              <a:rPr lang="en-US" b="1" dirty="0">
                <a:latin typeface="Times New Roman" panose="02020603050405020304" pitchFamily="18" charset="0"/>
                <a:cs typeface="Times New Roman" panose="02020603050405020304" pitchFamily="18" charset="0"/>
              </a:rPr>
              <a:t>Yara </a:t>
            </a:r>
            <a:r>
              <a:rPr lang="en-US" b="1" dirty="0" err="1">
                <a:latin typeface="Times New Roman" panose="02020603050405020304" pitchFamily="18" charset="0"/>
                <a:cs typeface="Times New Roman" panose="02020603050405020304" pitchFamily="18" charset="0"/>
              </a:rPr>
              <a:t>Rashed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749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5" name="TextBox 4">
            <a:extLst>
              <a:ext uri="{FF2B5EF4-FFF2-40B4-BE49-F238E27FC236}">
                <a16:creationId xmlns:a16="http://schemas.microsoft.com/office/drawing/2014/main" id="{06E3395E-AD8E-4BC8-8809-89EA4374FC43}"/>
              </a:ext>
            </a:extLst>
          </p:cNvPr>
          <p:cNvSpPr txBox="1"/>
          <p:nvPr/>
        </p:nvSpPr>
        <p:spPr>
          <a:xfrm>
            <a:off x="3360818" y="5574633"/>
            <a:ext cx="5470358" cy="923330"/>
          </a:xfrm>
          <a:prstGeom prst="rect">
            <a:avLst/>
          </a:prstGeom>
          <a:noFill/>
        </p:spPr>
        <p:txBody>
          <a:bodyPr wrap="square" rtlCol="0">
            <a:spAutoFit/>
          </a:bodyPr>
          <a:lstStyle/>
          <a:p>
            <a:pPr algn="ctr"/>
            <a:r>
              <a:rPr lang="en-US" dirty="0"/>
              <a:t>Cleaning our dataset of all null values by setting them to the mean value of each feature.</a:t>
            </a:r>
          </a:p>
        </p:txBody>
      </p:sp>
      <p:pic>
        <p:nvPicPr>
          <p:cNvPr id="3" name="Picture 2">
            <a:extLst>
              <a:ext uri="{FF2B5EF4-FFF2-40B4-BE49-F238E27FC236}">
                <a16:creationId xmlns:a16="http://schemas.microsoft.com/office/drawing/2014/main" id="{EBC64B0F-64D8-40A1-87C6-E05DDDB029E5}"/>
              </a:ext>
            </a:extLst>
          </p:cNvPr>
          <p:cNvPicPr>
            <a:picLocks noChangeAspect="1"/>
          </p:cNvPicPr>
          <p:nvPr/>
        </p:nvPicPr>
        <p:blipFill>
          <a:blip r:embed="rId2"/>
          <a:stretch>
            <a:fillRect/>
          </a:stretch>
        </p:blipFill>
        <p:spPr>
          <a:xfrm>
            <a:off x="2281236" y="1215189"/>
            <a:ext cx="7629525" cy="1854868"/>
          </a:xfrm>
          <a:prstGeom prst="rect">
            <a:avLst/>
          </a:prstGeom>
        </p:spPr>
      </p:pic>
      <p:pic>
        <p:nvPicPr>
          <p:cNvPr id="6" name="Picture 5">
            <a:extLst>
              <a:ext uri="{FF2B5EF4-FFF2-40B4-BE49-F238E27FC236}">
                <a16:creationId xmlns:a16="http://schemas.microsoft.com/office/drawing/2014/main" id="{48EE934B-06FC-4D12-8EEE-030CA87A6E91}"/>
              </a:ext>
            </a:extLst>
          </p:cNvPr>
          <p:cNvPicPr>
            <a:picLocks noChangeAspect="1"/>
          </p:cNvPicPr>
          <p:nvPr/>
        </p:nvPicPr>
        <p:blipFill>
          <a:blip r:embed="rId3"/>
          <a:stretch>
            <a:fillRect/>
          </a:stretch>
        </p:blipFill>
        <p:spPr>
          <a:xfrm>
            <a:off x="1814510" y="3206089"/>
            <a:ext cx="8562975" cy="2266950"/>
          </a:xfrm>
          <a:prstGeom prst="rect">
            <a:avLst/>
          </a:prstGeom>
        </p:spPr>
      </p:pic>
    </p:spTree>
    <p:extLst>
      <p:ext uri="{BB962C8B-B14F-4D97-AF65-F5344CB8AC3E}">
        <p14:creationId xmlns:p14="http://schemas.microsoft.com/office/powerpoint/2010/main" val="2298267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5" name="TextBox 4">
            <a:extLst>
              <a:ext uri="{FF2B5EF4-FFF2-40B4-BE49-F238E27FC236}">
                <a16:creationId xmlns:a16="http://schemas.microsoft.com/office/drawing/2014/main" id="{06E3395E-AD8E-4BC8-8809-89EA4374FC43}"/>
              </a:ext>
            </a:extLst>
          </p:cNvPr>
          <p:cNvSpPr txBox="1"/>
          <p:nvPr/>
        </p:nvSpPr>
        <p:spPr>
          <a:xfrm>
            <a:off x="3360818" y="5574633"/>
            <a:ext cx="5470358" cy="646331"/>
          </a:xfrm>
          <a:prstGeom prst="rect">
            <a:avLst/>
          </a:prstGeom>
          <a:noFill/>
        </p:spPr>
        <p:txBody>
          <a:bodyPr wrap="square" rtlCol="0">
            <a:spAutoFit/>
          </a:bodyPr>
          <a:lstStyle/>
          <a:p>
            <a:pPr algn="ctr"/>
            <a:r>
              <a:rPr lang="en-US" dirty="0"/>
              <a:t>Analyzing the outliers of Ozone through a boxplot.</a:t>
            </a:r>
          </a:p>
        </p:txBody>
      </p:sp>
      <p:pic>
        <p:nvPicPr>
          <p:cNvPr id="4" name="Picture 3">
            <a:extLst>
              <a:ext uri="{FF2B5EF4-FFF2-40B4-BE49-F238E27FC236}">
                <a16:creationId xmlns:a16="http://schemas.microsoft.com/office/drawing/2014/main" id="{D94B44F0-4F45-40F1-8AFA-2344A74CBBA1}"/>
              </a:ext>
            </a:extLst>
          </p:cNvPr>
          <p:cNvPicPr>
            <a:picLocks noChangeAspect="1"/>
          </p:cNvPicPr>
          <p:nvPr/>
        </p:nvPicPr>
        <p:blipFill>
          <a:blip r:embed="rId2"/>
          <a:stretch>
            <a:fillRect/>
          </a:stretch>
        </p:blipFill>
        <p:spPr>
          <a:xfrm>
            <a:off x="1814512" y="1276350"/>
            <a:ext cx="8562975" cy="4305300"/>
          </a:xfrm>
          <a:prstGeom prst="rect">
            <a:avLst/>
          </a:prstGeom>
        </p:spPr>
      </p:pic>
    </p:spTree>
    <p:extLst>
      <p:ext uri="{BB962C8B-B14F-4D97-AF65-F5344CB8AC3E}">
        <p14:creationId xmlns:p14="http://schemas.microsoft.com/office/powerpoint/2010/main" val="10754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5" name="TextBox 4">
            <a:extLst>
              <a:ext uri="{FF2B5EF4-FFF2-40B4-BE49-F238E27FC236}">
                <a16:creationId xmlns:a16="http://schemas.microsoft.com/office/drawing/2014/main" id="{06E3395E-AD8E-4BC8-8809-89EA4374FC43}"/>
              </a:ext>
            </a:extLst>
          </p:cNvPr>
          <p:cNvSpPr txBox="1"/>
          <p:nvPr/>
        </p:nvSpPr>
        <p:spPr>
          <a:xfrm>
            <a:off x="3360818" y="5574633"/>
            <a:ext cx="5470358" cy="646331"/>
          </a:xfrm>
          <a:prstGeom prst="rect">
            <a:avLst/>
          </a:prstGeom>
          <a:noFill/>
        </p:spPr>
        <p:txBody>
          <a:bodyPr wrap="square" rtlCol="0">
            <a:spAutoFit/>
          </a:bodyPr>
          <a:lstStyle/>
          <a:p>
            <a:pPr algn="ctr"/>
            <a:r>
              <a:rPr lang="en-US" dirty="0"/>
              <a:t>Analyzing the outliers of Solar Radiation through a boxplot.</a:t>
            </a:r>
          </a:p>
        </p:txBody>
      </p:sp>
      <p:pic>
        <p:nvPicPr>
          <p:cNvPr id="3" name="Picture 2">
            <a:extLst>
              <a:ext uri="{FF2B5EF4-FFF2-40B4-BE49-F238E27FC236}">
                <a16:creationId xmlns:a16="http://schemas.microsoft.com/office/drawing/2014/main" id="{E954BD49-1D2C-4B6A-92D8-E81BD7BFD5CC}"/>
              </a:ext>
            </a:extLst>
          </p:cNvPr>
          <p:cNvPicPr>
            <a:picLocks noChangeAspect="1"/>
          </p:cNvPicPr>
          <p:nvPr/>
        </p:nvPicPr>
        <p:blipFill>
          <a:blip r:embed="rId2"/>
          <a:stretch>
            <a:fillRect/>
          </a:stretch>
        </p:blipFill>
        <p:spPr>
          <a:xfrm>
            <a:off x="1814512" y="1381125"/>
            <a:ext cx="8562975" cy="4095750"/>
          </a:xfrm>
          <a:prstGeom prst="rect">
            <a:avLst/>
          </a:prstGeom>
        </p:spPr>
      </p:pic>
    </p:spTree>
    <p:extLst>
      <p:ext uri="{BB962C8B-B14F-4D97-AF65-F5344CB8AC3E}">
        <p14:creationId xmlns:p14="http://schemas.microsoft.com/office/powerpoint/2010/main" val="2368060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5" name="TextBox 4">
            <a:extLst>
              <a:ext uri="{FF2B5EF4-FFF2-40B4-BE49-F238E27FC236}">
                <a16:creationId xmlns:a16="http://schemas.microsoft.com/office/drawing/2014/main" id="{06E3395E-AD8E-4BC8-8809-89EA4374FC43}"/>
              </a:ext>
            </a:extLst>
          </p:cNvPr>
          <p:cNvSpPr txBox="1"/>
          <p:nvPr/>
        </p:nvSpPr>
        <p:spPr>
          <a:xfrm>
            <a:off x="3360818" y="5574633"/>
            <a:ext cx="5470358" cy="646331"/>
          </a:xfrm>
          <a:prstGeom prst="rect">
            <a:avLst/>
          </a:prstGeom>
          <a:noFill/>
        </p:spPr>
        <p:txBody>
          <a:bodyPr wrap="square" rtlCol="0">
            <a:spAutoFit/>
          </a:bodyPr>
          <a:lstStyle/>
          <a:p>
            <a:pPr algn="ctr"/>
            <a:r>
              <a:rPr lang="en-US" dirty="0"/>
              <a:t>Analyzing the outliers of wind through a boxplot.</a:t>
            </a:r>
          </a:p>
        </p:txBody>
      </p:sp>
      <p:pic>
        <p:nvPicPr>
          <p:cNvPr id="4" name="Picture 3">
            <a:extLst>
              <a:ext uri="{FF2B5EF4-FFF2-40B4-BE49-F238E27FC236}">
                <a16:creationId xmlns:a16="http://schemas.microsoft.com/office/drawing/2014/main" id="{93361E26-10E4-4AFC-8491-33FE4CBB9C72}"/>
              </a:ext>
            </a:extLst>
          </p:cNvPr>
          <p:cNvPicPr>
            <a:picLocks noChangeAspect="1"/>
          </p:cNvPicPr>
          <p:nvPr/>
        </p:nvPicPr>
        <p:blipFill>
          <a:blip r:embed="rId2"/>
          <a:stretch>
            <a:fillRect/>
          </a:stretch>
        </p:blipFill>
        <p:spPr>
          <a:xfrm>
            <a:off x="1814512" y="1381125"/>
            <a:ext cx="8562975" cy="4095750"/>
          </a:xfrm>
          <a:prstGeom prst="rect">
            <a:avLst/>
          </a:prstGeom>
        </p:spPr>
      </p:pic>
    </p:spTree>
    <p:extLst>
      <p:ext uri="{BB962C8B-B14F-4D97-AF65-F5344CB8AC3E}">
        <p14:creationId xmlns:p14="http://schemas.microsoft.com/office/powerpoint/2010/main" val="1278023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5" name="TextBox 4">
            <a:extLst>
              <a:ext uri="{FF2B5EF4-FFF2-40B4-BE49-F238E27FC236}">
                <a16:creationId xmlns:a16="http://schemas.microsoft.com/office/drawing/2014/main" id="{06E3395E-AD8E-4BC8-8809-89EA4374FC43}"/>
              </a:ext>
            </a:extLst>
          </p:cNvPr>
          <p:cNvSpPr txBox="1"/>
          <p:nvPr/>
        </p:nvSpPr>
        <p:spPr>
          <a:xfrm>
            <a:off x="3360818" y="5574633"/>
            <a:ext cx="5470358" cy="646331"/>
          </a:xfrm>
          <a:prstGeom prst="rect">
            <a:avLst/>
          </a:prstGeom>
          <a:noFill/>
        </p:spPr>
        <p:txBody>
          <a:bodyPr wrap="square" rtlCol="0">
            <a:spAutoFit/>
          </a:bodyPr>
          <a:lstStyle/>
          <a:p>
            <a:pPr algn="ctr"/>
            <a:r>
              <a:rPr lang="en-US" dirty="0"/>
              <a:t>Analyzing the outliers of temperature through a boxplot.</a:t>
            </a:r>
          </a:p>
        </p:txBody>
      </p:sp>
      <p:pic>
        <p:nvPicPr>
          <p:cNvPr id="3" name="Picture 2">
            <a:extLst>
              <a:ext uri="{FF2B5EF4-FFF2-40B4-BE49-F238E27FC236}">
                <a16:creationId xmlns:a16="http://schemas.microsoft.com/office/drawing/2014/main" id="{B46EA4DF-0B5E-4B8E-82AF-72C8296C5ED0}"/>
              </a:ext>
            </a:extLst>
          </p:cNvPr>
          <p:cNvPicPr>
            <a:picLocks noChangeAspect="1"/>
          </p:cNvPicPr>
          <p:nvPr/>
        </p:nvPicPr>
        <p:blipFill>
          <a:blip r:embed="rId2"/>
          <a:stretch>
            <a:fillRect/>
          </a:stretch>
        </p:blipFill>
        <p:spPr>
          <a:xfrm>
            <a:off x="1814512" y="1381125"/>
            <a:ext cx="8562975" cy="4095750"/>
          </a:xfrm>
          <a:prstGeom prst="rect">
            <a:avLst/>
          </a:prstGeom>
        </p:spPr>
      </p:pic>
    </p:spTree>
    <p:extLst>
      <p:ext uri="{BB962C8B-B14F-4D97-AF65-F5344CB8AC3E}">
        <p14:creationId xmlns:p14="http://schemas.microsoft.com/office/powerpoint/2010/main" val="3394922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5" name="TextBox 4">
            <a:extLst>
              <a:ext uri="{FF2B5EF4-FFF2-40B4-BE49-F238E27FC236}">
                <a16:creationId xmlns:a16="http://schemas.microsoft.com/office/drawing/2014/main" id="{06E3395E-AD8E-4BC8-8809-89EA4374FC43}"/>
              </a:ext>
            </a:extLst>
          </p:cNvPr>
          <p:cNvSpPr txBox="1"/>
          <p:nvPr/>
        </p:nvSpPr>
        <p:spPr>
          <a:xfrm>
            <a:off x="3360818" y="5574633"/>
            <a:ext cx="5470358" cy="646331"/>
          </a:xfrm>
          <a:prstGeom prst="rect">
            <a:avLst/>
          </a:prstGeom>
          <a:noFill/>
        </p:spPr>
        <p:txBody>
          <a:bodyPr wrap="square" rtlCol="0">
            <a:spAutoFit/>
          </a:bodyPr>
          <a:lstStyle/>
          <a:p>
            <a:pPr algn="ctr"/>
            <a:r>
              <a:rPr lang="en-US" dirty="0"/>
              <a:t>Cleaning the data of outliers using z-score and IQR.</a:t>
            </a:r>
          </a:p>
        </p:txBody>
      </p:sp>
      <p:pic>
        <p:nvPicPr>
          <p:cNvPr id="4" name="Picture 3">
            <a:extLst>
              <a:ext uri="{FF2B5EF4-FFF2-40B4-BE49-F238E27FC236}">
                <a16:creationId xmlns:a16="http://schemas.microsoft.com/office/drawing/2014/main" id="{B7C67C39-5A75-4BD0-B8D8-D365ABE607E2}"/>
              </a:ext>
            </a:extLst>
          </p:cNvPr>
          <p:cNvPicPr>
            <a:picLocks noChangeAspect="1"/>
          </p:cNvPicPr>
          <p:nvPr/>
        </p:nvPicPr>
        <p:blipFill>
          <a:blip r:embed="rId2"/>
          <a:stretch>
            <a:fillRect/>
          </a:stretch>
        </p:blipFill>
        <p:spPr>
          <a:xfrm>
            <a:off x="0" y="1281864"/>
            <a:ext cx="3514725" cy="476250"/>
          </a:xfrm>
          <a:prstGeom prst="rect">
            <a:avLst/>
          </a:prstGeom>
        </p:spPr>
      </p:pic>
      <p:pic>
        <p:nvPicPr>
          <p:cNvPr id="6" name="Picture 5">
            <a:extLst>
              <a:ext uri="{FF2B5EF4-FFF2-40B4-BE49-F238E27FC236}">
                <a16:creationId xmlns:a16="http://schemas.microsoft.com/office/drawing/2014/main" id="{7618BBEC-17B9-486C-9913-8F6C39D1ADFE}"/>
              </a:ext>
            </a:extLst>
          </p:cNvPr>
          <p:cNvPicPr>
            <a:picLocks noChangeAspect="1"/>
          </p:cNvPicPr>
          <p:nvPr/>
        </p:nvPicPr>
        <p:blipFill>
          <a:blip r:embed="rId3"/>
          <a:stretch>
            <a:fillRect/>
          </a:stretch>
        </p:blipFill>
        <p:spPr>
          <a:xfrm>
            <a:off x="0" y="1758114"/>
            <a:ext cx="7372350" cy="552450"/>
          </a:xfrm>
          <a:prstGeom prst="rect">
            <a:avLst/>
          </a:prstGeom>
        </p:spPr>
      </p:pic>
      <p:pic>
        <p:nvPicPr>
          <p:cNvPr id="7" name="Picture 6">
            <a:extLst>
              <a:ext uri="{FF2B5EF4-FFF2-40B4-BE49-F238E27FC236}">
                <a16:creationId xmlns:a16="http://schemas.microsoft.com/office/drawing/2014/main" id="{DF8FAC86-54EF-4651-9F90-A21684FD2C34}"/>
              </a:ext>
            </a:extLst>
          </p:cNvPr>
          <p:cNvPicPr>
            <a:picLocks noChangeAspect="1"/>
          </p:cNvPicPr>
          <p:nvPr/>
        </p:nvPicPr>
        <p:blipFill>
          <a:blip r:embed="rId4"/>
          <a:stretch>
            <a:fillRect/>
          </a:stretch>
        </p:blipFill>
        <p:spPr>
          <a:xfrm>
            <a:off x="1814509" y="2437071"/>
            <a:ext cx="8562975" cy="2667000"/>
          </a:xfrm>
          <a:prstGeom prst="rect">
            <a:avLst/>
          </a:prstGeom>
        </p:spPr>
      </p:pic>
    </p:spTree>
    <p:extLst>
      <p:ext uri="{BB962C8B-B14F-4D97-AF65-F5344CB8AC3E}">
        <p14:creationId xmlns:p14="http://schemas.microsoft.com/office/powerpoint/2010/main" val="4075107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5" name="TextBox 4">
            <a:extLst>
              <a:ext uri="{FF2B5EF4-FFF2-40B4-BE49-F238E27FC236}">
                <a16:creationId xmlns:a16="http://schemas.microsoft.com/office/drawing/2014/main" id="{06E3395E-AD8E-4BC8-8809-89EA4374FC43}"/>
              </a:ext>
            </a:extLst>
          </p:cNvPr>
          <p:cNvSpPr txBox="1"/>
          <p:nvPr/>
        </p:nvSpPr>
        <p:spPr>
          <a:xfrm>
            <a:off x="3360818" y="5574633"/>
            <a:ext cx="5470358" cy="1200329"/>
          </a:xfrm>
          <a:prstGeom prst="rect">
            <a:avLst/>
          </a:prstGeom>
          <a:noFill/>
        </p:spPr>
        <p:txBody>
          <a:bodyPr wrap="square" rtlCol="0">
            <a:spAutoFit/>
          </a:bodyPr>
          <a:lstStyle/>
          <a:p>
            <a:pPr algn="ctr"/>
            <a:r>
              <a:rPr lang="en-US" dirty="0"/>
              <a:t>Cleaning using the z-score with threshold of 3. The output has lost 3 arrows of outliers which is a good sign. However, IQR might be able to do more.</a:t>
            </a:r>
          </a:p>
        </p:txBody>
      </p:sp>
      <p:pic>
        <p:nvPicPr>
          <p:cNvPr id="3" name="Picture 2">
            <a:extLst>
              <a:ext uri="{FF2B5EF4-FFF2-40B4-BE49-F238E27FC236}">
                <a16:creationId xmlns:a16="http://schemas.microsoft.com/office/drawing/2014/main" id="{6F1E0310-BDEF-49BC-935A-5B31F1F6A891}"/>
              </a:ext>
            </a:extLst>
          </p:cNvPr>
          <p:cNvPicPr>
            <a:picLocks noChangeAspect="1"/>
          </p:cNvPicPr>
          <p:nvPr/>
        </p:nvPicPr>
        <p:blipFill>
          <a:blip r:embed="rId2"/>
          <a:stretch>
            <a:fillRect/>
          </a:stretch>
        </p:blipFill>
        <p:spPr>
          <a:xfrm>
            <a:off x="2326979" y="1038396"/>
            <a:ext cx="7538035" cy="4536237"/>
          </a:xfrm>
          <a:prstGeom prst="rect">
            <a:avLst/>
          </a:prstGeom>
        </p:spPr>
      </p:pic>
    </p:spTree>
    <p:extLst>
      <p:ext uri="{BB962C8B-B14F-4D97-AF65-F5344CB8AC3E}">
        <p14:creationId xmlns:p14="http://schemas.microsoft.com/office/powerpoint/2010/main" val="2229744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5" name="TextBox 4">
            <a:extLst>
              <a:ext uri="{FF2B5EF4-FFF2-40B4-BE49-F238E27FC236}">
                <a16:creationId xmlns:a16="http://schemas.microsoft.com/office/drawing/2014/main" id="{06E3395E-AD8E-4BC8-8809-89EA4374FC43}"/>
              </a:ext>
            </a:extLst>
          </p:cNvPr>
          <p:cNvSpPr txBox="1"/>
          <p:nvPr/>
        </p:nvSpPr>
        <p:spPr>
          <a:xfrm>
            <a:off x="3360818" y="5574633"/>
            <a:ext cx="5470358" cy="1200329"/>
          </a:xfrm>
          <a:prstGeom prst="rect">
            <a:avLst/>
          </a:prstGeom>
          <a:noFill/>
        </p:spPr>
        <p:txBody>
          <a:bodyPr wrap="square" rtlCol="0">
            <a:spAutoFit/>
          </a:bodyPr>
          <a:lstStyle/>
          <a:p>
            <a:pPr algn="ctr"/>
            <a:r>
              <a:rPr lang="en-US" dirty="0"/>
              <a:t>Cleaning using the IQR. The dataset has lost about 18 datapoints which were noisy outliers. Now, we are almost prepared to start with machine learning.</a:t>
            </a:r>
          </a:p>
        </p:txBody>
      </p:sp>
      <p:pic>
        <p:nvPicPr>
          <p:cNvPr id="4" name="Picture 3">
            <a:extLst>
              <a:ext uri="{FF2B5EF4-FFF2-40B4-BE49-F238E27FC236}">
                <a16:creationId xmlns:a16="http://schemas.microsoft.com/office/drawing/2014/main" id="{6A4D941A-FAE3-430D-A7D4-A3AFF51BB122}"/>
              </a:ext>
            </a:extLst>
          </p:cNvPr>
          <p:cNvPicPr>
            <a:picLocks noChangeAspect="1"/>
          </p:cNvPicPr>
          <p:nvPr/>
        </p:nvPicPr>
        <p:blipFill>
          <a:blip r:embed="rId2"/>
          <a:stretch>
            <a:fillRect/>
          </a:stretch>
        </p:blipFill>
        <p:spPr>
          <a:xfrm>
            <a:off x="2081213" y="1079157"/>
            <a:ext cx="8281987" cy="4489534"/>
          </a:xfrm>
          <a:prstGeom prst="rect">
            <a:avLst/>
          </a:prstGeom>
        </p:spPr>
      </p:pic>
    </p:spTree>
    <p:extLst>
      <p:ext uri="{BB962C8B-B14F-4D97-AF65-F5344CB8AC3E}">
        <p14:creationId xmlns:p14="http://schemas.microsoft.com/office/powerpoint/2010/main" val="2766991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5" name="TextBox 4">
            <a:extLst>
              <a:ext uri="{FF2B5EF4-FFF2-40B4-BE49-F238E27FC236}">
                <a16:creationId xmlns:a16="http://schemas.microsoft.com/office/drawing/2014/main" id="{06E3395E-AD8E-4BC8-8809-89EA4374FC43}"/>
              </a:ext>
            </a:extLst>
          </p:cNvPr>
          <p:cNvSpPr txBox="1"/>
          <p:nvPr/>
        </p:nvSpPr>
        <p:spPr>
          <a:xfrm>
            <a:off x="3360817" y="5285875"/>
            <a:ext cx="5470358" cy="923330"/>
          </a:xfrm>
          <a:prstGeom prst="rect">
            <a:avLst/>
          </a:prstGeom>
          <a:noFill/>
        </p:spPr>
        <p:txBody>
          <a:bodyPr wrap="square" rtlCol="0">
            <a:spAutoFit/>
          </a:bodyPr>
          <a:lstStyle/>
          <a:p>
            <a:pPr algn="ctr"/>
            <a:r>
              <a:rPr lang="en-US" dirty="0"/>
              <a:t>Dividing the dataset into features labels. The labels will contain the Ozone depletion values while the features will have the other 5 values.</a:t>
            </a:r>
          </a:p>
        </p:txBody>
      </p:sp>
      <p:pic>
        <p:nvPicPr>
          <p:cNvPr id="3" name="Picture 2">
            <a:extLst>
              <a:ext uri="{FF2B5EF4-FFF2-40B4-BE49-F238E27FC236}">
                <a16:creationId xmlns:a16="http://schemas.microsoft.com/office/drawing/2014/main" id="{E78066EC-4240-43E8-B7B7-DD9DC5B13943}"/>
              </a:ext>
            </a:extLst>
          </p:cNvPr>
          <p:cNvPicPr>
            <a:picLocks noChangeAspect="1"/>
          </p:cNvPicPr>
          <p:nvPr/>
        </p:nvPicPr>
        <p:blipFill rotWithShape="1">
          <a:blip r:embed="rId2"/>
          <a:srcRect t="1" r="64342" b="-3863"/>
          <a:stretch/>
        </p:blipFill>
        <p:spPr>
          <a:xfrm>
            <a:off x="2126970" y="3429000"/>
            <a:ext cx="7938053" cy="1200258"/>
          </a:xfrm>
          <a:prstGeom prst="rect">
            <a:avLst/>
          </a:prstGeom>
        </p:spPr>
      </p:pic>
    </p:spTree>
    <p:extLst>
      <p:ext uri="{BB962C8B-B14F-4D97-AF65-F5344CB8AC3E}">
        <p14:creationId xmlns:p14="http://schemas.microsoft.com/office/powerpoint/2010/main" val="2467527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5" name="TextBox 4">
            <a:extLst>
              <a:ext uri="{FF2B5EF4-FFF2-40B4-BE49-F238E27FC236}">
                <a16:creationId xmlns:a16="http://schemas.microsoft.com/office/drawing/2014/main" id="{06E3395E-AD8E-4BC8-8809-89EA4374FC43}"/>
              </a:ext>
            </a:extLst>
          </p:cNvPr>
          <p:cNvSpPr txBox="1"/>
          <p:nvPr/>
        </p:nvSpPr>
        <p:spPr>
          <a:xfrm>
            <a:off x="3360820" y="5317178"/>
            <a:ext cx="5470358" cy="923330"/>
          </a:xfrm>
          <a:prstGeom prst="rect">
            <a:avLst/>
          </a:prstGeom>
          <a:noFill/>
        </p:spPr>
        <p:txBody>
          <a:bodyPr wrap="square" rtlCol="0">
            <a:spAutoFit/>
          </a:bodyPr>
          <a:lstStyle/>
          <a:p>
            <a:pPr algn="ctr"/>
            <a:r>
              <a:rPr lang="en-US" dirty="0"/>
              <a:t>The correlation between every value in the dataset. This is so important as it tells us which value will impact the other values the most.</a:t>
            </a:r>
          </a:p>
        </p:txBody>
      </p:sp>
      <p:pic>
        <p:nvPicPr>
          <p:cNvPr id="4" name="Picture 3">
            <a:extLst>
              <a:ext uri="{FF2B5EF4-FFF2-40B4-BE49-F238E27FC236}">
                <a16:creationId xmlns:a16="http://schemas.microsoft.com/office/drawing/2014/main" id="{0CAE3F4C-28A2-4B19-996B-644C48E70212}"/>
              </a:ext>
            </a:extLst>
          </p:cNvPr>
          <p:cNvPicPr>
            <a:picLocks noChangeAspect="1"/>
          </p:cNvPicPr>
          <p:nvPr/>
        </p:nvPicPr>
        <p:blipFill>
          <a:blip r:embed="rId2"/>
          <a:stretch>
            <a:fillRect/>
          </a:stretch>
        </p:blipFill>
        <p:spPr>
          <a:xfrm>
            <a:off x="2871787" y="1943100"/>
            <a:ext cx="6448425" cy="2971800"/>
          </a:xfrm>
          <a:prstGeom prst="rect">
            <a:avLst/>
          </a:prstGeom>
        </p:spPr>
      </p:pic>
    </p:spTree>
    <p:extLst>
      <p:ext uri="{BB962C8B-B14F-4D97-AF65-F5344CB8AC3E}">
        <p14:creationId xmlns:p14="http://schemas.microsoft.com/office/powerpoint/2010/main" val="2340545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8825658" cy="1079157"/>
          </a:xfrm>
        </p:spPr>
        <p:txBody>
          <a:bodyPr/>
          <a:lstStyle/>
          <a:p>
            <a:r>
              <a:rPr lang="en-US" b="1" u="sng"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5355312"/>
          </a:xfrm>
          <a:prstGeom prst="rect">
            <a:avLst/>
          </a:prstGeom>
          <a:noFill/>
        </p:spPr>
        <p:txBody>
          <a:bodyPr wrap="square" rtlCol="0">
            <a:spAutoFit/>
          </a:bodyPr>
          <a:lstStyle/>
          <a:p>
            <a:r>
              <a:rPr lang="en-US" dirty="0"/>
              <a:t>Air pollution is one of the most dangerous problems in the planet. It can play major roles in destroying the lives of millions of people as it harms crops, livestock and even humans. Hence, it is very important for people to make their next move to tackle the problem and solve it in any possible way before it is too late.</a:t>
            </a:r>
          </a:p>
          <a:p>
            <a:endParaRPr lang="en-US" dirty="0"/>
          </a:p>
          <a:p>
            <a:r>
              <a:rPr lang="en-US" dirty="0"/>
              <a:t>Data science has improved exponentially over the last years and it has opened the doors to multiple ways of engineering all of that data. One way was to apply machine learning to the data in order to predict something based on an existing dataset in a set of algorithms called unsupervised machine learning algorithms.</a:t>
            </a:r>
          </a:p>
          <a:p>
            <a:endParaRPr lang="en-US" dirty="0"/>
          </a:p>
          <a:p>
            <a:r>
              <a:rPr lang="en-US" dirty="0"/>
              <a:t>As an example of these algorithms we have the Linear Regression (LR) machine learning model which heavily relies on, as the name suggests, linear regression and some of its statistical analysis techniques such as the Root Mean Square Error (RMSE) and the coefficient of determination (R2). The LR model is used when the data is continuous and not classifiers.</a:t>
            </a:r>
          </a:p>
          <a:p>
            <a:endParaRPr lang="en-US" dirty="0"/>
          </a:p>
          <a:p>
            <a:r>
              <a:rPr lang="en-US" dirty="0"/>
              <a:t>Smart Bridge has offered the Italian Air Quality dataset which has 153 datapoints and  5 features with one label which is the Ozone.</a:t>
            </a:r>
          </a:p>
          <a:p>
            <a:endParaRPr lang="en-US" dirty="0"/>
          </a:p>
          <a:p>
            <a:r>
              <a:rPr lang="en-US" dirty="0"/>
              <a:t>Our job is to process this dataset, clean it, visualize it, and come up with an LR model that can predict how bad things would go if one or more of these causes (features) happen to have some continuous value.</a:t>
            </a:r>
          </a:p>
        </p:txBody>
      </p:sp>
    </p:spTree>
    <p:extLst>
      <p:ext uri="{BB962C8B-B14F-4D97-AF65-F5344CB8AC3E}">
        <p14:creationId xmlns:p14="http://schemas.microsoft.com/office/powerpoint/2010/main" val="2423375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5" name="TextBox 4">
            <a:extLst>
              <a:ext uri="{FF2B5EF4-FFF2-40B4-BE49-F238E27FC236}">
                <a16:creationId xmlns:a16="http://schemas.microsoft.com/office/drawing/2014/main" id="{06E3395E-AD8E-4BC8-8809-89EA4374FC43}"/>
              </a:ext>
            </a:extLst>
          </p:cNvPr>
          <p:cNvSpPr txBox="1"/>
          <p:nvPr/>
        </p:nvSpPr>
        <p:spPr>
          <a:xfrm>
            <a:off x="3360820" y="5317178"/>
            <a:ext cx="5470358" cy="923330"/>
          </a:xfrm>
          <a:prstGeom prst="rect">
            <a:avLst/>
          </a:prstGeom>
          <a:noFill/>
        </p:spPr>
        <p:txBody>
          <a:bodyPr wrap="square" rtlCol="0">
            <a:spAutoFit/>
          </a:bodyPr>
          <a:lstStyle/>
          <a:p>
            <a:pPr algn="ctr"/>
            <a:r>
              <a:rPr lang="en-US" dirty="0"/>
              <a:t>Scatter plot to show that variance in the dataset. Question is, does this graph represent a line?</a:t>
            </a:r>
          </a:p>
        </p:txBody>
      </p:sp>
      <p:pic>
        <p:nvPicPr>
          <p:cNvPr id="3" name="Picture 2">
            <a:extLst>
              <a:ext uri="{FF2B5EF4-FFF2-40B4-BE49-F238E27FC236}">
                <a16:creationId xmlns:a16="http://schemas.microsoft.com/office/drawing/2014/main" id="{17C6D03D-FD08-456E-8AAC-9FECBF43CD81}"/>
              </a:ext>
            </a:extLst>
          </p:cNvPr>
          <p:cNvPicPr>
            <a:picLocks noChangeAspect="1"/>
          </p:cNvPicPr>
          <p:nvPr/>
        </p:nvPicPr>
        <p:blipFill>
          <a:blip r:embed="rId2"/>
          <a:stretch>
            <a:fillRect/>
          </a:stretch>
        </p:blipFill>
        <p:spPr>
          <a:xfrm>
            <a:off x="2943224" y="773753"/>
            <a:ext cx="6305550" cy="4543425"/>
          </a:xfrm>
          <a:prstGeom prst="rect">
            <a:avLst/>
          </a:prstGeom>
        </p:spPr>
      </p:pic>
    </p:spTree>
    <p:extLst>
      <p:ext uri="{BB962C8B-B14F-4D97-AF65-F5344CB8AC3E}">
        <p14:creationId xmlns:p14="http://schemas.microsoft.com/office/powerpoint/2010/main" val="3929241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5" name="TextBox 4">
            <a:extLst>
              <a:ext uri="{FF2B5EF4-FFF2-40B4-BE49-F238E27FC236}">
                <a16:creationId xmlns:a16="http://schemas.microsoft.com/office/drawing/2014/main" id="{06E3395E-AD8E-4BC8-8809-89EA4374FC43}"/>
              </a:ext>
            </a:extLst>
          </p:cNvPr>
          <p:cNvSpPr txBox="1"/>
          <p:nvPr/>
        </p:nvSpPr>
        <p:spPr>
          <a:xfrm>
            <a:off x="3360820" y="5317178"/>
            <a:ext cx="5470358" cy="1477328"/>
          </a:xfrm>
          <a:prstGeom prst="rect">
            <a:avLst/>
          </a:prstGeom>
          <a:noFill/>
        </p:spPr>
        <p:txBody>
          <a:bodyPr wrap="square" rtlCol="0">
            <a:spAutoFit/>
          </a:bodyPr>
          <a:lstStyle/>
          <a:p>
            <a:pPr algn="ctr"/>
            <a:r>
              <a:rPr lang="en-US" dirty="0"/>
              <a:t>R2 = 0.829</a:t>
            </a:r>
          </a:p>
          <a:p>
            <a:pPr algn="ctr"/>
            <a:r>
              <a:rPr lang="en-US" dirty="0"/>
              <a:t>AIC = 1144</a:t>
            </a:r>
          </a:p>
          <a:p>
            <a:pPr algn="ctr"/>
            <a:r>
              <a:rPr lang="en-US" dirty="0"/>
              <a:t>BIC = 1146</a:t>
            </a:r>
          </a:p>
          <a:p>
            <a:pPr algn="ctr"/>
            <a:r>
              <a:rPr lang="en-US" dirty="0"/>
              <a:t>P = 0</a:t>
            </a:r>
          </a:p>
          <a:p>
            <a:pPr algn="ctr"/>
            <a:r>
              <a:rPr lang="en-US" dirty="0"/>
              <a:t>0.00 is &lt; 5% so we accept alt </a:t>
            </a:r>
            <a:r>
              <a:rPr lang="en-US" dirty="0" err="1"/>
              <a:t>hyp</a:t>
            </a:r>
            <a:endParaRPr lang="en-US" dirty="0"/>
          </a:p>
        </p:txBody>
      </p:sp>
      <p:pic>
        <p:nvPicPr>
          <p:cNvPr id="4" name="Picture 3">
            <a:extLst>
              <a:ext uri="{FF2B5EF4-FFF2-40B4-BE49-F238E27FC236}">
                <a16:creationId xmlns:a16="http://schemas.microsoft.com/office/drawing/2014/main" id="{D0D7D691-C014-4986-8378-F6B03A14CD2B}"/>
              </a:ext>
            </a:extLst>
          </p:cNvPr>
          <p:cNvPicPr>
            <a:picLocks noChangeAspect="1"/>
          </p:cNvPicPr>
          <p:nvPr/>
        </p:nvPicPr>
        <p:blipFill>
          <a:blip r:embed="rId2"/>
          <a:stretch>
            <a:fillRect/>
          </a:stretch>
        </p:blipFill>
        <p:spPr>
          <a:xfrm>
            <a:off x="3360819" y="210612"/>
            <a:ext cx="5470359" cy="5106566"/>
          </a:xfrm>
          <a:prstGeom prst="rect">
            <a:avLst/>
          </a:prstGeom>
        </p:spPr>
      </p:pic>
    </p:spTree>
    <p:extLst>
      <p:ext uri="{BB962C8B-B14F-4D97-AF65-F5344CB8AC3E}">
        <p14:creationId xmlns:p14="http://schemas.microsoft.com/office/powerpoint/2010/main" val="1984445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5" name="TextBox 4">
            <a:extLst>
              <a:ext uri="{FF2B5EF4-FFF2-40B4-BE49-F238E27FC236}">
                <a16:creationId xmlns:a16="http://schemas.microsoft.com/office/drawing/2014/main" id="{06E3395E-AD8E-4BC8-8809-89EA4374FC43}"/>
              </a:ext>
            </a:extLst>
          </p:cNvPr>
          <p:cNvSpPr txBox="1"/>
          <p:nvPr/>
        </p:nvSpPr>
        <p:spPr>
          <a:xfrm>
            <a:off x="1804974" y="4921393"/>
            <a:ext cx="9959395" cy="369332"/>
          </a:xfrm>
          <a:prstGeom prst="rect">
            <a:avLst/>
          </a:prstGeom>
          <a:noFill/>
        </p:spPr>
        <p:txBody>
          <a:bodyPr wrap="square" rtlCol="0">
            <a:spAutoFit/>
          </a:bodyPr>
          <a:lstStyle/>
          <a:p>
            <a:r>
              <a:rPr lang="en-US" dirty="0"/>
              <a:t>Ozone			</a:t>
            </a:r>
            <a:r>
              <a:rPr lang="en-US" dirty="0" err="1"/>
              <a:t>Solar.R</a:t>
            </a:r>
            <a:r>
              <a:rPr lang="en-US" dirty="0"/>
              <a:t>			Wind			Temp			Month			Day</a:t>
            </a:r>
          </a:p>
        </p:txBody>
      </p:sp>
      <p:pic>
        <p:nvPicPr>
          <p:cNvPr id="3" name="Picture 2">
            <a:extLst>
              <a:ext uri="{FF2B5EF4-FFF2-40B4-BE49-F238E27FC236}">
                <a16:creationId xmlns:a16="http://schemas.microsoft.com/office/drawing/2014/main" id="{F2DFA1C5-5B62-424E-9E18-BA37E1CDF2E3}"/>
              </a:ext>
            </a:extLst>
          </p:cNvPr>
          <p:cNvPicPr>
            <a:picLocks noChangeAspect="1"/>
          </p:cNvPicPr>
          <p:nvPr/>
        </p:nvPicPr>
        <p:blipFill>
          <a:blip r:embed="rId2"/>
          <a:stretch>
            <a:fillRect/>
          </a:stretch>
        </p:blipFill>
        <p:spPr>
          <a:xfrm>
            <a:off x="0" y="2157712"/>
            <a:ext cx="12192000" cy="2542575"/>
          </a:xfrm>
          <a:prstGeom prst="rect">
            <a:avLst/>
          </a:prstGeom>
        </p:spPr>
      </p:pic>
    </p:spTree>
    <p:extLst>
      <p:ext uri="{BB962C8B-B14F-4D97-AF65-F5344CB8AC3E}">
        <p14:creationId xmlns:p14="http://schemas.microsoft.com/office/powerpoint/2010/main" val="2470604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5" name="TextBox 4">
            <a:extLst>
              <a:ext uri="{FF2B5EF4-FFF2-40B4-BE49-F238E27FC236}">
                <a16:creationId xmlns:a16="http://schemas.microsoft.com/office/drawing/2014/main" id="{06E3395E-AD8E-4BC8-8809-89EA4374FC43}"/>
              </a:ext>
            </a:extLst>
          </p:cNvPr>
          <p:cNvSpPr txBox="1"/>
          <p:nvPr/>
        </p:nvSpPr>
        <p:spPr>
          <a:xfrm>
            <a:off x="3360820" y="5317178"/>
            <a:ext cx="5470358" cy="369332"/>
          </a:xfrm>
          <a:prstGeom prst="rect">
            <a:avLst/>
          </a:prstGeom>
          <a:noFill/>
        </p:spPr>
        <p:txBody>
          <a:bodyPr wrap="square" rtlCol="0">
            <a:spAutoFit/>
          </a:bodyPr>
          <a:lstStyle/>
          <a:p>
            <a:pPr algn="ctr"/>
            <a:r>
              <a:rPr lang="en-US" dirty="0"/>
              <a:t>Ozone vs. Temp</a:t>
            </a:r>
          </a:p>
        </p:txBody>
      </p:sp>
      <p:pic>
        <p:nvPicPr>
          <p:cNvPr id="3" name="Picture 2">
            <a:extLst>
              <a:ext uri="{FF2B5EF4-FFF2-40B4-BE49-F238E27FC236}">
                <a16:creationId xmlns:a16="http://schemas.microsoft.com/office/drawing/2014/main" id="{2BF6FF82-7F51-4966-B1F6-64F248B225BB}"/>
              </a:ext>
            </a:extLst>
          </p:cNvPr>
          <p:cNvPicPr>
            <a:picLocks noChangeAspect="1"/>
          </p:cNvPicPr>
          <p:nvPr/>
        </p:nvPicPr>
        <p:blipFill>
          <a:blip r:embed="rId2"/>
          <a:stretch>
            <a:fillRect/>
          </a:stretch>
        </p:blipFill>
        <p:spPr>
          <a:xfrm>
            <a:off x="2690811" y="411803"/>
            <a:ext cx="6810375" cy="4905375"/>
          </a:xfrm>
          <a:prstGeom prst="rect">
            <a:avLst/>
          </a:prstGeom>
        </p:spPr>
      </p:pic>
    </p:spTree>
    <p:extLst>
      <p:ext uri="{BB962C8B-B14F-4D97-AF65-F5344CB8AC3E}">
        <p14:creationId xmlns:p14="http://schemas.microsoft.com/office/powerpoint/2010/main" val="1134319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ML</a:t>
            </a:r>
          </a:p>
        </p:txBody>
      </p:sp>
      <p:sp>
        <p:nvSpPr>
          <p:cNvPr id="5" name="TextBox 4">
            <a:extLst>
              <a:ext uri="{FF2B5EF4-FFF2-40B4-BE49-F238E27FC236}">
                <a16:creationId xmlns:a16="http://schemas.microsoft.com/office/drawing/2014/main" id="{06E3395E-AD8E-4BC8-8809-89EA4374FC43}"/>
              </a:ext>
            </a:extLst>
          </p:cNvPr>
          <p:cNvSpPr txBox="1"/>
          <p:nvPr/>
        </p:nvSpPr>
        <p:spPr>
          <a:xfrm>
            <a:off x="2973859" y="5341892"/>
            <a:ext cx="5799654" cy="1477328"/>
          </a:xfrm>
          <a:prstGeom prst="rect">
            <a:avLst/>
          </a:prstGeom>
          <a:noFill/>
        </p:spPr>
        <p:txBody>
          <a:bodyPr wrap="square" rtlCol="0">
            <a:spAutoFit/>
          </a:bodyPr>
          <a:lstStyle/>
          <a:p>
            <a:pPr algn="ctr"/>
            <a:r>
              <a:rPr lang="en-US" dirty="0"/>
              <a:t>The X is the common name of the features, while y is the label is kind of like y(X) will predict something for us. Anyways, we are splitting the dataset into 4 different sets. The training will have 60% whereas the testing will have the remaining 40%</a:t>
            </a:r>
          </a:p>
        </p:txBody>
      </p:sp>
      <p:pic>
        <p:nvPicPr>
          <p:cNvPr id="4" name="Picture 3">
            <a:extLst>
              <a:ext uri="{FF2B5EF4-FFF2-40B4-BE49-F238E27FC236}">
                <a16:creationId xmlns:a16="http://schemas.microsoft.com/office/drawing/2014/main" id="{3393562A-3EED-4260-8344-4D8C06311EA6}"/>
              </a:ext>
            </a:extLst>
          </p:cNvPr>
          <p:cNvPicPr>
            <a:picLocks noChangeAspect="1"/>
          </p:cNvPicPr>
          <p:nvPr/>
        </p:nvPicPr>
        <p:blipFill>
          <a:blip r:embed="rId2"/>
          <a:stretch>
            <a:fillRect/>
          </a:stretch>
        </p:blipFill>
        <p:spPr>
          <a:xfrm>
            <a:off x="1428749" y="1079157"/>
            <a:ext cx="9334500" cy="4200525"/>
          </a:xfrm>
          <a:prstGeom prst="rect">
            <a:avLst/>
          </a:prstGeom>
        </p:spPr>
      </p:pic>
    </p:spTree>
    <p:extLst>
      <p:ext uri="{BB962C8B-B14F-4D97-AF65-F5344CB8AC3E}">
        <p14:creationId xmlns:p14="http://schemas.microsoft.com/office/powerpoint/2010/main" val="2926282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ML</a:t>
            </a:r>
          </a:p>
        </p:txBody>
      </p:sp>
      <p:sp>
        <p:nvSpPr>
          <p:cNvPr id="5" name="TextBox 4">
            <a:extLst>
              <a:ext uri="{FF2B5EF4-FFF2-40B4-BE49-F238E27FC236}">
                <a16:creationId xmlns:a16="http://schemas.microsoft.com/office/drawing/2014/main" id="{06E3395E-AD8E-4BC8-8809-89EA4374FC43}"/>
              </a:ext>
            </a:extLst>
          </p:cNvPr>
          <p:cNvSpPr txBox="1"/>
          <p:nvPr/>
        </p:nvSpPr>
        <p:spPr>
          <a:xfrm>
            <a:off x="2973859" y="5341892"/>
            <a:ext cx="5799654" cy="923330"/>
          </a:xfrm>
          <a:prstGeom prst="rect">
            <a:avLst/>
          </a:prstGeom>
          <a:noFill/>
        </p:spPr>
        <p:txBody>
          <a:bodyPr wrap="square" rtlCol="0">
            <a:spAutoFit/>
          </a:bodyPr>
          <a:lstStyle/>
          <a:p>
            <a:pPr algn="ctr"/>
            <a:r>
              <a:rPr lang="en-US" dirty="0"/>
              <a:t>Accuracy = 0.3335</a:t>
            </a:r>
          </a:p>
          <a:p>
            <a:pPr algn="ctr"/>
            <a:r>
              <a:rPr lang="en-US" dirty="0"/>
              <a:t>Interception = -57.01182</a:t>
            </a:r>
          </a:p>
          <a:p>
            <a:pPr algn="ctr"/>
            <a:r>
              <a:rPr lang="en-US" dirty="0"/>
              <a:t>Slope coefficient = 1.221</a:t>
            </a:r>
          </a:p>
        </p:txBody>
      </p:sp>
      <p:pic>
        <p:nvPicPr>
          <p:cNvPr id="3" name="Picture 2">
            <a:extLst>
              <a:ext uri="{FF2B5EF4-FFF2-40B4-BE49-F238E27FC236}">
                <a16:creationId xmlns:a16="http://schemas.microsoft.com/office/drawing/2014/main" id="{3FAAADC6-A016-4C83-A8D9-552D258DB6C7}"/>
              </a:ext>
            </a:extLst>
          </p:cNvPr>
          <p:cNvPicPr>
            <a:picLocks noChangeAspect="1"/>
          </p:cNvPicPr>
          <p:nvPr/>
        </p:nvPicPr>
        <p:blipFill>
          <a:blip r:embed="rId2"/>
          <a:stretch>
            <a:fillRect/>
          </a:stretch>
        </p:blipFill>
        <p:spPr>
          <a:xfrm>
            <a:off x="3135248" y="1767144"/>
            <a:ext cx="5476875" cy="3076575"/>
          </a:xfrm>
          <a:prstGeom prst="rect">
            <a:avLst/>
          </a:prstGeom>
        </p:spPr>
      </p:pic>
    </p:spTree>
    <p:extLst>
      <p:ext uri="{BB962C8B-B14F-4D97-AF65-F5344CB8AC3E}">
        <p14:creationId xmlns:p14="http://schemas.microsoft.com/office/powerpoint/2010/main" val="2402525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ML</a:t>
            </a:r>
          </a:p>
        </p:txBody>
      </p:sp>
      <p:sp>
        <p:nvSpPr>
          <p:cNvPr id="5" name="TextBox 4">
            <a:extLst>
              <a:ext uri="{FF2B5EF4-FFF2-40B4-BE49-F238E27FC236}">
                <a16:creationId xmlns:a16="http://schemas.microsoft.com/office/drawing/2014/main" id="{06E3395E-AD8E-4BC8-8809-89EA4374FC43}"/>
              </a:ext>
            </a:extLst>
          </p:cNvPr>
          <p:cNvSpPr txBox="1"/>
          <p:nvPr/>
        </p:nvSpPr>
        <p:spPr>
          <a:xfrm>
            <a:off x="2973859" y="5341892"/>
            <a:ext cx="5799654" cy="369332"/>
          </a:xfrm>
          <a:prstGeom prst="rect">
            <a:avLst/>
          </a:prstGeom>
          <a:noFill/>
        </p:spPr>
        <p:txBody>
          <a:bodyPr wrap="square" rtlCol="0">
            <a:spAutoFit/>
          </a:bodyPr>
          <a:lstStyle/>
          <a:p>
            <a:pPr algn="ctr"/>
            <a:r>
              <a:rPr lang="en-US" dirty="0"/>
              <a:t>This looks familiar but it is not accurate at all!</a:t>
            </a:r>
          </a:p>
        </p:txBody>
      </p:sp>
      <p:pic>
        <p:nvPicPr>
          <p:cNvPr id="4" name="Picture 3">
            <a:extLst>
              <a:ext uri="{FF2B5EF4-FFF2-40B4-BE49-F238E27FC236}">
                <a16:creationId xmlns:a16="http://schemas.microsoft.com/office/drawing/2014/main" id="{CF7E0882-0A36-421E-91AE-F3A00775062E}"/>
              </a:ext>
            </a:extLst>
          </p:cNvPr>
          <p:cNvPicPr>
            <a:picLocks noChangeAspect="1"/>
          </p:cNvPicPr>
          <p:nvPr/>
        </p:nvPicPr>
        <p:blipFill>
          <a:blip r:embed="rId2"/>
          <a:stretch>
            <a:fillRect/>
          </a:stretch>
        </p:blipFill>
        <p:spPr>
          <a:xfrm>
            <a:off x="2667000" y="1143599"/>
            <a:ext cx="6858000" cy="4133850"/>
          </a:xfrm>
          <a:prstGeom prst="rect">
            <a:avLst/>
          </a:prstGeom>
        </p:spPr>
      </p:pic>
    </p:spTree>
    <p:extLst>
      <p:ext uri="{BB962C8B-B14F-4D97-AF65-F5344CB8AC3E}">
        <p14:creationId xmlns:p14="http://schemas.microsoft.com/office/powerpoint/2010/main" val="1996318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ML</a:t>
            </a:r>
          </a:p>
        </p:txBody>
      </p:sp>
      <p:sp>
        <p:nvSpPr>
          <p:cNvPr id="5" name="TextBox 4">
            <a:extLst>
              <a:ext uri="{FF2B5EF4-FFF2-40B4-BE49-F238E27FC236}">
                <a16:creationId xmlns:a16="http://schemas.microsoft.com/office/drawing/2014/main" id="{06E3395E-AD8E-4BC8-8809-89EA4374FC43}"/>
              </a:ext>
            </a:extLst>
          </p:cNvPr>
          <p:cNvSpPr txBox="1"/>
          <p:nvPr/>
        </p:nvSpPr>
        <p:spPr>
          <a:xfrm>
            <a:off x="2899718" y="4856978"/>
            <a:ext cx="5799654" cy="1754326"/>
          </a:xfrm>
          <a:prstGeom prst="rect">
            <a:avLst/>
          </a:prstGeom>
          <a:noFill/>
        </p:spPr>
        <p:txBody>
          <a:bodyPr wrap="square" rtlCol="0">
            <a:spAutoFit/>
          </a:bodyPr>
          <a:lstStyle/>
          <a:p>
            <a:pPr algn="ctr"/>
            <a:r>
              <a:rPr lang="en-US" dirty="0"/>
              <a:t>RMSE training = 15.75</a:t>
            </a:r>
          </a:p>
          <a:p>
            <a:pPr algn="ctr"/>
            <a:r>
              <a:rPr lang="en-US" dirty="0"/>
              <a:t>R2 training = 0.33</a:t>
            </a:r>
          </a:p>
          <a:p>
            <a:pPr algn="ctr"/>
            <a:r>
              <a:rPr lang="en-US" dirty="0"/>
              <a:t>RMSE test = 14.26</a:t>
            </a:r>
          </a:p>
          <a:p>
            <a:pPr algn="ctr"/>
            <a:r>
              <a:rPr lang="en-US" dirty="0"/>
              <a:t>R2 test = 0.3422</a:t>
            </a:r>
          </a:p>
          <a:p>
            <a:pPr algn="ctr"/>
            <a:r>
              <a:rPr lang="en-US" dirty="0"/>
              <a:t>We can note that the RMSE of test is lower which is good. However, this is not accurate at all.</a:t>
            </a:r>
          </a:p>
        </p:txBody>
      </p:sp>
      <p:pic>
        <p:nvPicPr>
          <p:cNvPr id="3" name="Picture 2">
            <a:extLst>
              <a:ext uri="{FF2B5EF4-FFF2-40B4-BE49-F238E27FC236}">
                <a16:creationId xmlns:a16="http://schemas.microsoft.com/office/drawing/2014/main" id="{8495F243-F3C0-40D5-B44B-952E4A0D20A8}"/>
              </a:ext>
            </a:extLst>
          </p:cNvPr>
          <p:cNvPicPr>
            <a:picLocks noChangeAspect="1"/>
          </p:cNvPicPr>
          <p:nvPr/>
        </p:nvPicPr>
        <p:blipFill rotWithShape="1">
          <a:blip r:embed="rId2"/>
          <a:srcRect t="23791"/>
          <a:stretch/>
        </p:blipFill>
        <p:spPr>
          <a:xfrm>
            <a:off x="2054161" y="922638"/>
            <a:ext cx="7639050" cy="3934340"/>
          </a:xfrm>
          <a:prstGeom prst="rect">
            <a:avLst/>
          </a:prstGeom>
        </p:spPr>
      </p:pic>
    </p:spTree>
    <p:extLst>
      <p:ext uri="{BB962C8B-B14F-4D97-AF65-F5344CB8AC3E}">
        <p14:creationId xmlns:p14="http://schemas.microsoft.com/office/powerpoint/2010/main" val="2563910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ML</a:t>
            </a:r>
          </a:p>
        </p:txBody>
      </p:sp>
      <p:sp>
        <p:nvSpPr>
          <p:cNvPr id="5" name="TextBox 4">
            <a:extLst>
              <a:ext uri="{FF2B5EF4-FFF2-40B4-BE49-F238E27FC236}">
                <a16:creationId xmlns:a16="http://schemas.microsoft.com/office/drawing/2014/main" id="{06E3395E-AD8E-4BC8-8809-89EA4374FC43}"/>
              </a:ext>
            </a:extLst>
          </p:cNvPr>
          <p:cNvSpPr txBox="1"/>
          <p:nvPr/>
        </p:nvSpPr>
        <p:spPr>
          <a:xfrm>
            <a:off x="2899718" y="4856978"/>
            <a:ext cx="5799654" cy="369332"/>
          </a:xfrm>
          <a:prstGeom prst="rect">
            <a:avLst/>
          </a:prstGeom>
          <a:noFill/>
        </p:spPr>
        <p:txBody>
          <a:bodyPr wrap="square" rtlCol="0">
            <a:spAutoFit/>
          </a:bodyPr>
          <a:lstStyle/>
          <a:p>
            <a:pPr algn="ctr"/>
            <a:r>
              <a:rPr lang="en-US" dirty="0"/>
              <a:t>Predicted line based on the model made.</a:t>
            </a:r>
          </a:p>
        </p:txBody>
      </p:sp>
      <p:pic>
        <p:nvPicPr>
          <p:cNvPr id="6" name="Picture 5">
            <a:extLst>
              <a:ext uri="{FF2B5EF4-FFF2-40B4-BE49-F238E27FC236}">
                <a16:creationId xmlns:a16="http://schemas.microsoft.com/office/drawing/2014/main" id="{7D4E1267-876C-421B-8DF9-FC65C6CB4C8B}"/>
              </a:ext>
            </a:extLst>
          </p:cNvPr>
          <p:cNvPicPr>
            <a:picLocks noChangeAspect="1"/>
          </p:cNvPicPr>
          <p:nvPr/>
        </p:nvPicPr>
        <p:blipFill>
          <a:blip r:embed="rId2"/>
          <a:stretch>
            <a:fillRect/>
          </a:stretch>
        </p:blipFill>
        <p:spPr>
          <a:xfrm>
            <a:off x="3146297" y="949926"/>
            <a:ext cx="5553075" cy="3771900"/>
          </a:xfrm>
          <a:prstGeom prst="rect">
            <a:avLst/>
          </a:prstGeom>
        </p:spPr>
      </p:pic>
    </p:spTree>
    <p:extLst>
      <p:ext uri="{BB962C8B-B14F-4D97-AF65-F5344CB8AC3E}">
        <p14:creationId xmlns:p14="http://schemas.microsoft.com/office/powerpoint/2010/main" val="4006340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ML</a:t>
            </a:r>
          </a:p>
        </p:txBody>
      </p:sp>
      <p:sp>
        <p:nvSpPr>
          <p:cNvPr id="5" name="TextBox 4">
            <a:extLst>
              <a:ext uri="{FF2B5EF4-FFF2-40B4-BE49-F238E27FC236}">
                <a16:creationId xmlns:a16="http://schemas.microsoft.com/office/drawing/2014/main" id="{06E3395E-AD8E-4BC8-8809-89EA4374FC43}"/>
              </a:ext>
            </a:extLst>
          </p:cNvPr>
          <p:cNvSpPr txBox="1"/>
          <p:nvPr/>
        </p:nvSpPr>
        <p:spPr>
          <a:xfrm>
            <a:off x="2677297" y="4856978"/>
            <a:ext cx="6705600" cy="369332"/>
          </a:xfrm>
          <a:prstGeom prst="rect">
            <a:avLst/>
          </a:prstGeom>
          <a:noFill/>
        </p:spPr>
        <p:txBody>
          <a:bodyPr wrap="square" rtlCol="0">
            <a:spAutoFit/>
          </a:bodyPr>
          <a:lstStyle/>
          <a:p>
            <a:pPr algn="ctr"/>
            <a:r>
              <a:rPr lang="en-US" dirty="0"/>
              <a:t>Multiple Linear Regression for Ozone vs </a:t>
            </a:r>
            <a:r>
              <a:rPr lang="en-US" dirty="0" err="1"/>
              <a:t>Solar.R</a:t>
            </a:r>
            <a:r>
              <a:rPr lang="en-US" dirty="0"/>
              <a:t> and Wind</a:t>
            </a:r>
          </a:p>
        </p:txBody>
      </p:sp>
      <p:pic>
        <p:nvPicPr>
          <p:cNvPr id="3" name="Picture 2">
            <a:extLst>
              <a:ext uri="{FF2B5EF4-FFF2-40B4-BE49-F238E27FC236}">
                <a16:creationId xmlns:a16="http://schemas.microsoft.com/office/drawing/2014/main" id="{3C4A21BE-FABD-45EE-8314-13C9F9FA3A65}"/>
              </a:ext>
            </a:extLst>
          </p:cNvPr>
          <p:cNvPicPr>
            <a:picLocks noChangeAspect="1"/>
          </p:cNvPicPr>
          <p:nvPr/>
        </p:nvPicPr>
        <p:blipFill>
          <a:blip r:embed="rId2"/>
          <a:stretch>
            <a:fillRect/>
          </a:stretch>
        </p:blipFill>
        <p:spPr>
          <a:xfrm>
            <a:off x="3436594" y="3511764"/>
            <a:ext cx="4429125" cy="542925"/>
          </a:xfrm>
          <a:prstGeom prst="rect">
            <a:avLst/>
          </a:prstGeom>
        </p:spPr>
      </p:pic>
    </p:spTree>
    <p:extLst>
      <p:ext uri="{BB962C8B-B14F-4D97-AF65-F5344CB8AC3E}">
        <p14:creationId xmlns:p14="http://schemas.microsoft.com/office/powerpoint/2010/main" val="301889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Overview of the Project</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4801314"/>
          </a:xfrm>
          <a:prstGeom prst="rect">
            <a:avLst/>
          </a:prstGeom>
          <a:noFill/>
        </p:spPr>
        <p:txBody>
          <a:bodyPr wrap="square" rtlCol="0">
            <a:spAutoFit/>
          </a:bodyPr>
          <a:lstStyle/>
          <a:p>
            <a:r>
              <a:rPr lang="en-US" dirty="0"/>
              <a:t>As mentioned before, this dataset is from an Italian city and was measured using sensors which have recorded depletion in the Ozone’s layer.</a:t>
            </a:r>
          </a:p>
          <a:p>
            <a:endParaRPr lang="en-US" dirty="0"/>
          </a:p>
          <a:p>
            <a:r>
              <a:rPr lang="en-US" dirty="0"/>
              <a:t>These recorded features contained the following:</a:t>
            </a:r>
          </a:p>
          <a:p>
            <a:pPr marL="285750" indent="-285750">
              <a:buFont typeface="Arial" panose="020B0604020202020204" pitchFamily="34" charset="0"/>
              <a:buChar char="•"/>
            </a:pPr>
            <a:r>
              <a:rPr lang="en-US" dirty="0"/>
              <a:t>Ozone;</a:t>
            </a:r>
          </a:p>
          <a:p>
            <a:pPr marL="285750" indent="-285750">
              <a:buFont typeface="Arial" panose="020B0604020202020204" pitchFamily="34" charset="0"/>
              <a:buChar char="•"/>
            </a:pPr>
            <a:r>
              <a:rPr lang="en-US" dirty="0"/>
              <a:t>Solar Radiation;</a:t>
            </a:r>
          </a:p>
          <a:p>
            <a:pPr marL="285750" indent="-285750">
              <a:buFont typeface="Arial" panose="020B0604020202020204" pitchFamily="34" charset="0"/>
              <a:buChar char="•"/>
            </a:pPr>
            <a:r>
              <a:rPr lang="en-US" dirty="0"/>
              <a:t>Wind;</a:t>
            </a:r>
          </a:p>
          <a:p>
            <a:pPr marL="285750" indent="-285750">
              <a:buFont typeface="Arial" panose="020B0604020202020204" pitchFamily="34" charset="0"/>
              <a:buChar char="•"/>
            </a:pPr>
            <a:r>
              <a:rPr lang="en-US" dirty="0"/>
              <a:t>Temp;</a:t>
            </a:r>
          </a:p>
          <a:p>
            <a:pPr marL="285750" indent="-285750">
              <a:buFont typeface="Arial" panose="020B0604020202020204" pitchFamily="34" charset="0"/>
              <a:buChar char="•"/>
            </a:pPr>
            <a:r>
              <a:rPr lang="en-US" dirty="0"/>
              <a:t>Month;</a:t>
            </a:r>
          </a:p>
          <a:p>
            <a:pPr marL="285750" indent="-285750">
              <a:buFont typeface="Arial" panose="020B0604020202020204" pitchFamily="34" charset="0"/>
              <a:buChar char="•"/>
            </a:pPr>
            <a:r>
              <a:rPr lang="en-US" dirty="0"/>
              <a:t>Day.</a:t>
            </a:r>
          </a:p>
          <a:p>
            <a:endParaRPr lang="en-US" dirty="0"/>
          </a:p>
          <a:p>
            <a:r>
              <a:rPr lang="en-US" dirty="0"/>
              <a:t>To begin with, this data must have all of its null values handled correctly. In this project, we will use the mean strategy for all datapoints as all of the features have continuous data. Once that is done, we will clean it from all outliers using the z-score and IQR methods. The methodology will be explained later.</a:t>
            </a:r>
          </a:p>
          <a:p>
            <a:endParaRPr lang="en-US" dirty="0"/>
          </a:p>
          <a:p>
            <a:r>
              <a:rPr lang="en-US" dirty="0"/>
              <a:t>Now that our dataset is ready, we start with the analysis and see which visualizations are needed to see through the dataset to predict the outcome of the models. </a:t>
            </a:r>
          </a:p>
        </p:txBody>
      </p:sp>
    </p:spTree>
    <p:extLst>
      <p:ext uri="{BB962C8B-B14F-4D97-AF65-F5344CB8AC3E}">
        <p14:creationId xmlns:p14="http://schemas.microsoft.com/office/powerpoint/2010/main" val="2217243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ML</a:t>
            </a:r>
          </a:p>
        </p:txBody>
      </p:sp>
      <p:sp>
        <p:nvSpPr>
          <p:cNvPr id="5" name="TextBox 4">
            <a:extLst>
              <a:ext uri="{FF2B5EF4-FFF2-40B4-BE49-F238E27FC236}">
                <a16:creationId xmlns:a16="http://schemas.microsoft.com/office/drawing/2014/main" id="{06E3395E-AD8E-4BC8-8809-89EA4374FC43}"/>
              </a:ext>
            </a:extLst>
          </p:cNvPr>
          <p:cNvSpPr txBox="1"/>
          <p:nvPr/>
        </p:nvSpPr>
        <p:spPr>
          <a:xfrm>
            <a:off x="2080955" y="5365344"/>
            <a:ext cx="6705600" cy="1477328"/>
          </a:xfrm>
          <a:prstGeom prst="rect">
            <a:avLst/>
          </a:prstGeom>
          <a:noFill/>
        </p:spPr>
        <p:txBody>
          <a:bodyPr wrap="square" rtlCol="0">
            <a:spAutoFit/>
          </a:bodyPr>
          <a:lstStyle/>
          <a:p>
            <a:pPr algn="ctr"/>
            <a:r>
              <a:rPr lang="en-US" dirty="0"/>
              <a:t>R2 = 0.74</a:t>
            </a:r>
          </a:p>
          <a:p>
            <a:pPr algn="ctr"/>
            <a:r>
              <a:rPr lang="en-US" dirty="0"/>
              <a:t>AIC = 1202</a:t>
            </a:r>
          </a:p>
          <a:p>
            <a:pPr algn="ctr"/>
            <a:r>
              <a:rPr lang="en-US" dirty="0"/>
              <a:t>BIC 1208</a:t>
            </a:r>
          </a:p>
          <a:p>
            <a:pPr algn="ctr"/>
            <a:r>
              <a:rPr lang="en-US" dirty="0"/>
              <a:t>P = 0</a:t>
            </a:r>
          </a:p>
          <a:p>
            <a:pPr algn="ctr"/>
            <a:r>
              <a:rPr lang="en-US" dirty="0"/>
              <a:t>0.00 is &lt; 5% so we accept alt hypothesis</a:t>
            </a:r>
          </a:p>
        </p:txBody>
      </p:sp>
      <p:pic>
        <p:nvPicPr>
          <p:cNvPr id="4" name="Picture 3">
            <a:extLst>
              <a:ext uri="{FF2B5EF4-FFF2-40B4-BE49-F238E27FC236}">
                <a16:creationId xmlns:a16="http://schemas.microsoft.com/office/drawing/2014/main" id="{90E2609D-20AF-40D6-AE70-E284AFB0E332}"/>
              </a:ext>
            </a:extLst>
          </p:cNvPr>
          <p:cNvPicPr>
            <a:picLocks noChangeAspect="1"/>
          </p:cNvPicPr>
          <p:nvPr/>
        </p:nvPicPr>
        <p:blipFill>
          <a:blip r:embed="rId3"/>
          <a:stretch>
            <a:fillRect/>
          </a:stretch>
        </p:blipFill>
        <p:spPr>
          <a:xfrm>
            <a:off x="3217776" y="445897"/>
            <a:ext cx="3927647" cy="4658216"/>
          </a:xfrm>
          <a:prstGeom prst="rect">
            <a:avLst/>
          </a:prstGeom>
        </p:spPr>
      </p:pic>
    </p:spTree>
    <p:extLst>
      <p:ext uri="{BB962C8B-B14F-4D97-AF65-F5344CB8AC3E}">
        <p14:creationId xmlns:p14="http://schemas.microsoft.com/office/powerpoint/2010/main" val="2666060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ML</a:t>
            </a:r>
          </a:p>
        </p:txBody>
      </p:sp>
      <p:sp>
        <p:nvSpPr>
          <p:cNvPr id="5" name="TextBox 4">
            <a:extLst>
              <a:ext uri="{FF2B5EF4-FFF2-40B4-BE49-F238E27FC236}">
                <a16:creationId xmlns:a16="http://schemas.microsoft.com/office/drawing/2014/main" id="{06E3395E-AD8E-4BC8-8809-89EA4374FC43}"/>
              </a:ext>
            </a:extLst>
          </p:cNvPr>
          <p:cNvSpPr txBox="1"/>
          <p:nvPr/>
        </p:nvSpPr>
        <p:spPr>
          <a:xfrm>
            <a:off x="2080954" y="5950231"/>
            <a:ext cx="6705600" cy="369332"/>
          </a:xfrm>
          <a:prstGeom prst="rect">
            <a:avLst/>
          </a:prstGeom>
          <a:noFill/>
        </p:spPr>
        <p:txBody>
          <a:bodyPr wrap="square" rtlCol="0">
            <a:spAutoFit/>
          </a:bodyPr>
          <a:lstStyle/>
          <a:p>
            <a:pPr algn="ctr"/>
            <a:r>
              <a:rPr lang="en-US" dirty="0"/>
              <a:t>Division of training and testing datasets.</a:t>
            </a:r>
          </a:p>
        </p:txBody>
      </p:sp>
      <p:pic>
        <p:nvPicPr>
          <p:cNvPr id="3" name="Picture 2">
            <a:extLst>
              <a:ext uri="{FF2B5EF4-FFF2-40B4-BE49-F238E27FC236}">
                <a16:creationId xmlns:a16="http://schemas.microsoft.com/office/drawing/2014/main" id="{B6573DC3-CA97-45F5-98DF-70D7E8B1DDD7}"/>
              </a:ext>
            </a:extLst>
          </p:cNvPr>
          <p:cNvPicPr>
            <a:picLocks noChangeAspect="1"/>
          </p:cNvPicPr>
          <p:nvPr/>
        </p:nvPicPr>
        <p:blipFill>
          <a:blip r:embed="rId3"/>
          <a:stretch>
            <a:fillRect/>
          </a:stretch>
        </p:blipFill>
        <p:spPr>
          <a:xfrm>
            <a:off x="1637474" y="1244752"/>
            <a:ext cx="7790269" cy="4705479"/>
          </a:xfrm>
          <a:prstGeom prst="rect">
            <a:avLst/>
          </a:prstGeom>
        </p:spPr>
      </p:pic>
    </p:spTree>
    <p:extLst>
      <p:ext uri="{BB962C8B-B14F-4D97-AF65-F5344CB8AC3E}">
        <p14:creationId xmlns:p14="http://schemas.microsoft.com/office/powerpoint/2010/main" val="2012849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ML</a:t>
            </a:r>
          </a:p>
        </p:txBody>
      </p:sp>
      <p:sp>
        <p:nvSpPr>
          <p:cNvPr id="5" name="TextBox 4">
            <a:extLst>
              <a:ext uri="{FF2B5EF4-FFF2-40B4-BE49-F238E27FC236}">
                <a16:creationId xmlns:a16="http://schemas.microsoft.com/office/drawing/2014/main" id="{06E3395E-AD8E-4BC8-8809-89EA4374FC43}"/>
              </a:ext>
            </a:extLst>
          </p:cNvPr>
          <p:cNvSpPr txBox="1"/>
          <p:nvPr/>
        </p:nvSpPr>
        <p:spPr>
          <a:xfrm>
            <a:off x="2080954" y="5455676"/>
            <a:ext cx="6705600" cy="646331"/>
          </a:xfrm>
          <a:prstGeom prst="rect">
            <a:avLst/>
          </a:prstGeom>
          <a:noFill/>
        </p:spPr>
        <p:txBody>
          <a:bodyPr wrap="square" rtlCol="0">
            <a:spAutoFit/>
          </a:bodyPr>
          <a:lstStyle/>
          <a:p>
            <a:pPr algn="ctr"/>
            <a:r>
              <a:rPr lang="en-US" dirty="0"/>
              <a:t>Accuracy = 0.26 which is lower than the simple linear regression.</a:t>
            </a:r>
          </a:p>
        </p:txBody>
      </p:sp>
      <p:pic>
        <p:nvPicPr>
          <p:cNvPr id="4" name="Picture 3">
            <a:extLst>
              <a:ext uri="{FF2B5EF4-FFF2-40B4-BE49-F238E27FC236}">
                <a16:creationId xmlns:a16="http://schemas.microsoft.com/office/drawing/2014/main" id="{3787C59F-44C5-4B76-9A76-0308B5CF3E6F}"/>
              </a:ext>
            </a:extLst>
          </p:cNvPr>
          <p:cNvPicPr>
            <a:picLocks noChangeAspect="1"/>
          </p:cNvPicPr>
          <p:nvPr/>
        </p:nvPicPr>
        <p:blipFill>
          <a:blip r:embed="rId3"/>
          <a:stretch>
            <a:fillRect/>
          </a:stretch>
        </p:blipFill>
        <p:spPr>
          <a:xfrm>
            <a:off x="3233479" y="1557337"/>
            <a:ext cx="4400550" cy="3743325"/>
          </a:xfrm>
          <a:prstGeom prst="rect">
            <a:avLst/>
          </a:prstGeom>
        </p:spPr>
      </p:pic>
    </p:spTree>
    <p:extLst>
      <p:ext uri="{BB962C8B-B14F-4D97-AF65-F5344CB8AC3E}">
        <p14:creationId xmlns:p14="http://schemas.microsoft.com/office/powerpoint/2010/main" val="3339696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ML</a:t>
            </a:r>
          </a:p>
        </p:txBody>
      </p:sp>
      <p:sp>
        <p:nvSpPr>
          <p:cNvPr id="5" name="TextBox 4">
            <a:extLst>
              <a:ext uri="{FF2B5EF4-FFF2-40B4-BE49-F238E27FC236}">
                <a16:creationId xmlns:a16="http://schemas.microsoft.com/office/drawing/2014/main" id="{06E3395E-AD8E-4BC8-8809-89EA4374FC43}"/>
              </a:ext>
            </a:extLst>
          </p:cNvPr>
          <p:cNvSpPr txBox="1"/>
          <p:nvPr/>
        </p:nvSpPr>
        <p:spPr>
          <a:xfrm>
            <a:off x="2080954" y="5455676"/>
            <a:ext cx="6705600" cy="646331"/>
          </a:xfrm>
          <a:prstGeom prst="rect">
            <a:avLst/>
          </a:prstGeom>
          <a:noFill/>
        </p:spPr>
        <p:txBody>
          <a:bodyPr wrap="square" rtlCol="0">
            <a:spAutoFit/>
          </a:bodyPr>
          <a:lstStyle/>
          <a:p>
            <a:pPr algn="ctr"/>
            <a:r>
              <a:rPr lang="en-US" dirty="0"/>
              <a:t>This is so much worse than the simple linear regression model.</a:t>
            </a:r>
          </a:p>
        </p:txBody>
      </p:sp>
      <p:pic>
        <p:nvPicPr>
          <p:cNvPr id="3" name="Picture 2">
            <a:extLst>
              <a:ext uri="{FF2B5EF4-FFF2-40B4-BE49-F238E27FC236}">
                <a16:creationId xmlns:a16="http://schemas.microsoft.com/office/drawing/2014/main" id="{67AEA986-CDA1-442C-A224-9F7377203F5A}"/>
              </a:ext>
            </a:extLst>
          </p:cNvPr>
          <p:cNvPicPr>
            <a:picLocks noChangeAspect="1"/>
          </p:cNvPicPr>
          <p:nvPr/>
        </p:nvPicPr>
        <p:blipFill>
          <a:blip r:embed="rId3"/>
          <a:stretch>
            <a:fillRect/>
          </a:stretch>
        </p:blipFill>
        <p:spPr>
          <a:xfrm>
            <a:off x="2014279" y="1200491"/>
            <a:ext cx="6838950" cy="4133850"/>
          </a:xfrm>
          <a:prstGeom prst="rect">
            <a:avLst/>
          </a:prstGeom>
        </p:spPr>
      </p:pic>
    </p:spTree>
    <p:extLst>
      <p:ext uri="{BB962C8B-B14F-4D97-AF65-F5344CB8AC3E}">
        <p14:creationId xmlns:p14="http://schemas.microsoft.com/office/powerpoint/2010/main" val="3970269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ML</a:t>
            </a:r>
          </a:p>
        </p:txBody>
      </p:sp>
      <p:sp>
        <p:nvSpPr>
          <p:cNvPr id="5" name="TextBox 4">
            <a:extLst>
              <a:ext uri="{FF2B5EF4-FFF2-40B4-BE49-F238E27FC236}">
                <a16:creationId xmlns:a16="http://schemas.microsoft.com/office/drawing/2014/main" id="{06E3395E-AD8E-4BC8-8809-89EA4374FC43}"/>
              </a:ext>
            </a:extLst>
          </p:cNvPr>
          <p:cNvSpPr txBox="1"/>
          <p:nvPr/>
        </p:nvSpPr>
        <p:spPr>
          <a:xfrm>
            <a:off x="2080954" y="5519845"/>
            <a:ext cx="6705600" cy="1477328"/>
          </a:xfrm>
          <a:prstGeom prst="rect">
            <a:avLst/>
          </a:prstGeom>
          <a:noFill/>
        </p:spPr>
        <p:txBody>
          <a:bodyPr wrap="square" rtlCol="0">
            <a:spAutoFit/>
          </a:bodyPr>
          <a:lstStyle/>
          <a:p>
            <a:pPr algn="ctr"/>
            <a:r>
              <a:rPr lang="en-US" dirty="0"/>
              <a:t>R2 = 0.26</a:t>
            </a:r>
          </a:p>
          <a:p>
            <a:pPr algn="ctr"/>
            <a:r>
              <a:rPr lang="en-US" dirty="0"/>
              <a:t>RMSE = 16.57</a:t>
            </a:r>
          </a:p>
          <a:p>
            <a:pPr algn="ctr"/>
            <a:r>
              <a:rPr lang="en-US" dirty="0"/>
              <a:t>Intercept = 52.71</a:t>
            </a:r>
          </a:p>
          <a:p>
            <a:pPr algn="ctr"/>
            <a:r>
              <a:rPr lang="en-US" dirty="0"/>
              <a:t>Coefficient = </a:t>
            </a:r>
            <a:r>
              <a:rPr lang="en-US" altLang="en-US" dirty="0">
                <a:latin typeface="Arial Unicode MS" panose="020B0604020202020204" pitchFamily="34" charset="-128"/>
              </a:rPr>
              <a:t>0.05384556 -2.64417844</a:t>
            </a:r>
            <a:r>
              <a:rPr lang="en-US" altLang="en-US" sz="1400" dirty="0"/>
              <a:t> </a:t>
            </a:r>
            <a:endParaRPr lang="en-US" altLang="en-US" sz="4000" dirty="0">
              <a:latin typeface="Arial" panose="020B0604020202020204" pitchFamily="34" charset="0"/>
            </a:endParaRPr>
          </a:p>
          <a:p>
            <a:pPr algn="ctr"/>
            <a:endParaRPr lang="en-US" dirty="0"/>
          </a:p>
        </p:txBody>
      </p:sp>
      <p:pic>
        <p:nvPicPr>
          <p:cNvPr id="4" name="Picture 3">
            <a:extLst>
              <a:ext uri="{FF2B5EF4-FFF2-40B4-BE49-F238E27FC236}">
                <a16:creationId xmlns:a16="http://schemas.microsoft.com/office/drawing/2014/main" id="{B35DB096-0F82-425C-9299-B72367DCF8B3}"/>
              </a:ext>
            </a:extLst>
          </p:cNvPr>
          <p:cNvPicPr>
            <a:picLocks noChangeAspect="1"/>
          </p:cNvPicPr>
          <p:nvPr/>
        </p:nvPicPr>
        <p:blipFill>
          <a:blip r:embed="rId3"/>
          <a:stretch>
            <a:fillRect/>
          </a:stretch>
        </p:blipFill>
        <p:spPr>
          <a:xfrm>
            <a:off x="1757104" y="1490662"/>
            <a:ext cx="7353300" cy="3876675"/>
          </a:xfrm>
          <a:prstGeom prst="rect">
            <a:avLst/>
          </a:prstGeom>
        </p:spPr>
      </p:pic>
    </p:spTree>
    <p:extLst>
      <p:ext uri="{BB962C8B-B14F-4D97-AF65-F5344CB8AC3E}">
        <p14:creationId xmlns:p14="http://schemas.microsoft.com/office/powerpoint/2010/main" val="259342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ML</a:t>
            </a:r>
          </a:p>
        </p:txBody>
      </p:sp>
      <p:sp>
        <p:nvSpPr>
          <p:cNvPr id="5" name="TextBox 4">
            <a:extLst>
              <a:ext uri="{FF2B5EF4-FFF2-40B4-BE49-F238E27FC236}">
                <a16:creationId xmlns:a16="http://schemas.microsoft.com/office/drawing/2014/main" id="{06E3395E-AD8E-4BC8-8809-89EA4374FC43}"/>
              </a:ext>
            </a:extLst>
          </p:cNvPr>
          <p:cNvSpPr txBox="1"/>
          <p:nvPr/>
        </p:nvSpPr>
        <p:spPr>
          <a:xfrm>
            <a:off x="2080954" y="5519845"/>
            <a:ext cx="6705600" cy="369332"/>
          </a:xfrm>
          <a:prstGeom prst="rect">
            <a:avLst/>
          </a:prstGeom>
          <a:noFill/>
        </p:spPr>
        <p:txBody>
          <a:bodyPr wrap="square" rtlCol="0">
            <a:spAutoFit/>
          </a:bodyPr>
          <a:lstStyle/>
          <a:p>
            <a:pPr algn="ctr"/>
            <a:r>
              <a:rPr lang="en-US" dirty="0"/>
              <a:t>Results</a:t>
            </a:r>
          </a:p>
        </p:txBody>
      </p:sp>
      <p:graphicFrame>
        <p:nvGraphicFramePr>
          <p:cNvPr id="7" name="Table 6">
            <a:extLst>
              <a:ext uri="{FF2B5EF4-FFF2-40B4-BE49-F238E27FC236}">
                <a16:creationId xmlns:a16="http://schemas.microsoft.com/office/drawing/2014/main" id="{A80FBE85-04C5-466A-8DD5-4C53E24468B7}"/>
              </a:ext>
            </a:extLst>
          </p:cNvPr>
          <p:cNvGraphicFramePr>
            <a:graphicFrameLocks noGrp="1"/>
          </p:cNvGraphicFramePr>
          <p:nvPr>
            <p:extLst>
              <p:ext uri="{D42A27DB-BD31-4B8C-83A1-F6EECF244321}">
                <p14:modId xmlns:p14="http://schemas.microsoft.com/office/powerpoint/2010/main" val="2148206831"/>
              </p:ext>
            </p:extLst>
          </p:nvPr>
        </p:nvGraphicFramePr>
        <p:xfrm>
          <a:off x="2080954" y="2454442"/>
          <a:ext cx="7399929" cy="2648307"/>
        </p:xfrm>
        <a:graphic>
          <a:graphicData uri="http://schemas.openxmlformats.org/drawingml/2006/table">
            <a:tbl>
              <a:tblPr firstRow="1" firstCol="1" bandRow="1"/>
              <a:tblGrid>
                <a:gridCol w="1057359">
                  <a:extLst>
                    <a:ext uri="{9D8B030D-6E8A-4147-A177-3AD203B41FA5}">
                      <a16:colId xmlns:a16="http://schemas.microsoft.com/office/drawing/2014/main" val="3970739391"/>
                    </a:ext>
                  </a:extLst>
                </a:gridCol>
                <a:gridCol w="780356">
                  <a:extLst>
                    <a:ext uri="{9D8B030D-6E8A-4147-A177-3AD203B41FA5}">
                      <a16:colId xmlns:a16="http://schemas.microsoft.com/office/drawing/2014/main" val="4033472095"/>
                    </a:ext>
                  </a:extLst>
                </a:gridCol>
                <a:gridCol w="839714">
                  <a:extLst>
                    <a:ext uri="{9D8B030D-6E8A-4147-A177-3AD203B41FA5}">
                      <a16:colId xmlns:a16="http://schemas.microsoft.com/office/drawing/2014/main" val="708134795"/>
                    </a:ext>
                  </a:extLst>
                </a:gridCol>
                <a:gridCol w="747115">
                  <a:extLst>
                    <a:ext uri="{9D8B030D-6E8A-4147-A177-3AD203B41FA5}">
                      <a16:colId xmlns:a16="http://schemas.microsoft.com/office/drawing/2014/main" val="3596609557"/>
                    </a:ext>
                  </a:extLst>
                </a:gridCol>
                <a:gridCol w="777191">
                  <a:extLst>
                    <a:ext uri="{9D8B030D-6E8A-4147-A177-3AD203B41FA5}">
                      <a16:colId xmlns:a16="http://schemas.microsoft.com/office/drawing/2014/main" val="1222386895"/>
                    </a:ext>
                  </a:extLst>
                </a:gridCol>
                <a:gridCol w="648187">
                  <a:extLst>
                    <a:ext uri="{9D8B030D-6E8A-4147-A177-3AD203B41FA5}">
                      <a16:colId xmlns:a16="http://schemas.microsoft.com/office/drawing/2014/main" val="3557430639"/>
                    </a:ext>
                  </a:extLst>
                </a:gridCol>
                <a:gridCol w="728912">
                  <a:extLst>
                    <a:ext uri="{9D8B030D-6E8A-4147-A177-3AD203B41FA5}">
                      <a16:colId xmlns:a16="http://schemas.microsoft.com/office/drawing/2014/main" val="1629985218"/>
                    </a:ext>
                  </a:extLst>
                </a:gridCol>
                <a:gridCol w="1045487">
                  <a:extLst>
                    <a:ext uri="{9D8B030D-6E8A-4147-A177-3AD203B41FA5}">
                      <a16:colId xmlns:a16="http://schemas.microsoft.com/office/drawing/2014/main" val="2163603121"/>
                    </a:ext>
                  </a:extLst>
                </a:gridCol>
                <a:gridCol w="775608">
                  <a:extLst>
                    <a:ext uri="{9D8B030D-6E8A-4147-A177-3AD203B41FA5}">
                      <a16:colId xmlns:a16="http://schemas.microsoft.com/office/drawing/2014/main" val="3966688750"/>
                    </a:ext>
                  </a:extLst>
                </a:gridCol>
              </a:tblGrid>
              <a:tr h="524911">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Model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RMSE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AIC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BIC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Coef.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Interception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Accuracy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7936483"/>
                  </a:ext>
                </a:extLst>
              </a:tr>
              <a:tr h="1061698">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Simple Linear Regression model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0.34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14.26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114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1146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-57.01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0.33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409509"/>
                  </a:ext>
                </a:extLst>
              </a:tr>
              <a:tr h="1061698">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Multiple Linear Regression model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0.26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16.57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1202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1208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0.05384556 -2.64417844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52.71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0.26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823212"/>
                  </a:ext>
                </a:extLst>
              </a:tr>
            </a:tbl>
          </a:graphicData>
        </a:graphic>
      </p:graphicFrame>
    </p:spTree>
    <p:extLst>
      <p:ext uri="{BB962C8B-B14F-4D97-AF65-F5344CB8AC3E}">
        <p14:creationId xmlns:p14="http://schemas.microsoft.com/office/powerpoint/2010/main" val="2289221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Summary and Findings</a:t>
            </a:r>
          </a:p>
        </p:txBody>
      </p:sp>
      <p:sp>
        <p:nvSpPr>
          <p:cNvPr id="5" name="TextBox 4">
            <a:extLst>
              <a:ext uri="{FF2B5EF4-FFF2-40B4-BE49-F238E27FC236}">
                <a16:creationId xmlns:a16="http://schemas.microsoft.com/office/drawing/2014/main" id="{06E3395E-AD8E-4BC8-8809-89EA4374FC43}"/>
              </a:ext>
            </a:extLst>
          </p:cNvPr>
          <p:cNvSpPr txBox="1"/>
          <p:nvPr/>
        </p:nvSpPr>
        <p:spPr>
          <a:xfrm>
            <a:off x="0" y="1143246"/>
            <a:ext cx="121920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It can be seen from the very beginning, the relationship all features have with that one label.</a:t>
            </a:r>
          </a:p>
          <a:p>
            <a:pPr marL="285750" indent="-285750">
              <a:buFont typeface="Arial" panose="020B0604020202020204" pitchFamily="34" charset="0"/>
              <a:buChar char="•"/>
            </a:pPr>
            <a:r>
              <a:rPr lang="en-US" dirty="0"/>
              <a:t>We have started with temperature and  ended up with a bad training and testing scores. This means that we are underfitting.</a:t>
            </a:r>
          </a:p>
          <a:p>
            <a:pPr marL="285750" indent="-285750">
              <a:buFont typeface="Arial" panose="020B0604020202020204" pitchFamily="34" charset="0"/>
              <a:buChar char="•"/>
            </a:pPr>
            <a:r>
              <a:rPr lang="en-US" dirty="0"/>
              <a:t>We have then tried to include 2 features in a multiple Linear Regression model instead of one. This multiple Linear Regression has done poorly due to overfitting.</a:t>
            </a:r>
          </a:p>
          <a:p>
            <a:pPr marL="285750" indent="-285750">
              <a:buFont typeface="Arial" panose="020B0604020202020204" pitchFamily="34" charset="0"/>
              <a:buChar char="•"/>
            </a:pPr>
            <a:r>
              <a:rPr lang="en-US" dirty="0"/>
              <a:t>We were fortunate enough not to encounter strings in this  dataset unlike what we had with the flights.csv.</a:t>
            </a:r>
          </a:p>
          <a:p>
            <a:pPr marL="285750" indent="-285750">
              <a:buFont typeface="Arial" panose="020B0604020202020204" pitchFamily="34" charset="0"/>
              <a:buChar char="•"/>
            </a:pPr>
            <a:r>
              <a:rPr lang="en-US" dirty="0"/>
              <a:t>This dataset was simple to clean and visualize due to its low number of features. However, It is believed that Italy will need more data points. Since this data will have the model underfit.</a:t>
            </a:r>
          </a:p>
        </p:txBody>
      </p:sp>
    </p:spTree>
    <p:extLst>
      <p:ext uri="{BB962C8B-B14F-4D97-AF65-F5344CB8AC3E}">
        <p14:creationId xmlns:p14="http://schemas.microsoft.com/office/powerpoint/2010/main" val="335877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Emphasis on the Problem </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1477328"/>
          </a:xfrm>
          <a:prstGeom prst="rect">
            <a:avLst/>
          </a:prstGeom>
          <a:noFill/>
        </p:spPr>
        <p:txBody>
          <a:bodyPr wrap="square" rtlCol="0">
            <a:spAutoFit/>
          </a:bodyPr>
          <a:lstStyle/>
          <a:p>
            <a:r>
              <a:rPr lang="en-US" dirty="0"/>
              <a:t>Pollution in general is a serious topic and something has to be done. In this project, we aim to create a model to predict what would happen if some certain values were given to the recorded features. This may ultimately help other data scientists to asses how certain infrastructures should react for them to cooperate and avoid excessive pollution.</a:t>
            </a:r>
          </a:p>
          <a:p>
            <a:r>
              <a:rPr lang="en-US" dirty="0"/>
              <a:t> </a:t>
            </a:r>
          </a:p>
        </p:txBody>
      </p:sp>
    </p:spTree>
    <p:extLst>
      <p:ext uri="{BB962C8B-B14F-4D97-AF65-F5344CB8AC3E}">
        <p14:creationId xmlns:p14="http://schemas.microsoft.com/office/powerpoint/2010/main" val="2135837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Objectives</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 To process the dataset provided.</a:t>
            </a:r>
          </a:p>
          <a:p>
            <a:pPr marL="285750" indent="-285750">
              <a:buFont typeface="Arial" panose="020B0604020202020204" pitchFamily="34" charset="0"/>
              <a:buChar char="•"/>
            </a:pPr>
            <a:r>
              <a:rPr lang="en-US" dirty="0"/>
              <a:t>Clean it from all null values entries.</a:t>
            </a:r>
          </a:p>
          <a:p>
            <a:pPr marL="285750" indent="-285750">
              <a:buFont typeface="Arial" panose="020B0604020202020204" pitchFamily="34" charset="0"/>
              <a:buChar char="•"/>
            </a:pPr>
            <a:r>
              <a:rPr lang="en-US" dirty="0"/>
              <a:t>Clean it from all outlier values.</a:t>
            </a:r>
          </a:p>
          <a:p>
            <a:pPr marL="285750" indent="-285750">
              <a:buFont typeface="Arial" panose="020B0604020202020204" pitchFamily="34" charset="0"/>
              <a:buChar char="•"/>
            </a:pPr>
            <a:r>
              <a:rPr lang="en-US" dirty="0"/>
              <a:t>Visualize and understand the dataset.</a:t>
            </a:r>
          </a:p>
          <a:p>
            <a:pPr marL="285750" indent="-285750">
              <a:buFont typeface="Arial" panose="020B0604020202020204" pitchFamily="34" charset="0"/>
              <a:buChar char="•"/>
            </a:pPr>
            <a:r>
              <a:rPr lang="en-US" dirty="0"/>
              <a:t>Apply various Linear Regression algorithms on the dataset.</a:t>
            </a:r>
          </a:p>
          <a:p>
            <a:pPr marL="285750" indent="-285750">
              <a:buFont typeface="Arial" panose="020B0604020202020204" pitchFamily="34" charset="0"/>
              <a:buChar char="•"/>
            </a:pPr>
            <a:r>
              <a:rPr lang="en-US" dirty="0"/>
              <a:t>Using Simple Linear Regression algorithm to find out the relationship between Ozone depletion and temperature.</a:t>
            </a:r>
          </a:p>
          <a:p>
            <a:pPr marL="285750" indent="-285750">
              <a:buFont typeface="Arial" panose="020B0604020202020204" pitchFamily="34" charset="0"/>
              <a:buChar char="•"/>
            </a:pPr>
            <a:r>
              <a:rPr lang="en-US" dirty="0"/>
              <a:t>Using Multiple Linear Regression model to find the relationship between Ozone depletion, wind and solar radiation.</a:t>
            </a:r>
          </a:p>
          <a:p>
            <a:pPr marL="285750" indent="-285750">
              <a:buFont typeface="Arial" panose="020B0604020202020204" pitchFamily="34" charset="0"/>
              <a:buChar char="•"/>
            </a:pPr>
            <a:r>
              <a:rPr lang="en-US" dirty="0"/>
              <a:t>Compare both models based on factors such as RMSE, R2, interception and slope coefficient.</a:t>
            </a:r>
          </a:p>
        </p:txBody>
      </p:sp>
    </p:spTree>
    <p:extLst>
      <p:ext uri="{BB962C8B-B14F-4D97-AF65-F5344CB8AC3E}">
        <p14:creationId xmlns:p14="http://schemas.microsoft.com/office/powerpoint/2010/main" val="251592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2308324"/>
          </a:xfrm>
          <a:prstGeom prst="rect">
            <a:avLst/>
          </a:prstGeom>
          <a:noFill/>
        </p:spPr>
        <p:txBody>
          <a:bodyPr wrap="square" rtlCol="0">
            <a:spAutoFit/>
          </a:bodyPr>
          <a:lstStyle/>
          <a:p>
            <a:r>
              <a:rPr lang="en-US" dirty="0"/>
              <a:t>The dataset includes various input features like:</a:t>
            </a:r>
          </a:p>
          <a:p>
            <a:endParaRPr lang="en-US" dirty="0"/>
          </a:p>
          <a:p>
            <a:pPr marL="514350" indent="-514350">
              <a:buFont typeface="+mj-lt"/>
              <a:buAutoNum type="arabicPeriod"/>
            </a:pPr>
            <a:r>
              <a:rPr lang="en-US" dirty="0"/>
              <a:t>Ozone: Mean ozone in parts per billion from 1300 to 1500 hours at Roosevelt The target variable is ‘Ozone’.</a:t>
            </a:r>
          </a:p>
          <a:p>
            <a:pPr marL="514350" indent="-514350">
              <a:buFont typeface="+mj-lt"/>
              <a:buAutoNum type="arabicPeriod"/>
            </a:pPr>
            <a:r>
              <a:rPr lang="en-US" dirty="0" err="1"/>
              <a:t>Solar.R</a:t>
            </a:r>
            <a:r>
              <a:rPr lang="en-US" dirty="0"/>
              <a:t>: Solar radiation in </a:t>
            </a:r>
            <a:r>
              <a:rPr lang="en-US" dirty="0" err="1"/>
              <a:t>Langleys</a:t>
            </a:r>
            <a:r>
              <a:rPr lang="en-US" dirty="0"/>
              <a:t> in the frequency band 4000-7700 Angstroms from 0800 to 1200 hours</a:t>
            </a:r>
          </a:p>
          <a:p>
            <a:pPr marL="514350" indent="-514350">
              <a:buFont typeface="+mj-lt"/>
              <a:buAutoNum type="arabicPeriod"/>
            </a:pPr>
            <a:r>
              <a:rPr lang="en-US" dirty="0"/>
              <a:t>Wind: Average wind speed in miles per hour at 0700 and 1000 hours.</a:t>
            </a:r>
          </a:p>
          <a:p>
            <a:pPr marL="514350" indent="-514350">
              <a:buFont typeface="+mj-lt"/>
              <a:buAutoNum type="arabicPeriod"/>
            </a:pPr>
            <a:r>
              <a:rPr lang="en-US" dirty="0"/>
              <a:t>Temp: Maximum daily temperature in degrees Fahrenheit.</a:t>
            </a:r>
          </a:p>
          <a:p>
            <a:pPr marL="514350" indent="-514350">
              <a:buFont typeface="+mj-lt"/>
              <a:buAutoNum type="arabicPeriod"/>
            </a:pPr>
            <a:r>
              <a:rPr lang="en-US" dirty="0"/>
              <a:t>Month numeric Month (1–12) </a:t>
            </a:r>
          </a:p>
        </p:txBody>
      </p:sp>
    </p:spTree>
    <p:extLst>
      <p:ext uri="{BB962C8B-B14F-4D97-AF65-F5344CB8AC3E}">
        <p14:creationId xmlns:p14="http://schemas.microsoft.com/office/powerpoint/2010/main" val="54069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4" name="TextBox 3">
            <a:extLst>
              <a:ext uri="{FF2B5EF4-FFF2-40B4-BE49-F238E27FC236}">
                <a16:creationId xmlns:a16="http://schemas.microsoft.com/office/drawing/2014/main" id="{1A78A543-7410-42EB-8DC7-A849E30F1BE6}"/>
              </a:ext>
            </a:extLst>
          </p:cNvPr>
          <p:cNvSpPr txBox="1"/>
          <p:nvPr/>
        </p:nvSpPr>
        <p:spPr>
          <a:xfrm>
            <a:off x="0" y="1235242"/>
            <a:ext cx="12192000" cy="369332"/>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DF52300F-6EAF-41B9-8127-CD6046D558DF}"/>
              </a:ext>
            </a:extLst>
          </p:cNvPr>
          <p:cNvPicPr>
            <a:picLocks noChangeAspect="1"/>
          </p:cNvPicPr>
          <p:nvPr/>
        </p:nvPicPr>
        <p:blipFill>
          <a:blip r:embed="rId2"/>
          <a:stretch>
            <a:fillRect/>
          </a:stretch>
        </p:blipFill>
        <p:spPr>
          <a:xfrm>
            <a:off x="0" y="1079157"/>
            <a:ext cx="9099755" cy="4423285"/>
          </a:xfrm>
          <a:prstGeom prst="rect">
            <a:avLst/>
          </a:prstGeom>
        </p:spPr>
      </p:pic>
      <p:sp>
        <p:nvSpPr>
          <p:cNvPr id="5" name="TextBox 4">
            <a:extLst>
              <a:ext uri="{FF2B5EF4-FFF2-40B4-BE49-F238E27FC236}">
                <a16:creationId xmlns:a16="http://schemas.microsoft.com/office/drawing/2014/main" id="{12D66C44-FF8F-409F-AE39-EA5C7984A72F}"/>
              </a:ext>
            </a:extLst>
          </p:cNvPr>
          <p:cNvSpPr txBox="1"/>
          <p:nvPr/>
        </p:nvSpPr>
        <p:spPr>
          <a:xfrm>
            <a:off x="9099755" y="1079157"/>
            <a:ext cx="3092245" cy="4247317"/>
          </a:xfrm>
          <a:prstGeom prst="rect">
            <a:avLst/>
          </a:prstGeom>
          <a:noFill/>
        </p:spPr>
        <p:txBody>
          <a:bodyPr wrap="square" rtlCol="0">
            <a:spAutoFit/>
          </a:bodyPr>
          <a:lstStyle/>
          <a:p>
            <a:r>
              <a:rPr lang="en-US" dirty="0"/>
              <a:t>Notes:</a:t>
            </a:r>
          </a:p>
          <a:p>
            <a:endParaRPr lang="en-US" dirty="0"/>
          </a:p>
          <a:p>
            <a:r>
              <a:rPr lang="en-US" dirty="0"/>
              <a:t>Count: How many values  were recorded.</a:t>
            </a:r>
          </a:p>
          <a:p>
            <a:r>
              <a:rPr lang="en-US" dirty="0"/>
              <a:t>Mean: mean.</a:t>
            </a:r>
          </a:p>
          <a:p>
            <a:endParaRPr lang="en-US" dirty="0"/>
          </a:p>
          <a:p>
            <a:r>
              <a:rPr lang="en-US" dirty="0"/>
              <a:t>std: standard deviation.</a:t>
            </a:r>
          </a:p>
          <a:p>
            <a:endParaRPr lang="en-US" dirty="0"/>
          </a:p>
          <a:p>
            <a:r>
              <a:rPr lang="en-US" dirty="0"/>
              <a:t>Min: minimum value.</a:t>
            </a:r>
          </a:p>
          <a:p>
            <a:r>
              <a:rPr lang="en-US" dirty="0"/>
              <a:t>25%: 25</a:t>
            </a:r>
            <a:r>
              <a:rPr lang="en-US" baseline="30000" dirty="0"/>
              <a:t>th</a:t>
            </a:r>
            <a:r>
              <a:rPr lang="en-US" dirty="0"/>
              <a:t> percentile</a:t>
            </a:r>
          </a:p>
          <a:p>
            <a:endParaRPr lang="en-US" dirty="0"/>
          </a:p>
          <a:p>
            <a:r>
              <a:rPr lang="en-US" dirty="0"/>
              <a:t>50%: 50</a:t>
            </a:r>
            <a:r>
              <a:rPr lang="en-US" baseline="30000" dirty="0"/>
              <a:t>th</a:t>
            </a:r>
            <a:r>
              <a:rPr lang="en-US" dirty="0"/>
              <a:t> percentile</a:t>
            </a:r>
          </a:p>
          <a:p>
            <a:endParaRPr lang="en-US" dirty="0"/>
          </a:p>
          <a:p>
            <a:r>
              <a:rPr lang="en-US" dirty="0"/>
              <a:t>75%: 75</a:t>
            </a:r>
            <a:r>
              <a:rPr lang="en-US" baseline="30000" dirty="0"/>
              <a:t>th</a:t>
            </a:r>
            <a:r>
              <a:rPr lang="en-US" dirty="0"/>
              <a:t> percentile</a:t>
            </a:r>
          </a:p>
          <a:p>
            <a:r>
              <a:rPr lang="en-US" dirty="0"/>
              <a:t>Max: maximum value.</a:t>
            </a:r>
          </a:p>
        </p:txBody>
      </p:sp>
    </p:spTree>
    <p:extLst>
      <p:ext uri="{BB962C8B-B14F-4D97-AF65-F5344CB8AC3E}">
        <p14:creationId xmlns:p14="http://schemas.microsoft.com/office/powerpoint/2010/main" val="26718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pic>
        <p:nvPicPr>
          <p:cNvPr id="3" name="Picture 2">
            <a:extLst>
              <a:ext uri="{FF2B5EF4-FFF2-40B4-BE49-F238E27FC236}">
                <a16:creationId xmlns:a16="http://schemas.microsoft.com/office/drawing/2014/main" id="{C6502A5E-FD52-4BEE-9360-B9CD1925AC5F}"/>
              </a:ext>
            </a:extLst>
          </p:cNvPr>
          <p:cNvPicPr>
            <a:picLocks noChangeAspect="1"/>
          </p:cNvPicPr>
          <p:nvPr/>
        </p:nvPicPr>
        <p:blipFill>
          <a:blip r:embed="rId2"/>
          <a:stretch>
            <a:fillRect/>
          </a:stretch>
        </p:blipFill>
        <p:spPr>
          <a:xfrm>
            <a:off x="3360821" y="1079157"/>
            <a:ext cx="5470358" cy="3495850"/>
          </a:xfrm>
          <a:prstGeom prst="rect">
            <a:avLst/>
          </a:prstGeom>
        </p:spPr>
      </p:pic>
      <p:sp>
        <p:nvSpPr>
          <p:cNvPr id="5" name="TextBox 4">
            <a:extLst>
              <a:ext uri="{FF2B5EF4-FFF2-40B4-BE49-F238E27FC236}">
                <a16:creationId xmlns:a16="http://schemas.microsoft.com/office/drawing/2014/main" id="{06E3395E-AD8E-4BC8-8809-89EA4374FC43}"/>
              </a:ext>
            </a:extLst>
          </p:cNvPr>
          <p:cNvSpPr txBox="1"/>
          <p:nvPr/>
        </p:nvSpPr>
        <p:spPr>
          <a:xfrm>
            <a:off x="3360821" y="4909247"/>
            <a:ext cx="5470358" cy="369332"/>
          </a:xfrm>
          <a:prstGeom prst="rect">
            <a:avLst/>
          </a:prstGeom>
          <a:noFill/>
        </p:spPr>
        <p:txBody>
          <a:bodyPr wrap="square" rtlCol="0">
            <a:spAutoFit/>
          </a:bodyPr>
          <a:lstStyle/>
          <a:p>
            <a:pPr algn="ctr"/>
            <a:r>
              <a:rPr lang="en-US" dirty="0"/>
              <a:t>We started with this count of null values.</a:t>
            </a:r>
          </a:p>
        </p:txBody>
      </p:sp>
    </p:spTree>
    <p:extLst>
      <p:ext uri="{BB962C8B-B14F-4D97-AF65-F5344CB8AC3E}">
        <p14:creationId xmlns:p14="http://schemas.microsoft.com/office/powerpoint/2010/main" val="1410493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C79-FCAC-4B74-A68F-4935C2D9EADF}"/>
              </a:ext>
            </a:extLst>
          </p:cNvPr>
          <p:cNvSpPr>
            <a:spLocks noGrp="1"/>
          </p:cNvSpPr>
          <p:nvPr>
            <p:ph type="ctrTitle"/>
          </p:nvPr>
        </p:nvSpPr>
        <p:spPr>
          <a:xfrm>
            <a:off x="0" y="0"/>
            <a:ext cx="10363200" cy="1079157"/>
          </a:xfrm>
        </p:spPr>
        <p:txBody>
          <a:bodyPr/>
          <a:lstStyle/>
          <a:p>
            <a:r>
              <a:rPr lang="en-US" b="1" u="sng" dirty="0">
                <a:latin typeface="Times New Roman" panose="02020603050405020304" pitchFamily="18" charset="0"/>
                <a:cs typeface="Times New Roman" panose="02020603050405020304" pitchFamily="18" charset="0"/>
              </a:rPr>
              <a:t>EDA</a:t>
            </a:r>
          </a:p>
        </p:txBody>
      </p:sp>
      <p:sp>
        <p:nvSpPr>
          <p:cNvPr id="5" name="TextBox 4">
            <a:extLst>
              <a:ext uri="{FF2B5EF4-FFF2-40B4-BE49-F238E27FC236}">
                <a16:creationId xmlns:a16="http://schemas.microsoft.com/office/drawing/2014/main" id="{06E3395E-AD8E-4BC8-8809-89EA4374FC43}"/>
              </a:ext>
            </a:extLst>
          </p:cNvPr>
          <p:cNvSpPr txBox="1"/>
          <p:nvPr/>
        </p:nvSpPr>
        <p:spPr>
          <a:xfrm>
            <a:off x="3360820" y="5594177"/>
            <a:ext cx="5470358" cy="369332"/>
          </a:xfrm>
          <a:prstGeom prst="rect">
            <a:avLst/>
          </a:prstGeom>
          <a:noFill/>
        </p:spPr>
        <p:txBody>
          <a:bodyPr wrap="square" rtlCol="0">
            <a:spAutoFit/>
          </a:bodyPr>
          <a:lstStyle/>
          <a:p>
            <a:pPr algn="ctr"/>
            <a:r>
              <a:rPr lang="en-US" dirty="0"/>
              <a:t>Boxplot for the Solar Radiation.</a:t>
            </a:r>
          </a:p>
        </p:txBody>
      </p:sp>
      <p:pic>
        <p:nvPicPr>
          <p:cNvPr id="4" name="Picture 3">
            <a:extLst>
              <a:ext uri="{FF2B5EF4-FFF2-40B4-BE49-F238E27FC236}">
                <a16:creationId xmlns:a16="http://schemas.microsoft.com/office/drawing/2014/main" id="{2876B0F4-5136-4DF5-AAA6-9BF53BEB88A8}"/>
              </a:ext>
            </a:extLst>
          </p:cNvPr>
          <p:cNvPicPr>
            <a:picLocks noChangeAspect="1"/>
          </p:cNvPicPr>
          <p:nvPr/>
        </p:nvPicPr>
        <p:blipFill rotWithShape="1">
          <a:blip r:embed="rId2"/>
          <a:srcRect r="20005"/>
          <a:stretch/>
        </p:blipFill>
        <p:spPr>
          <a:xfrm>
            <a:off x="2671010" y="1079157"/>
            <a:ext cx="6849979" cy="4381500"/>
          </a:xfrm>
          <a:prstGeom prst="rect">
            <a:avLst/>
          </a:prstGeom>
        </p:spPr>
      </p:pic>
    </p:spTree>
    <p:extLst>
      <p:ext uri="{BB962C8B-B14F-4D97-AF65-F5344CB8AC3E}">
        <p14:creationId xmlns:p14="http://schemas.microsoft.com/office/powerpoint/2010/main" val="1007839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161</TotalTime>
  <Words>1377</Words>
  <Application>Microsoft Office PowerPoint</Application>
  <PresentationFormat>Widescreen</PresentationFormat>
  <Paragraphs>177</Paragraphs>
  <Slides>36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 Unicode MS</vt:lpstr>
      <vt:lpstr>Arial</vt:lpstr>
      <vt:lpstr>Calibri</vt:lpstr>
      <vt:lpstr>Century Gothic</vt:lpstr>
      <vt:lpstr>Times New Roman</vt:lpstr>
      <vt:lpstr>Wingdings 3</vt:lpstr>
      <vt:lpstr>Ion</vt:lpstr>
      <vt:lpstr>Project 1 Air Quality in Italy Linear Regression Model Comparison</vt:lpstr>
      <vt:lpstr>Introduction</vt:lpstr>
      <vt:lpstr>Overview of the Project</vt:lpstr>
      <vt:lpstr>Emphasis on the Problem </vt:lpstr>
      <vt:lpstr>Objectives</vt:lpstr>
      <vt:lpstr>Dataset Description</vt:lpstr>
      <vt:lpstr>EDA</vt:lpstr>
      <vt:lpstr>EDA</vt:lpstr>
      <vt:lpstr>EDA</vt:lpstr>
      <vt:lpstr>EDA</vt:lpstr>
      <vt:lpstr>EDA</vt:lpstr>
      <vt:lpstr>EDA</vt:lpstr>
      <vt:lpstr>EDA</vt:lpstr>
      <vt:lpstr>EDA</vt:lpstr>
      <vt:lpstr>EDA</vt:lpstr>
      <vt:lpstr>EDA</vt:lpstr>
      <vt:lpstr>EDA</vt:lpstr>
      <vt:lpstr>EDA</vt:lpstr>
      <vt:lpstr>EDA</vt:lpstr>
      <vt:lpstr>EDA</vt:lpstr>
      <vt:lpstr>EDA</vt:lpstr>
      <vt:lpstr>EDA</vt:lpstr>
      <vt:lpstr>EDA</vt:lpstr>
      <vt:lpstr>ML</vt:lpstr>
      <vt:lpstr>ML</vt:lpstr>
      <vt:lpstr>ML</vt:lpstr>
      <vt:lpstr>ML</vt:lpstr>
      <vt:lpstr>ML</vt:lpstr>
      <vt:lpstr>ML</vt:lpstr>
      <vt:lpstr>ML</vt:lpstr>
      <vt:lpstr>ML</vt:lpstr>
      <vt:lpstr>ML</vt:lpstr>
      <vt:lpstr>ML</vt:lpstr>
      <vt:lpstr>ML</vt:lpstr>
      <vt:lpstr>ML</vt:lpstr>
      <vt:lpstr>Summary and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Air Quality in Italy Linear Regression Model Comparison</dc:title>
  <dc:creator>ASUS</dc:creator>
  <cp:lastModifiedBy>ASUS</cp:lastModifiedBy>
  <cp:revision>17</cp:revision>
  <dcterms:created xsi:type="dcterms:W3CDTF">2020-06-12T22:45:17Z</dcterms:created>
  <dcterms:modified xsi:type="dcterms:W3CDTF">2020-06-13T04:22:00Z</dcterms:modified>
</cp:coreProperties>
</file>