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4" r:id="rId9"/>
    <p:sldId id="268" r:id="rId10"/>
    <p:sldId id="269" r:id="rId11"/>
    <p:sldId id="270" r:id="rId12"/>
    <p:sldId id="273" r:id="rId13"/>
    <p:sldId id="274" r:id="rId14"/>
    <p:sldId id="276" r:id="rId15"/>
    <p:sldId id="279" r:id="rId16"/>
    <p:sldId id="277" r:id="rId17"/>
    <p:sldId id="281" r:id="rId18"/>
    <p:sldId id="282" r:id="rId19"/>
    <p:sldId id="296" r:id="rId20"/>
    <p:sldId id="294" r:id="rId21"/>
    <p:sldId id="29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38" y="9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31857D-806D-4BC1-BFCC-7C6BCDD62EFE}" type="datetimeFigureOut">
              <a:rPr lang="en-US" smtClean="0"/>
              <a:t>6/19/2020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B2EF3-A1F0-42F3-BBAC-27B903D9425E}" type="slidenum">
              <a:rPr lang="en-US" smtClean="0"/>
              <a:t>‹#›</a:t>
            </a:fld>
            <a:endParaRPr lang="en-US"/>
          </a:p>
        </p:txBody>
      </p:sp>
    </p:spTree>
    <p:extLst>
      <p:ext uri="{BB962C8B-B14F-4D97-AF65-F5344CB8AC3E}">
        <p14:creationId xmlns:p14="http://schemas.microsoft.com/office/powerpoint/2010/main" val="121505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2</a:t>
            </a:fld>
            <a:endParaRPr lang="en-US"/>
          </a:p>
        </p:txBody>
      </p:sp>
    </p:spTree>
    <p:extLst>
      <p:ext uri="{BB962C8B-B14F-4D97-AF65-F5344CB8AC3E}">
        <p14:creationId xmlns:p14="http://schemas.microsoft.com/office/powerpoint/2010/main" val="1261896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20</a:t>
            </a:fld>
            <a:endParaRPr lang="en-US"/>
          </a:p>
        </p:txBody>
      </p:sp>
    </p:spTree>
    <p:extLst>
      <p:ext uri="{BB962C8B-B14F-4D97-AF65-F5344CB8AC3E}">
        <p14:creationId xmlns:p14="http://schemas.microsoft.com/office/powerpoint/2010/main" val="2721489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21</a:t>
            </a:fld>
            <a:endParaRPr lang="en-US"/>
          </a:p>
        </p:txBody>
      </p:sp>
    </p:spTree>
    <p:extLst>
      <p:ext uri="{BB962C8B-B14F-4D97-AF65-F5344CB8AC3E}">
        <p14:creationId xmlns:p14="http://schemas.microsoft.com/office/powerpoint/2010/main" val="2298214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972D15-0A01-40E9-9034-EC5016F866AE}"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302698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972D15-0A01-40E9-9034-EC5016F866AE}"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709722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972D15-0A01-40E9-9034-EC5016F866AE}"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354112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972D15-0A01-40E9-9034-EC5016F866AE}"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6169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72D15-0A01-40E9-9034-EC5016F866AE}"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3507893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972D15-0A01-40E9-9034-EC5016F866AE}" type="datetimeFigureOut">
              <a:rPr lang="en-US" smtClean="0"/>
              <a:t>6/19/2020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1057197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972D15-0A01-40E9-9034-EC5016F866AE}" type="datetimeFigureOut">
              <a:rPr lang="en-US" smtClean="0"/>
              <a:t>6/19/2020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1382180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72D15-0A01-40E9-9034-EC5016F866AE}"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1778931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72D15-0A01-40E9-9034-EC5016F866AE}"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414188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972D15-0A01-40E9-9034-EC5016F866AE}"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194164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72D15-0A01-40E9-9034-EC5016F866AE}"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241486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972D15-0A01-40E9-9034-EC5016F866AE}"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391577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972D15-0A01-40E9-9034-EC5016F866AE}" type="datetimeFigureOut">
              <a:rPr lang="en-US" smtClean="0"/>
              <a:t>6/19/2020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319463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972D15-0A01-40E9-9034-EC5016F866AE}" type="datetimeFigureOut">
              <a:rPr lang="en-US" smtClean="0"/>
              <a:t>6/19/2020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20825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972D15-0A01-40E9-9034-EC5016F866AE}" type="datetimeFigureOut">
              <a:rPr lang="en-US" smtClean="0"/>
              <a:t>6/19/2020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169402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C972D15-0A01-40E9-9034-EC5016F866AE}" type="datetimeFigureOut">
              <a:rPr lang="en-US" smtClean="0"/>
              <a:t>6/19/2020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3795162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972D15-0A01-40E9-9034-EC5016F866AE}"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2647255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972D15-0A01-40E9-9034-EC5016F866AE}" type="datetimeFigureOut">
              <a:rPr lang="en-US" smtClean="0"/>
              <a:t>6/19/2020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F5E571-F3B3-473B-B689-79C0D8631492}" type="slidenum">
              <a:rPr lang="en-US" smtClean="0"/>
              <a:t>‹#›</a:t>
            </a:fld>
            <a:endParaRPr lang="en-US"/>
          </a:p>
        </p:txBody>
      </p:sp>
    </p:spTree>
    <p:extLst>
      <p:ext uri="{BB962C8B-B14F-4D97-AF65-F5344CB8AC3E}">
        <p14:creationId xmlns:p14="http://schemas.microsoft.com/office/powerpoint/2010/main" val="39716546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ED25-A653-494A-907D-D39D5875BB84}"/>
              </a:ext>
            </a:extLst>
          </p:cNvPr>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Project 2</a:t>
            </a:r>
            <a:br>
              <a:rPr lang="en-US" dirty="0"/>
            </a:br>
            <a:r>
              <a:rPr lang="en-US" sz="7300" dirty="0">
                <a:latin typeface="Times New Roman" panose="02020603050405020304" pitchFamily="18" charset="0"/>
                <a:cs typeface="Times New Roman" panose="02020603050405020304" pitchFamily="18" charset="0"/>
              </a:rPr>
              <a:t>Diabetes</a:t>
            </a:r>
            <a:br>
              <a:rPr lang="en-US" dirty="0"/>
            </a:br>
            <a:r>
              <a:rPr lang="en-US" sz="5300" dirty="0">
                <a:latin typeface="Times New Roman" panose="02020603050405020304" pitchFamily="18" charset="0"/>
                <a:cs typeface="Times New Roman" panose="02020603050405020304" pitchFamily="18" charset="0"/>
              </a:rPr>
              <a:t>KNN, Logistic Regression, SVM</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4DE08AD-8DD3-4D73-99D0-59E7AE56D187}"/>
              </a:ext>
            </a:extLst>
          </p:cNvPr>
          <p:cNvSpPr>
            <a:spLocks noGrp="1"/>
          </p:cNvSpPr>
          <p:nvPr>
            <p:ph type="subTitle" idx="1"/>
          </p:nvPr>
        </p:nvSpPr>
        <p:spPr>
          <a:xfrm>
            <a:off x="1154955" y="4777380"/>
            <a:ext cx="8825658" cy="1532804"/>
          </a:xfrm>
        </p:spPr>
        <p:txBody>
          <a:bodyPr>
            <a:normAutofit fontScale="92500" lnSpcReduction="10000"/>
          </a:bodyPr>
          <a:lstStyle/>
          <a:p>
            <a:pPr algn="l"/>
            <a:r>
              <a:rPr lang="en-US" b="1" dirty="0">
                <a:latin typeface="Times New Roman" panose="02020603050405020304" pitchFamily="18" charset="0"/>
                <a:cs typeface="Times New Roman" panose="02020603050405020304" pitchFamily="18" charset="0"/>
              </a:rPr>
              <a:t>Done by:</a:t>
            </a:r>
          </a:p>
          <a:p>
            <a:pPr algn="l"/>
            <a:r>
              <a:rPr lang="en-US" b="1" dirty="0">
                <a:latin typeface="Times New Roman" panose="02020603050405020304" pitchFamily="18" charset="0"/>
                <a:cs typeface="Times New Roman" panose="02020603050405020304" pitchFamily="18" charset="0"/>
              </a:rPr>
              <a:t>Mohammad Kharoof</a:t>
            </a:r>
          </a:p>
          <a:p>
            <a:pPr algn="l"/>
            <a:r>
              <a:rPr lang="en-US" b="1" dirty="0">
                <a:latin typeface="Times New Roman" panose="02020603050405020304" pitchFamily="18" charset="0"/>
                <a:cs typeface="Times New Roman" panose="02020603050405020304" pitchFamily="18" charset="0"/>
              </a:rPr>
              <a:t>Obada Issa</a:t>
            </a:r>
          </a:p>
          <a:p>
            <a:pPr algn="l"/>
            <a:r>
              <a:rPr lang="en-US" b="1" dirty="0">
                <a:latin typeface="Times New Roman" panose="02020603050405020304" pitchFamily="18" charset="0"/>
                <a:cs typeface="Times New Roman" panose="02020603050405020304" pitchFamily="18" charset="0"/>
              </a:rPr>
              <a:t>Yara </a:t>
            </a:r>
            <a:r>
              <a:rPr lang="en-US" b="1" dirty="0" err="1">
                <a:latin typeface="Times New Roman" panose="02020603050405020304" pitchFamily="18" charset="0"/>
                <a:cs typeface="Times New Roman" panose="02020603050405020304" pitchFamily="18" charset="0"/>
              </a:rPr>
              <a:t>Rashed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74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18" y="5574633"/>
            <a:ext cx="5470358" cy="369332"/>
          </a:xfrm>
          <a:prstGeom prst="rect">
            <a:avLst/>
          </a:prstGeom>
          <a:noFill/>
        </p:spPr>
        <p:txBody>
          <a:bodyPr wrap="square" rtlCol="0">
            <a:spAutoFit/>
          </a:bodyPr>
          <a:lstStyle/>
          <a:p>
            <a:pPr algn="ctr"/>
            <a:r>
              <a:rPr lang="en-US" dirty="0"/>
              <a:t>Analyzing the outliers of BMI through a boxplot.</a:t>
            </a:r>
          </a:p>
        </p:txBody>
      </p:sp>
      <p:pic>
        <p:nvPicPr>
          <p:cNvPr id="4" name="Picture 3">
            <a:extLst>
              <a:ext uri="{FF2B5EF4-FFF2-40B4-BE49-F238E27FC236}">
                <a16:creationId xmlns:a16="http://schemas.microsoft.com/office/drawing/2014/main" id="{50F48D20-6071-4C4A-AE69-4A3AA5C2CC0C}"/>
              </a:ext>
            </a:extLst>
          </p:cNvPr>
          <p:cNvPicPr>
            <a:picLocks noChangeAspect="1"/>
          </p:cNvPicPr>
          <p:nvPr/>
        </p:nvPicPr>
        <p:blipFill>
          <a:blip r:embed="rId2"/>
          <a:stretch>
            <a:fillRect/>
          </a:stretch>
        </p:blipFill>
        <p:spPr>
          <a:xfrm>
            <a:off x="4000500" y="1871662"/>
            <a:ext cx="4191000" cy="3114675"/>
          </a:xfrm>
          <a:prstGeom prst="rect">
            <a:avLst/>
          </a:prstGeom>
        </p:spPr>
      </p:pic>
    </p:spTree>
    <p:extLst>
      <p:ext uri="{BB962C8B-B14F-4D97-AF65-F5344CB8AC3E}">
        <p14:creationId xmlns:p14="http://schemas.microsoft.com/office/powerpoint/2010/main" val="2368060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18" y="5574633"/>
            <a:ext cx="5470358" cy="646331"/>
          </a:xfrm>
          <a:prstGeom prst="rect">
            <a:avLst/>
          </a:prstGeom>
          <a:noFill/>
        </p:spPr>
        <p:txBody>
          <a:bodyPr wrap="square" rtlCol="0">
            <a:spAutoFit/>
          </a:bodyPr>
          <a:lstStyle/>
          <a:p>
            <a:pPr algn="ctr"/>
            <a:r>
              <a:rPr lang="en-US" dirty="0"/>
              <a:t>Analyzing the outliers of Pregnancies through a boxplot.</a:t>
            </a:r>
          </a:p>
        </p:txBody>
      </p:sp>
      <p:pic>
        <p:nvPicPr>
          <p:cNvPr id="3" name="Picture 2">
            <a:extLst>
              <a:ext uri="{FF2B5EF4-FFF2-40B4-BE49-F238E27FC236}">
                <a16:creationId xmlns:a16="http://schemas.microsoft.com/office/drawing/2014/main" id="{5AEF59AD-C662-444B-AD96-CC8C72D029CC}"/>
              </a:ext>
            </a:extLst>
          </p:cNvPr>
          <p:cNvPicPr>
            <a:picLocks noChangeAspect="1"/>
          </p:cNvPicPr>
          <p:nvPr/>
        </p:nvPicPr>
        <p:blipFill>
          <a:blip r:embed="rId2"/>
          <a:stretch>
            <a:fillRect/>
          </a:stretch>
        </p:blipFill>
        <p:spPr>
          <a:xfrm>
            <a:off x="4000500" y="1871662"/>
            <a:ext cx="4191000" cy="3114675"/>
          </a:xfrm>
          <a:prstGeom prst="rect">
            <a:avLst/>
          </a:prstGeom>
        </p:spPr>
      </p:pic>
    </p:spTree>
    <p:extLst>
      <p:ext uri="{BB962C8B-B14F-4D97-AF65-F5344CB8AC3E}">
        <p14:creationId xmlns:p14="http://schemas.microsoft.com/office/powerpoint/2010/main" val="1278023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18" y="5574633"/>
            <a:ext cx="5470358" cy="1200329"/>
          </a:xfrm>
          <a:prstGeom prst="rect">
            <a:avLst/>
          </a:prstGeom>
          <a:noFill/>
        </p:spPr>
        <p:txBody>
          <a:bodyPr wrap="square" rtlCol="0">
            <a:spAutoFit/>
          </a:bodyPr>
          <a:lstStyle/>
          <a:p>
            <a:pPr algn="ctr"/>
            <a:r>
              <a:rPr lang="en-US" dirty="0"/>
              <a:t>Cleaning using the z-score with threshold of 3. The output has lost 3 arrows of outliers which is a good sign. However, IQR might be able to do more.</a:t>
            </a:r>
          </a:p>
        </p:txBody>
      </p:sp>
      <p:pic>
        <p:nvPicPr>
          <p:cNvPr id="3" name="Picture 2">
            <a:extLst>
              <a:ext uri="{FF2B5EF4-FFF2-40B4-BE49-F238E27FC236}">
                <a16:creationId xmlns:a16="http://schemas.microsoft.com/office/drawing/2014/main" id="{6F1E0310-BDEF-49BC-935A-5B31F1F6A891}"/>
              </a:ext>
            </a:extLst>
          </p:cNvPr>
          <p:cNvPicPr>
            <a:picLocks noChangeAspect="1"/>
          </p:cNvPicPr>
          <p:nvPr/>
        </p:nvPicPr>
        <p:blipFill>
          <a:blip r:embed="rId2"/>
          <a:stretch>
            <a:fillRect/>
          </a:stretch>
        </p:blipFill>
        <p:spPr>
          <a:xfrm>
            <a:off x="2326979" y="1038396"/>
            <a:ext cx="7538035" cy="4536237"/>
          </a:xfrm>
          <a:prstGeom prst="rect">
            <a:avLst/>
          </a:prstGeom>
        </p:spPr>
      </p:pic>
    </p:spTree>
    <p:extLst>
      <p:ext uri="{BB962C8B-B14F-4D97-AF65-F5344CB8AC3E}">
        <p14:creationId xmlns:p14="http://schemas.microsoft.com/office/powerpoint/2010/main" val="2229744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18" y="5574633"/>
            <a:ext cx="5470358" cy="1200329"/>
          </a:xfrm>
          <a:prstGeom prst="rect">
            <a:avLst/>
          </a:prstGeom>
          <a:noFill/>
        </p:spPr>
        <p:txBody>
          <a:bodyPr wrap="square" rtlCol="0">
            <a:spAutoFit/>
          </a:bodyPr>
          <a:lstStyle/>
          <a:p>
            <a:pPr algn="ctr"/>
            <a:r>
              <a:rPr lang="en-US" dirty="0"/>
              <a:t>Cleaning using the IQR. The dataset has lost about 18 datapoints which were noisy outliers. Now, we are almost prepared to start with machine learning.</a:t>
            </a:r>
          </a:p>
        </p:txBody>
      </p:sp>
      <p:pic>
        <p:nvPicPr>
          <p:cNvPr id="4" name="Picture 3">
            <a:extLst>
              <a:ext uri="{FF2B5EF4-FFF2-40B4-BE49-F238E27FC236}">
                <a16:creationId xmlns:a16="http://schemas.microsoft.com/office/drawing/2014/main" id="{6A4D941A-FAE3-430D-A7D4-A3AFF51BB122}"/>
              </a:ext>
            </a:extLst>
          </p:cNvPr>
          <p:cNvPicPr>
            <a:picLocks noChangeAspect="1"/>
          </p:cNvPicPr>
          <p:nvPr/>
        </p:nvPicPr>
        <p:blipFill>
          <a:blip r:embed="rId2"/>
          <a:stretch>
            <a:fillRect/>
          </a:stretch>
        </p:blipFill>
        <p:spPr>
          <a:xfrm>
            <a:off x="2081213" y="1079157"/>
            <a:ext cx="8281987" cy="4489534"/>
          </a:xfrm>
          <a:prstGeom prst="rect">
            <a:avLst/>
          </a:prstGeom>
        </p:spPr>
      </p:pic>
    </p:spTree>
    <p:extLst>
      <p:ext uri="{BB962C8B-B14F-4D97-AF65-F5344CB8AC3E}">
        <p14:creationId xmlns:p14="http://schemas.microsoft.com/office/powerpoint/2010/main" val="2766991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20" y="5317178"/>
            <a:ext cx="5470358" cy="923330"/>
          </a:xfrm>
          <a:prstGeom prst="rect">
            <a:avLst/>
          </a:prstGeom>
          <a:noFill/>
        </p:spPr>
        <p:txBody>
          <a:bodyPr wrap="square" rtlCol="0">
            <a:spAutoFit/>
          </a:bodyPr>
          <a:lstStyle/>
          <a:p>
            <a:pPr algn="ctr"/>
            <a:r>
              <a:rPr lang="en-US" dirty="0"/>
              <a:t>The correlation between every value in the dataset. This is so important as it tells us which value will impact the other values the most.</a:t>
            </a:r>
          </a:p>
        </p:txBody>
      </p:sp>
      <p:pic>
        <p:nvPicPr>
          <p:cNvPr id="3" name="Picture 2">
            <a:extLst>
              <a:ext uri="{FF2B5EF4-FFF2-40B4-BE49-F238E27FC236}">
                <a16:creationId xmlns:a16="http://schemas.microsoft.com/office/drawing/2014/main" id="{4180780D-BF62-489C-9CBA-55A2B9B39FBF}"/>
              </a:ext>
            </a:extLst>
          </p:cNvPr>
          <p:cNvPicPr>
            <a:picLocks noChangeAspect="1"/>
          </p:cNvPicPr>
          <p:nvPr/>
        </p:nvPicPr>
        <p:blipFill>
          <a:blip r:embed="rId2"/>
          <a:stretch>
            <a:fillRect/>
          </a:stretch>
        </p:blipFill>
        <p:spPr>
          <a:xfrm>
            <a:off x="1814512" y="2257425"/>
            <a:ext cx="8562975" cy="2343150"/>
          </a:xfrm>
          <a:prstGeom prst="rect">
            <a:avLst/>
          </a:prstGeom>
        </p:spPr>
      </p:pic>
    </p:spTree>
    <p:extLst>
      <p:ext uri="{BB962C8B-B14F-4D97-AF65-F5344CB8AC3E}">
        <p14:creationId xmlns:p14="http://schemas.microsoft.com/office/powerpoint/2010/main" val="2340545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pic>
        <p:nvPicPr>
          <p:cNvPr id="2050" name="Picture 2">
            <a:extLst>
              <a:ext uri="{FF2B5EF4-FFF2-40B4-BE49-F238E27FC236}">
                <a16:creationId xmlns:a16="http://schemas.microsoft.com/office/drawing/2014/main" id="{BDA62B97-D3ED-460D-B3A7-A08DC01331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129"/>
          <a:stretch/>
        </p:blipFill>
        <p:spPr bwMode="auto">
          <a:xfrm>
            <a:off x="72189" y="2161674"/>
            <a:ext cx="12047621" cy="25346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7FA5B3-83BB-4E6B-9072-FE627A0168C1}"/>
              </a:ext>
            </a:extLst>
          </p:cNvPr>
          <p:cNvSpPr txBox="1"/>
          <p:nvPr/>
        </p:nvSpPr>
        <p:spPr>
          <a:xfrm>
            <a:off x="3360820" y="5317178"/>
            <a:ext cx="5470358" cy="646331"/>
          </a:xfrm>
          <a:prstGeom prst="rect">
            <a:avLst/>
          </a:prstGeom>
          <a:noFill/>
        </p:spPr>
        <p:txBody>
          <a:bodyPr wrap="square" rtlCol="0">
            <a:spAutoFit/>
          </a:bodyPr>
          <a:lstStyle/>
          <a:p>
            <a:pPr algn="ctr"/>
            <a:r>
              <a:rPr lang="en-US" dirty="0"/>
              <a:t>No correlation at all. Hence, the accuracy of the models will be bad.</a:t>
            </a:r>
          </a:p>
        </p:txBody>
      </p:sp>
    </p:spTree>
    <p:extLst>
      <p:ext uri="{BB962C8B-B14F-4D97-AF65-F5344CB8AC3E}">
        <p14:creationId xmlns:p14="http://schemas.microsoft.com/office/powerpoint/2010/main" val="2470604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995858" y="5686147"/>
            <a:ext cx="6200275" cy="369332"/>
          </a:xfrm>
          <a:prstGeom prst="rect">
            <a:avLst/>
          </a:prstGeom>
          <a:noFill/>
        </p:spPr>
        <p:txBody>
          <a:bodyPr wrap="square" rtlCol="0">
            <a:spAutoFit/>
          </a:bodyPr>
          <a:lstStyle/>
          <a:p>
            <a:pPr algn="ctr"/>
            <a:r>
              <a:rPr lang="en-US" dirty="0"/>
              <a:t>Bar graph to represent the classification probabilities.</a:t>
            </a:r>
          </a:p>
        </p:txBody>
      </p:sp>
      <p:pic>
        <p:nvPicPr>
          <p:cNvPr id="1026" name="Picture 2">
            <a:extLst>
              <a:ext uri="{FF2B5EF4-FFF2-40B4-BE49-F238E27FC236}">
                <a16:creationId xmlns:a16="http://schemas.microsoft.com/office/drawing/2014/main" id="{312AA696-8265-4A23-9811-11764D720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2" y="190222"/>
            <a:ext cx="7743825"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24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973859" y="5341892"/>
            <a:ext cx="5799654" cy="923330"/>
          </a:xfrm>
          <a:prstGeom prst="rect">
            <a:avLst/>
          </a:prstGeom>
          <a:noFill/>
        </p:spPr>
        <p:txBody>
          <a:bodyPr wrap="square" rtlCol="0">
            <a:spAutoFit/>
          </a:bodyPr>
          <a:lstStyle/>
          <a:p>
            <a:pPr algn="ctr"/>
            <a:r>
              <a:rPr lang="en-US" dirty="0"/>
              <a:t>ROC graph. Since it is not crossing the y=x line then we are good. Area Under the Curve (AUC) = 0.82 which is good for this ROC graph.</a:t>
            </a:r>
          </a:p>
        </p:txBody>
      </p:sp>
      <p:pic>
        <p:nvPicPr>
          <p:cNvPr id="3074" name="Picture 2">
            <a:extLst>
              <a:ext uri="{FF2B5EF4-FFF2-40B4-BE49-F238E27FC236}">
                <a16:creationId xmlns:a16="http://schemas.microsoft.com/office/drawing/2014/main" id="{4D80C432-2DAC-4A31-B0BD-EA8FD2ED3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722" y="0"/>
            <a:ext cx="7685927" cy="5423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28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973859" y="5341892"/>
            <a:ext cx="5799654" cy="923330"/>
          </a:xfrm>
          <a:prstGeom prst="rect">
            <a:avLst/>
          </a:prstGeom>
          <a:noFill/>
        </p:spPr>
        <p:txBody>
          <a:bodyPr wrap="square" rtlCol="0">
            <a:spAutoFit/>
          </a:bodyPr>
          <a:lstStyle/>
          <a:p>
            <a:pPr algn="ctr"/>
            <a:r>
              <a:rPr lang="en-US" dirty="0"/>
              <a:t>ROC graph. Since it is not crossing the y=x line then we are good. Area Under the Curve (AUC) = 0.83 which is good for this ROC graph.</a:t>
            </a:r>
          </a:p>
        </p:txBody>
      </p:sp>
      <p:pic>
        <p:nvPicPr>
          <p:cNvPr id="4098" name="Picture 2">
            <a:extLst>
              <a:ext uri="{FF2B5EF4-FFF2-40B4-BE49-F238E27FC236}">
                <a16:creationId xmlns:a16="http://schemas.microsoft.com/office/drawing/2014/main" id="{DA4C82B3-D7EE-4A5F-BB4D-66E2248F6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972" y="36467"/>
            <a:ext cx="6867428" cy="530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525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973859" y="5341892"/>
            <a:ext cx="5799654" cy="923330"/>
          </a:xfrm>
          <a:prstGeom prst="rect">
            <a:avLst/>
          </a:prstGeom>
          <a:noFill/>
        </p:spPr>
        <p:txBody>
          <a:bodyPr wrap="square" rtlCol="0">
            <a:spAutoFit/>
          </a:bodyPr>
          <a:lstStyle/>
          <a:p>
            <a:pPr algn="ctr"/>
            <a:r>
              <a:rPr lang="en-US" dirty="0"/>
              <a:t>ROC graph. Since it is not crossing the y=x line then we are good. Area Under the Curve (AUC) = 0.83 which is the same as the Logistic Regression.</a:t>
            </a:r>
          </a:p>
        </p:txBody>
      </p:sp>
      <p:pic>
        <p:nvPicPr>
          <p:cNvPr id="5122" name="Picture 2">
            <a:extLst>
              <a:ext uri="{FF2B5EF4-FFF2-40B4-BE49-F238E27FC236}">
                <a16:creationId xmlns:a16="http://schemas.microsoft.com/office/drawing/2014/main" id="{B0F8BBBD-F0E3-4EF7-ACAB-3D2421A93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561" y="20126"/>
            <a:ext cx="6888580" cy="5321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595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8825658" cy="1079157"/>
          </a:xfrm>
        </p:spPr>
        <p:txBody>
          <a:bodyPr/>
          <a:lstStyle/>
          <a:p>
            <a:r>
              <a:rPr lang="en-US" b="1" u="sng"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4524315"/>
          </a:xfrm>
          <a:prstGeom prst="rect">
            <a:avLst/>
          </a:prstGeom>
          <a:noFill/>
        </p:spPr>
        <p:txBody>
          <a:bodyPr wrap="square" rtlCol="0">
            <a:spAutoFit/>
          </a:bodyPr>
          <a:lstStyle/>
          <a:p>
            <a:r>
              <a:rPr lang="en-US" sz="1600" dirty="0"/>
              <a:t>Diabetes is a disease that occurs when your blood glucose, also called blood sugar, is too high. Blood glucose is your main source of energy and comes from the food you eat. Insulin, a hormone made by the pancreas, helps glucose from food get into your cells to be used for energy. Sometimes your body doesn’t make enough—or any—insulin or doesn’t use insulin well. Glucose then stays in your blood and doesn’t reach your cells. </a:t>
            </a:r>
          </a:p>
          <a:p>
            <a:endParaRPr lang="en-US" sz="1600" dirty="0"/>
          </a:p>
          <a:p>
            <a:r>
              <a:rPr lang="en-US" sz="1600" dirty="0"/>
              <a:t>Data science has improved exponentially over the last years and it has opened the doors to multiple ways of engineering all of that data. One way was to apply machine learning to the data in order to predict something based on an existing dataset in a set of algorithms called unsupervised machine learning algorithms.</a:t>
            </a:r>
          </a:p>
          <a:p>
            <a:endParaRPr lang="en-US" sz="1600" dirty="0"/>
          </a:p>
          <a:p>
            <a:r>
              <a:rPr lang="en-US" sz="1600" dirty="0"/>
              <a:t>Some examples of these algorithms are K Nearest Neighbors(KNN),  Logistic Regression, and Support Vector Machine(SVM). These are classifier algorithms. They basically classify each datapoint to its own class or label. It depends on feature engineering and parameters selections.</a:t>
            </a:r>
          </a:p>
          <a:p>
            <a:endParaRPr lang="en-US" sz="1600" dirty="0"/>
          </a:p>
          <a:p>
            <a:r>
              <a:rPr lang="en-US" sz="1600" dirty="0"/>
              <a:t>Smart Bridge has offered us the Diabetes dataset which has 768 datapoints and 8 features with one label which is the Diabetes.</a:t>
            </a:r>
          </a:p>
          <a:p>
            <a:endParaRPr lang="en-US" sz="1600" dirty="0"/>
          </a:p>
          <a:p>
            <a:r>
              <a:rPr lang="en-US" sz="1600" dirty="0"/>
              <a:t>Our job is to process this dataset, clean it, visualize it, and come up with 3 models that can predict if a patient has diabetes or not.</a:t>
            </a:r>
            <a:endParaRPr lang="en-US" sz="1600" i="1" dirty="0"/>
          </a:p>
        </p:txBody>
      </p:sp>
    </p:spTree>
    <p:extLst>
      <p:ext uri="{BB962C8B-B14F-4D97-AF65-F5344CB8AC3E}">
        <p14:creationId xmlns:p14="http://schemas.microsoft.com/office/powerpoint/2010/main" val="2423375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1"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458960" y="1278592"/>
            <a:ext cx="6705600" cy="707886"/>
          </a:xfrm>
          <a:prstGeom prst="rect">
            <a:avLst/>
          </a:prstGeom>
          <a:noFill/>
        </p:spPr>
        <p:txBody>
          <a:bodyPr wrap="square" rtlCol="0">
            <a:spAutoFit/>
          </a:bodyPr>
          <a:lstStyle/>
          <a:p>
            <a:pPr algn="ctr"/>
            <a:r>
              <a:rPr lang="en-US" sz="4000" b="1" dirty="0"/>
              <a:t>Results:</a:t>
            </a:r>
          </a:p>
        </p:txBody>
      </p:sp>
      <p:pic>
        <p:nvPicPr>
          <p:cNvPr id="9" name="Picture 8">
            <a:extLst>
              <a:ext uri="{FF2B5EF4-FFF2-40B4-BE49-F238E27FC236}">
                <a16:creationId xmlns:a16="http://schemas.microsoft.com/office/drawing/2014/main" id="{801D5686-3D31-463F-B1E7-5FE3530252B0}"/>
              </a:ext>
            </a:extLst>
          </p:cNvPr>
          <p:cNvPicPr>
            <a:picLocks noChangeAspect="1"/>
          </p:cNvPicPr>
          <p:nvPr/>
        </p:nvPicPr>
        <p:blipFill>
          <a:blip r:embed="rId3"/>
          <a:stretch>
            <a:fillRect/>
          </a:stretch>
        </p:blipFill>
        <p:spPr>
          <a:xfrm>
            <a:off x="0" y="2383196"/>
            <a:ext cx="12192000" cy="1832610"/>
          </a:xfrm>
          <a:prstGeom prst="rect">
            <a:avLst/>
          </a:prstGeom>
        </p:spPr>
      </p:pic>
    </p:spTree>
    <p:extLst>
      <p:ext uri="{BB962C8B-B14F-4D97-AF65-F5344CB8AC3E}">
        <p14:creationId xmlns:p14="http://schemas.microsoft.com/office/powerpoint/2010/main" val="2289221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Summary and Findings</a:t>
            </a:r>
          </a:p>
        </p:txBody>
      </p:sp>
      <p:sp>
        <p:nvSpPr>
          <p:cNvPr id="5" name="TextBox 4">
            <a:extLst>
              <a:ext uri="{FF2B5EF4-FFF2-40B4-BE49-F238E27FC236}">
                <a16:creationId xmlns:a16="http://schemas.microsoft.com/office/drawing/2014/main" id="{06E3395E-AD8E-4BC8-8809-89EA4374FC43}"/>
              </a:ext>
            </a:extLst>
          </p:cNvPr>
          <p:cNvSpPr txBox="1"/>
          <p:nvPr/>
        </p:nvSpPr>
        <p:spPr>
          <a:xfrm>
            <a:off x="0" y="1143246"/>
            <a:ext cx="12192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It can be seen from the very beginning, the relationship all features have with that one label.</a:t>
            </a:r>
          </a:p>
          <a:p>
            <a:pPr marL="285750" indent="-285750">
              <a:buFont typeface="Arial" panose="020B0604020202020204" pitchFamily="34" charset="0"/>
              <a:buChar char="•"/>
            </a:pPr>
            <a:r>
              <a:rPr lang="en-US" dirty="0"/>
              <a:t>We have data that is not collated at all.</a:t>
            </a:r>
          </a:p>
          <a:p>
            <a:pPr marL="285750" indent="-285750">
              <a:buFont typeface="Arial" panose="020B0604020202020204" pitchFamily="34" charset="0"/>
              <a:buChar char="•"/>
            </a:pPr>
            <a:r>
              <a:rPr lang="en-US" dirty="0"/>
              <a:t>We have then tried to include 3 features to the 3 models we had.</a:t>
            </a:r>
          </a:p>
          <a:p>
            <a:pPr marL="285750" indent="-285750">
              <a:buFont typeface="Arial" panose="020B0604020202020204" pitchFamily="34" charset="0"/>
              <a:buChar char="•"/>
            </a:pPr>
            <a:r>
              <a:rPr lang="en-US" dirty="0"/>
              <a:t>This dataset was simple to clean and visualize due to its low number of features. However, It is believed that more data is needed that has more correlation to further improve the accuracy.</a:t>
            </a:r>
          </a:p>
          <a:p>
            <a:pPr marL="285750" indent="-285750">
              <a:buFont typeface="Arial" panose="020B0604020202020204" pitchFamily="34" charset="0"/>
              <a:buChar char="•"/>
            </a:pPr>
            <a:r>
              <a:rPr lang="en-US" dirty="0"/>
              <a:t>SVM was the best in here but it is most probably due to randomness in </a:t>
            </a:r>
            <a:r>
              <a:rPr lang="en-US"/>
              <a:t>the training.</a:t>
            </a:r>
            <a:endParaRPr lang="en-US" dirty="0"/>
          </a:p>
        </p:txBody>
      </p:sp>
    </p:spTree>
    <p:extLst>
      <p:ext uri="{BB962C8B-B14F-4D97-AF65-F5344CB8AC3E}">
        <p14:creationId xmlns:p14="http://schemas.microsoft.com/office/powerpoint/2010/main" val="33587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Overview of the Project</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5078313"/>
          </a:xfrm>
          <a:prstGeom prst="rect">
            <a:avLst/>
          </a:prstGeom>
          <a:noFill/>
        </p:spPr>
        <p:txBody>
          <a:bodyPr wrap="square" rtlCol="0">
            <a:spAutoFit/>
          </a:bodyPr>
          <a:lstStyle/>
          <a:p>
            <a:r>
              <a:rPr lang="en-US" dirty="0"/>
              <a:t>As mentioned before, this dataset has multiple features which discuss the possibility of having diabetes.</a:t>
            </a:r>
          </a:p>
          <a:p>
            <a:endParaRPr lang="en-US" dirty="0"/>
          </a:p>
          <a:p>
            <a:r>
              <a:rPr lang="en-US" dirty="0"/>
              <a:t>These recorded features contained the following:</a:t>
            </a:r>
          </a:p>
          <a:p>
            <a:pPr marL="285750" indent="-285750">
              <a:buFont typeface="Arial" panose="020B0604020202020204" pitchFamily="34" charset="0"/>
              <a:buChar char="•"/>
            </a:pPr>
            <a:r>
              <a:rPr lang="en-US" dirty="0"/>
              <a:t>Pregnancies;</a:t>
            </a:r>
          </a:p>
          <a:p>
            <a:pPr marL="285750" indent="-285750">
              <a:buFont typeface="Arial" panose="020B0604020202020204" pitchFamily="34" charset="0"/>
              <a:buChar char="•"/>
            </a:pPr>
            <a:r>
              <a:rPr lang="en-US" dirty="0"/>
              <a:t>Glucose;</a:t>
            </a:r>
          </a:p>
          <a:p>
            <a:pPr marL="285750" indent="-285750">
              <a:buFont typeface="Arial" panose="020B0604020202020204" pitchFamily="34" charset="0"/>
              <a:buChar char="•"/>
            </a:pPr>
            <a:r>
              <a:rPr lang="en-US" dirty="0"/>
              <a:t>Blood Pressure;</a:t>
            </a:r>
          </a:p>
          <a:p>
            <a:pPr marL="285750" indent="-285750">
              <a:buFont typeface="Arial" panose="020B0604020202020204" pitchFamily="34" charset="0"/>
              <a:buChar char="•"/>
            </a:pPr>
            <a:r>
              <a:rPr lang="en-US" dirty="0"/>
              <a:t>Skin Thickness;</a:t>
            </a:r>
          </a:p>
          <a:p>
            <a:pPr marL="285750" indent="-285750">
              <a:buFont typeface="Arial" panose="020B0604020202020204" pitchFamily="34" charset="0"/>
              <a:buChar char="•"/>
            </a:pPr>
            <a:r>
              <a:rPr lang="en-US" dirty="0"/>
              <a:t>Insulin;</a:t>
            </a:r>
          </a:p>
          <a:p>
            <a:pPr marL="285750" indent="-285750">
              <a:buFont typeface="Arial" panose="020B0604020202020204" pitchFamily="34" charset="0"/>
              <a:buChar char="•"/>
            </a:pPr>
            <a:r>
              <a:rPr lang="en-US" dirty="0"/>
              <a:t>BMI;</a:t>
            </a:r>
          </a:p>
          <a:p>
            <a:pPr marL="285750" indent="-285750">
              <a:buFont typeface="Arial" panose="020B0604020202020204" pitchFamily="34" charset="0"/>
              <a:buChar char="•"/>
            </a:pPr>
            <a:r>
              <a:rPr lang="en-US" dirty="0"/>
              <a:t>Diabetes Pedigree Function;</a:t>
            </a:r>
          </a:p>
          <a:p>
            <a:pPr marL="285750" indent="-285750">
              <a:buFont typeface="Arial" panose="020B0604020202020204" pitchFamily="34" charset="0"/>
              <a:buChar char="•"/>
            </a:pPr>
            <a:r>
              <a:rPr lang="en-US" dirty="0"/>
              <a:t>Age;</a:t>
            </a:r>
          </a:p>
          <a:p>
            <a:pPr marL="285750" indent="-285750">
              <a:buFont typeface="Arial" panose="020B0604020202020204" pitchFamily="34" charset="0"/>
              <a:buChar char="•"/>
            </a:pPr>
            <a:r>
              <a:rPr lang="en-US" dirty="0"/>
              <a:t>Diabetes.</a:t>
            </a:r>
          </a:p>
          <a:p>
            <a:endParaRPr lang="en-US" dirty="0"/>
          </a:p>
          <a:p>
            <a:r>
              <a:rPr lang="en-US" dirty="0"/>
              <a:t>Fortunately, this dataset has no null values. Hence, we can skip the null values handling. However, there are some outliers and therefore, we will use the </a:t>
            </a:r>
            <a:r>
              <a:rPr lang="en-US" dirty="0" err="1"/>
              <a:t>MinMaxScaler</a:t>
            </a:r>
            <a:r>
              <a:rPr lang="en-US" dirty="0"/>
              <a:t> to clean the data.</a:t>
            </a:r>
          </a:p>
          <a:p>
            <a:endParaRPr lang="en-US" dirty="0"/>
          </a:p>
          <a:p>
            <a:r>
              <a:rPr lang="en-US" dirty="0"/>
              <a:t>After that our dataset is ready, we start with the analysis and see which visualizations are needed to see through the dataset to predict the outcome of the models. </a:t>
            </a:r>
          </a:p>
        </p:txBody>
      </p:sp>
    </p:spTree>
    <p:extLst>
      <p:ext uri="{BB962C8B-B14F-4D97-AF65-F5344CB8AC3E}">
        <p14:creationId xmlns:p14="http://schemas.microsoft.com/office/powerpoint/2010/main" val="221724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Emphasis on the Problem </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2585323"/>
          </a:xfrm>
          <a:prstGeom prst="rect">
            <a:avLst/>
          </a:prstGeom>
          <a:noFill/>
        </p:spPr>
        <p:txBody>
          <a:bodyPr wrap="square" rtlCol="0">
            <a:spAutoFit/>
          </a:bodyPr>
          <a:lstStyle/>
          <a:p>
            <a:r>
              <a:rPr lang="en-US" dirty="0"/>
              <a:t>In the United States, the estimated number of people over 18 years of age with diagnosed and undiagnosed diabetes is 30.2 million. The figure represents between 27.9 and 32.7 percent of the population.</a:t>
            </a:r>
          </a:p>
          <a:p>
            <a:endParaRPr lang="en-US" dirty="0"/>
          </a:p>
          <a:p>
            <a:r>
              <a:rPr lang="en-US" dirty="0"/>
              <a:t>Without ongoing, careful management, diabetes can lead to a buildup of sugars in the blood, which can increase the risk of dangerous complications, including stroke and heart disease.</a:t>
            </a:r>
          </a:p>
          <a:p>
            <a:endParaRPr lang="en-US" dirty="0"/>
          </a:p>
          <a:p>
            <a:r>
              <a:rPr lang="en-US" dirty="0"/>
              <a:t>Different kinds of diabetes can occur, and managing the condition depends on the type. Not all forms of diabetes stem from a person being overweight or leading an inactive lifestyle. In fact, some are present from childhood. </a:t>
            </a:r>
          </a:p>
        </p:txBody>
      </p:sp>
    </p:spTree>
    <p:extLst>
      <p:ext uri="{BB962C8B-B14F-4D97-AF65-F5344CB8AC3E}">
        <p14:creationId xmlns:p14="http://schemas.microsoft.com/office/powerpoint/2010/main" val="213583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Objectives</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 To process the dataset provided.</a:t>
            </a:r>
          </a:p>
          <a:p>
            <a:pPr marL="285750" indent="-285750">
              <a:buFont typeface="Arial" panose="020B0604020202020204" pitchFamily="34" charset="0"/>
              <a:buChar char="•"/>
            </a:pPr>
            <a:r>
              <a:rPr lang="en-US" dirty="0"/>
              <a:t>Clean it from all outlier values.</a:t>
            </a:r>
          </a:p>
          <a:p>
            <a:pPr marL="285750" indent="-285750">
              <a:buFont typeface="Arial" panose="020B0604020202020204" pitchFamily="34" charset="0"/>
              <a:buChar char="•"/>
            </a:pPr>
            <a:r>
              <a:rPr lang="en-US" dirty="0"/>
              <a:t>Visualize and understand the dataset.</a:t>
            </a:r>
          </a:p>
          <a:p>
            <a:pPr marL="285750" indent="-285750">
              <a:buFont typeface="Arial" panose="020B0604020202020204" pitchFamily="34" charset="0"/>
              <a:buChar char="•"/>
            </a:pPr>
            <a:r>
              <a:rPr lang="en-US" dirty="0"/>
              <a:t>Apply KNN on the dataset.</a:t>
            </a:r>
          </a:p>
          <a:p>
            <a:pPr marL="285750" indent="-285750">
              <a:buFont typeface="Arial" panose="020B0604020202020204" pitchFamily="34" charset="0"/>
              <a:buChar char="•"/>
            </a:pPr>
            <a:r>
              <a:rPr lang="en-US" dirty="0"/>
              <a:t>Apply Logistic Regression on the dataset.</a:t>
            </a:r>
          </a:p>
          <a:p>
            <a:pPr marL="285750" indent="-285750">
              <a:buFont typeface="Arial" panose="020B0604020202020204" pitchFamily="34" charset="0"/>
              <a:buChar char="•"/>
            </a:pPr>
            <a:r>
              <a:rPr lang="en-US" dirty="0"/>
              <a:t>Apply SVM on the dataset.</a:t>
            </a:r>
          </a:p>
          <a:p>
            <a:pPr marL="285750" indent="-285750">
              <a:buFont typeface="Arial" panose="020B0604020202020204" pitchFamily="34" charset="0"/>
              <a:buChar char="•"/>
            </a:pPr>
            <a:r>
              <a:rPr lang="en-US" dirty="0"/>
              <a:t>Compare all models based on factors such as Accuracy Score, Confusion Matrix, Precision Score, Recall Score and </a:t>
            </a:r>
            <a:r>
              <a:rPr lang="en-US" dirty="0" err="1"/>
              <a:t>ROC_AUC_Score</a:t>
            </a:r>
            <a:r>
              <a:rPr lang="en-US" dirty="0"/>
              <a:t>.</a:t>
            </a:r>
          </a:p>
        </p:txBody>
      </p:sp>
    </p:spTree>
    <p:extLst>
      <p:ext uri="{BB962C8B-B14F-4D97-AF65-F5344CB8AC3E}">
        <p14:creationId xmlns:p14="http://schemas.microsoft.com/office/powerpoint/2010/main" val="251592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1754326"/>
          </a:xfrm>
          <a:prstGeom prst="rect">
            <a:avLst/>
          </a:prstGeom>
          <a:noFill/>
        </p:spPr>
        <p:txBody>
          <a:bodyPr wrap="square" rtlCol="0">
            <a:spAutoFit/>
          </a:bodyPr>
          <a:lstStyle/>
          <a:p>
            <a:r>
              <a:rPr lang="en-US" dirty="0"/>
              <a:t>The dataset includes various input features like:</a:t>
            </a:r>
          </a:p>
          <a:p>
            <a:endParaRPr lang="en-US" dirty="0"/>
          </a:p>
          <a:p>
            <a:pPr marL="514350" indent="-514350">
              <a:buFont typeface="+mj-lt"/>
              <a:buAutoNum type="arabicPeriod"/>
            </a:pPr>
            <a:r>
              <a:rPr lang="en-US" dirty="0"/>
              <a:t>Pregnancies: numeric.</a:t>
            </a:r>
          </a:p>
          <a:p>
            <a:pPr marL="514350" indent="-514350">
              <a:buFont typeface="+mj-lt"/>
              <a:buAutoNum type="arabicPeriod"/>
            </a:pPr>
            <a:r>
              <a:rPr lang="en-US" dirty="0"/>
              <a:t>Glucose: numeric.</a:t>
            </a:r>
          </a:p>
          <a:p>
            <a:pPr marL="514350" indent="-514350">
              <a:buFont typeface="+mj-lt"/>
              <a:buAutoNum type="arabicPeriod"/>
            </a:pPr>
            <a:r>
              <a:rPr lang="en-US" dirty="0"/>
              <a:t>BMI: numeric.</a:t>
            </a:r>
          </a:p>
          <a:p>
            <a:pPr marL="514350" indent="-514350">
              <a:buFont typeface="+mj-lt"/>
              <a:buAutoNum type="arabicPeriod"/>
            </a:pPr>
            <a:r>
              <a:rPr lang="en-US" dirty="0"/>
              <a:t>Diabetes: Binary class. Also, our target.</a:t>
            </a:r>
          </a:p>
        </p:txBody>
      </p:sp>
    </p:spTree>
    <p:extLst>
      <p:ext uri="{BB962C8B-B14F-4D97-AF65-F5344CB8AC3E}">
        <p14:creationId xmlns:p14="http://schemas.microsoft.com/office/powerpoint/2010/main" val="54069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12D66C44-FF8F-409F-AE39-EA5C7984A72F}"/>
              </a:ext>
            </a:extLst>
          </p:cNvPr>
          <p:cNvSpPr txBox="1"/>
          <p:nvPr/>
        </p:nvSpPr>
        <p:spPr>
          <a:xfrm>
            <a:off x="8687864" y="1079156"/>
            <a:ext cx="3092245" cy="4247317"/>
          </a:xfrm>
          <a:prstGeom prst="rect">
            <a:avLst/>
          </a:prstGeom>
          <a:noFill/>
        </p:spPr>
        <p:txBody>
          <a:bodyPr wrap="square" rtlCol="0">
            <a:spAutoFit/>
          </a:bodyPr>
          <a:lstStyle/>
          <a:p>
            <a:r>
              <a:rPr lang="en-US" dirty="0"/>
              <a:t>Notes:</a:t>
            </a:r>
          </a:p>
          <a:p>
            <a:endParaRPr lang="en-US" dirty="0"/>
          </a:p>
          <a:p>
            <a:r>
              <a:rPr lang="en-US" dirty="0"/>
              <a:t>Count: How many values  were recorded.</a:t>
            </a:r>
          </a:p>
          <a:p>
            <a:r>
              <a:rPr lang="en-US" dirty="0"/>
              <a:t>Mean: mean.</a:t>
            </a:r>
          </a:p>
          <a:p>
            <a:endParaRPr lang="en-US" dirty="0"/>
          </a:p>
          <a:p>
            <a:r>
              <a:rPr lang="en-US" dirty="0"/>
              <a:t>std: standard deviation.</a:t>
            </a:r>
          </a:p>
          <a:p>
            <a:r>
              <a:rPr lang="en-US" dirty="0"/>
              <a:t>Min: minimum value.</a:t>
            </a:r>
          </a:p>
          <a:p>
            <a:endParaRPr lang="en-US" dirty="0"/>
          </a:p>
          <a:p>
            <a:r>
              <a:rPr lang="en-US" dirty="0"/>
              <a:t>25%: 25</a:t>
            </a:r>
            <a:r>
              <a:rPr lang="en-US" baseline="30000" dirty="0"/>
              <a:t>th</a:t>
            </a:r>
            <a:r>
              <a:rPr lang="en-US" dirty="0"/>
              <a:t> percentile</a:t>
            </a:r>
          </a:p>
          <a:p>
            <a:endParaRPr lang="en-US" dirty="0"/>
          </a:p>
          <a:p>
            <a:r>
              <a:rPr lang="en-US" dirty="0"/>
              <a:t>50%: 50</a:t>
            </a:r>
            <a:r>
              <a:rPr lang="en-US" baseline="30000" dirty="0"/>
              <a:t>th</a:t>
            </a:r>
            <a:r>
              <a:rPr lang="en-US" dirty="0"/>
              <a:t> percentile</a:t>
            </a:r>
          </a:p>
          <a:p>
            <a:r>
              <a:rPr lang="en-US" dirty="0"/>
              <a:t>75%: 75</a:t>
            </a:r>
            <a:r>
              <a:rPr lang="en-US" baseline="30000" dirty="0"/>
              <a:t>th</a:t>
            </a:r>
            <a:r>
              <a:rPr lang="en-US" dirty="0"/>
              <a:t> percentile</a:t>
            </a:r>
          </a:p>
          <a:p>
            <a:endParaRPr lang="en-US" dirty="0"/>
          </a:p>
          <a:p>
            <a:r>
              <a:rPr lang="en-US" dirty="0"/>
              <a:t>Max: maximum value.</a:t>
            </a:r>
          </a:p>
        </p:txBody>
      </p:sp>
      <p:pic>
        <p:nvPicPr>
          <p:cNvPr id="6" name="Picture 5">
            <a:extLst>
              <a:ext uri="{FF2B5EF4-FFF2-40B4-BE49-F238E27FC236}">
                <a16:creationId xmlns:a16="http://schemas.microsoft.com/office/drawing/2014/main" id="{6DD8ADF7-9B4F-4FD3-B5B1-4BED6F3D0F26}"/>
              </a:ext>
            </a:extLst>
          </p:cNvPr>
          <p:cNvPicPr>
            <a:picLocks noChangeAspect="1"/>
          </p:cNvPicPr>
          <p:nvPr/>
        </p:nvPicPr>
        <p:blipFill rotWithShape="1">
          <a:blip r:embed="rId2"/>
          <a:srcRect r="41872"/>
          <a:stretch/>
        </p:blipFill>
        <p:spPr>
          <a:xfrm>
            <a:off x="0" y="1079156"/>
            <a:ext cx="8624153" cy="4247317"/>
          </a:xfrm>
          <a:prstGeom prst="rect">
            <a:avLst/>
          </a:prstGeom>
        </p:spPr>
      </p:pic>
    </p:spTree>
    <p:extLst>
      <p:ext uri="{BB962C8B-B14F-4D97-AF65-F5344CB8AC3E}">
        <p14:creationId xmlns:p14="http://schemas.microsoft.com/office/powerpoint/2010/main" val="26718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20" y="5594177"/>
            <a:ext cx="5470358" cy="369332"/>
          </a:xfrm>
          <a:prstGeom prst="rect">
            <a:avLst/>
          </a:prstGeom>
          <a:noFill/>
        </p:spPr>
        <p:txBody>
          <a:bodyPr wrap="square" rtlCol="0">
            <a:spAutoFit/>
          </a:bodyPr>
          <a:lstStyle/>
          <a:p>
            <a:pPr algn="ctr"/>
            <a:r>
              <a:rPr lang="en-US" dirty="0"/>
              <a:t>Boxplot for the Pregnancies.</a:t>
            </a:r>
          </a:p>
        </p:txBody>
      </p:sp>
      <p:pic>
        <p:nvPicPr>
          <p:cNvPr id="3" name="Picture 2">
            <a:extLst>
              <a:ext uri="{FF2B5EF4-FFF2-40B4-BE49-F238E27FC236}">
                <a16:creationId xmlns:a16="http://schemas.microsoft.com/office/drawing/2014/main" id="{62967E46-B299-440B-ADD4-1A3209A66497}"/>
              </a:ext>
            </a:extLst>
          </p:cNvPr>
          <p:cNvPicPr>
            <a:picLocks noChangeAspect="1"/>
          </p:cNvPicPr>
          <p:nvPr/>
        </p:nvPicPr>
        <p:blipFill>
          <a:blip r:embed="rId2"/>
          <a:stretch>
            <a:fillRect/>
          </a:stretch>
        </p:blipFill>
        <p:spPr>
          <a:xfrm>
            <a:off x="3848099" y="1711994"/>
            <a:ext cx="4495800" cy="2952750"/>
          </a:xfrm>
          <a:prstGeom prst="rect">
            <a:avLst/>
          </a:prstGeom>
        </p:spPr>
      </p:pic>
    </p:spTree>
    <p:extLst>
      <p:ext uri="{BB962C8B-B14F-4D97-AF65-F5344CB8AC3E}">
        <p14:creationId xmlns:p14="http://schemas.microsoft.com/office/powerpoint/2010/main" val="100783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18" y="5574633"/>
            <a:ext cx="5470358" cy="369332"/>
          </a:xfrm>
          <a:prstGeom prst="rect">
            <a:avLst/>
          </a:prstGeom>
          <a:noFill/>
        </p:spPr>
        <p:txBody>
          <a:bodyPr wrap="square" rtlCol="0">
            <a:spAutoFit/>
          </a:bodyPr>
          <a:lstStyle/>
          <a:p>
            <a:pPr algn="ctr"/>
            <a:r>
              <a:rPr lang="en-US" dirty="0"/>
              <a:t>After getting rid of the outliers.</a:t>
            </a:r>
          </a:p>
        </p:txBody>
      </p:sp>
      <p:pic>
        <p:nvPicPr>
          <p:cNvPr id="3" name="Picture 2">
            <a:extLst>
              <a:ext uri="{FF2B5EF4-FFF2-40B4-BE49-F238E27FC236}">
                <a16:creationId xmlns:a16="http://schemas.microsoft.com/office/drawing/2014/main" id="{C2D9D791-95F7-4961-BC38-E23F7210021D}"/>
              </a:ext>
            </a:extLst>
          </p:cNvPr>
          <p:cNvPicPr>
            <a:picLocks noChangeAspect="1"/>
          </p:cNvPicPr>
          <p:nvPr/>
        </p:nvPicPr>
        <p:blipFill>
          <a:blip r:embed="rId2"/>
          <a:stretch>
            <a:fillRect/>
          </a:stretch>
        </p:blipFill>
        <p:spPr>
          <a:xfrm>
            <a:off x="3640797" y="1774407"/>
            <a:ext cx="4910405" cy="3309186"/>
          </a:xfrm>
          <a:prstGeom prst="rect">
            <a:avLst/>
          </a:prstGeom>
        </p:spPr>
      </p:pic>
    </p:spTree>
    <p:extLst>
      <p:ext uri="{BB962C8B-B14F-4D97-AF65-F5344CB8AC3E}">
        <p14:creationId xmlns:p14="http://schemas.microsoft.com/office/powerpoint/2010/main" val="107547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275</TotalTime>
  <Words>1009</Words>
  <Application>Microsoft Office PowerPoint</Application>
  <PresentationFormat>Widescreen</PresentationFormat>
  <Paragraphs>103</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Times New Roman</vt:lpstr>
      <vt:lpstr>Wingdings 3</vt:lpstr>
      <vt:lpstr>Ion</vt:lpstr>
      <vt:lpstr>Project 2 Diabetes KNN, Logistic Regression, SVM</vt:lpstr>
      <vt:lpstr>Introduction</vt:lpstr>
      <vt:lpstr>Overview of the Project</vt:lpstr>
      <vt:lpstr>Emphasis on the Problem </vt:lpstr>
      <vt:lpstr>Objectives</vt:lpstr>
      <vt:lpstr>Dataset Description</vt:lpstr>
      <vt:lpstr>EDA</vt:lpstr>
      <vt:lpstr>EDA</vt:lpstr>
      <vt:lpstr>EDA</vt:lpstr>
      <vt:lpstr>EDA</vt:lpstr>
      <vt:lpstr>EDA</vt:lpstr>
      <vt:lpstr>EDA</vt:lpstr>
      <vt:lpstr>EDA</vt:lpstr>
      <vt:lpstr>EDA</vt:lpstr>
      <vt:lpstr>EDA</vt:lpstr>
      <vt:lpstr>ML</vt:lpstr>
      <vt:lpstr>ML</vt:lpstr>
      <vt:lpstr>ML</vt:lpstr>
      <vt:lpstr>ML</vt:lpstr>
      <vt:lpstr>ML</vt:lpstr>
      <vt:lpstr>Summary and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Air Quality in Italy Linear Regression Model Comparison</dc:title>
  <dc:creator>ASUS</dc:creator>
  <cp:lastModifiedBy>ASUS</cp:lastModifiedBy>
  <cp:revision>38</cp:revision>
  <dcterms:created xsi:type="dcterms:W3CDTF">2020-06-12T22:45:17Z</dcterms:created>
  <dcterms:modified xsi:type="dcterms:W3CDTF">2020-06-19T12:16:01Z</dcterms:modified>
</cp:coreProperties>
</file>