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99" r:id="rId8"/>
    <p:sldId id="300" r:id="rId9"/>
    <p:sldId id="262" r:id="rId10"/>
    <p:sldId id="293" r:id="rId11"/>
    <p:sldId id="302" r:id="rId12"/>
    <p:sldId id="301" r:id="rId13"/>
    <p:sldId id="29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326"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31857D-806D-4BC1-BFCC-7C6BCDD62EFE}" type="datetimeFigureOut">
              <a:rPr lang="en-US" smtClean="0"/>
              <a:t>7/12/2020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2B2EF3-A1F0-42F3-BBAC-27B903D9425E}" type="slidenum">
              <a:rPr lang="en-US" smtClean="0"/>
              <a:t>‹#›</a:t>
            </a:fld>
            <a:endParaRPr lang="en-US" dirty="0"/>
          </a:p>
        </p:txBody>
      </p:sp>
    </p:spTree>
    <p:extLst>
      <p:ext uri="{BB962C8B-B14F-4D97-AF65-F5344CB8AC3E}">
        <p14:creationId xmlns:p14="http://schemas.microsoft.com/office/powerpoint/2010/main" val="1215054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B2EF3-A1F0-42F3-BBAC-27B903D9425E}" type="slidenum">
              <a:rPr lang="en-US" smtClean="0"/>
              <a:t>7</a:t>
            </a:fld>
            <a:endParaRPr lang="en-US" dirty="0"/>
          </a:p>
        </p:txBody>
      </p:sp>
    </p:spTree>
    <p:extLst>
      <p:ext uri="{BB962C8B-B14F-4D97-AF65-F5344CB8AC3E}">
        <p14:creationId xmlns:p14="http://schemas.microsoft.com/office/powerpoint/2010/main" val="3840183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B2EF3-A1F0-42F3-BBAC-27B903D9425E}" type="slidenum">
              <a:rPr lang="en-US" smtClean="0"/>
              <a:t>8</a:t>
            </a:fld>
            <a:endParaRPr lang="en-US" dirty="0"/>
          </a:p>
        </p:txBody>
      </p:sp>
    </p:spTree>
    <p:extLst>
      <p:ext uri="{BB962C8B-B14F-4D97-AF65-F5344CB8AC3E}">
        <p14:creationId xmlns:p14="http://schemas.microsoft.com/office/powerpoint/2010/main" val="164717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B2EF3-A1F0-42F3-BBAC-27B903D9425E}" type="slidenum">
              <a:rPr lang="en-US" smtClean="0"/>
              <a:t>10</a:t>
            </a:fld>
            <a:endParaRPr lang="en-US" dirty="0"/>
          </a:p>
        </p:txBody>
      </p:sp>
    </p:spTree>
    <p:extLst>
      <p:ext uri="{BB962C8B-B14F-4D97-AF65-F5344CB8AC3E}">
        <p14:creationId xmlns:p14="http://schemas.microsoft.com/office/powerpoint/2010/main" val="913568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B2EF3-A1F0-42F3-BBAC-27B903D9425E}" type="slidenum">
              <a:rPr lang="en-US" smtClean="0"/>
              <a:t>11</a:t>
            </a:fld>
            <a:endParaRPr lang="en-US" dirty="0"/>
          </a:p>
        </p:txBody>
      </p:sp>
    </p:spTree>
    <p:extLst>
      <p:ext uri="{BB962C8B-B14F-4D97-AF65-F5344CB8AC3E}">
        <p14:creationId xmlns:p14="http://schemas.microsoft.com/office/powerpoint/2010/main" val="2749160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B2EF3-A1F0-42F3-BBAC-27B903D9425E}" type="slidenum">
              <a:rPr lang="en-US" smtClean="0"/>
              <a:t>12</a:t>
            </a:fld>
            <a:endParaRPr lang="en-US" dirty="0"/>
          </a:p>
        </p:txBody>
      </p:sp>
    </p:spTree>
    <p:extLst>
      <p:ext uri="{BB962C8B-B14F-4D97-AF65-F5344CB8AC3E}">
        <p14:creationId xmlns:p14="http://schemas.microsoft.com/office/powerpoint/2010/main" val="516613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B2EF3-A1F0-42F3-BBAC-27B903D9425E}" type="slidenum">
              <a:rPr lang="en-US" smtClean="0"/>
              <a:t>13</a:t>
            </a:fld>
            <a:endParaRPr lang="en-US" dirty="0"/>
          </a:p>
        </p:txBody>
      </p:sp>
    </p:spTree>
    <p:extLst>
      <p:ext uri="{BB962C8B-B14F-4D97-AF65-F5344CB8AC3E}">
        <p14:creationId xmlns:p14="http://schemas.microsoft.com/office/powerpoint/2010/main" val="2298214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dirty="0"/>
          </a:p>
        </p:txBody>
      </p:sp>
    </p:spTree>
    <p:extLst>
      <p:ext uri="{BB962C8B-B14F-4D97-AF65-F5344CB8AC3E}">
        <p14:creationId xmlns:p14="http://schemas.microsoft.com/office/powerpoint/2010/main" val="302698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F5E571-F3B3-473B-B689-79C0D8631492}" type="slidenum">
              <a:rPr lang="en-US" smtClean="0"/>
              <a:t>‹#›</a:t>
            </a:fld>
            <a:endParaRPr lang="en-US" dirty="0"/>
          </a:p>
        </p:txBody>
      </p:sp>
    </p:spTree>
    <p:extLst>
      <p:ext uri="{BB962C8B-B14F-4D97-AF65-F5344CB8AC3E}">
        <p14:creationId xmlns:p14="http://schemas.microsoft.com/office/powerpoint/2010/main" val="709722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dirty="0"/>
          </a:p>
        </p:txBody>
      </p:sp>
    </p:spTree>
    <p:extLst>
      <p:ext uri="{BB962C8B-B14F-4D97-AF65-F5344CB8AC3E}">
        <p14:creationId xmlns:p14="http://schemas.microsoft.com/office/powerpoint/2010/main" val="3541122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86169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dirty="0"/>
          </a:p>
        </p:txBody>
      </p:sp>
    </p:spTree>
    <p:extLst>
      <p:ext uri="{BB962C8B-B14F-4D97-AF65-F5344CB8AC3E}">
        <p14:creationId xmlns:p14="http://schemas.microsoft.com/office/powerpoint/2010/main" val="3507893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dirty="0"/>
          </a:p>
        </p:txBody>
      </p:sp>
    </p:spTree>
    <p:extLst>
      <p:ext uri="{BB962C8B-B14F-4D97-AF65-F5344CB8AC3E}">
        <p14:creationId xmlns:p14="http://schemas.microsoft.com/office/powerpoint/2010/main" val="1057197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dirty="0"/>
          </a:p>
        </p:txBody>
      </p:sp>
    </p:spTree>
    <p:extLst>
      <p:ext uri="{BB962C8B-B14F-4D97-AF65-F5344CB8AC3E}">
        <p14:creationId xmlns:p14="http://schemas.microsoft.com/office/powerpoint/2010/main" val="1382180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dirty="0"/>
          </a:p>
        </p:txBody>
      </p:sp>
    </p:spTree>
    <p:extLst>
      <p:ext uri="{BB962C8B-B14F-4D97-AF65-F5344CB8AC3E}">
        <p14:creationId xmlns:p14="http://schemas.microsoft.com/office/powerpoint/2010/main" val="1778931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dirty="0"/>
          </a:p>
        </p:txBody>
      </p:sp>
    </p:spTree>
    <p:extLst>
      <p:ext uri="{BB962C8B-B14F-4D97-AF65-F5344CB8AC3E}">
        <p14:creationId xmlns:p14="http://schemas.microsoft.com/office/powerpoint/2010/main" val="4141887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dirty="0"/>
          </a:p>
        </p:txBody>
      </p:sp>
    </p:spTree>
    <p:extLst>
      <p:ext uri="{BB962C8B-B14F-4D97-AF65-F5344CB8AC3E}">
        <p14:creationId xmlns:p14="http://schemas.microsoft.com/office/powerpoint/2010/main" val="194164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dirty="0"/>
          </a:p>
        </p:txBody>
      </p:sp>
    </p:spTree>
    <p:extLst>
      <p:ext uri="{BB962C8B-B14F-4D97-AF65-F5344CB8AC3E}">
        <p14:creationId xmlns:p14="http://schemas.microsoft.com/office/powerpoint/2010/main" val="241486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F5E571-F3B3-473B-B689-79C0D8631492}" type="slidenum">
              <a:rPr lang="en-US" smtClean="0"/>
              <a:t>‹#›</a:t>
            </a:fld>
            <a:endParaRPr lang="en-US" dirty="0"/>
          </a:p>
        </p:txBody>
      </p:sp>
    </p:spTree>
    <p:extLst>
      <p:ext uri="{BB962C8B-B14F-4D97-AF65-F5344CB8AC3E}">
        <p14:creationId xmlns:p14="http://schemas.microsoft.com/office/powerpoint/2010/main" val="3915779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BF5E571-F3B3-473B-B689-79C0D8631492}" type="slidenum">
              <a:rPr lang="en-US" smtClean="0"/>
              <a:t>‹#›</a:t>
            </a:fld>
            <a:endParaRPr lang="en-US" dirty="0"/>
          </a:p>
        </p:txBody>
      </p:sp>
    </p:spTree>
    <p:extLst>
      <p:ext uri="{BB962C8B-B14F-4D97-AF65-F5344CB8AC3E}">
        <p14:creationId xmlns:p14="http://schemas.microsoft.com/office/powerpoint/2010/main" val="319463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BF5E571-F3B3-473B-B689-79C0D8631492}" type="slidenum">
              <a:rPr lang="en-US" smtClean="0"/>
              <a:t>‹#›</a:t>
            </a:fld>
            <a:endParaRPr lang="en-US" dirty="0"/>
          </a:p>
        </p:txBody>
      </p:sp>
    </p:spTree>
    <p:extLst>
      <p:ext uri="{BB962C8B-B14F-4D97-AF65-F5344CB8AC3E}">
        <p14:creationId xmlns:p14="http://schemas.microsoft.com/office/powerpoint/2010/main" val="208250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BF5E571-F3B3-473B-B689-79C0D8631492}" type="slidenum">
              <a:rPr lang="en-US" smtClean="0"/>
              <a:t>‹#›</a:t>
            </a:fld>
            <a:endParaRPr lang="en-US" dirty="0"/>
          </a:p>
        </p:txBody>
      </p:sp>
    </p:spTree>
    <p:extLst>
      <p:ext uri="{BB962C8B-B14F-4D97-AF65-F5344CB8AC3E}">
        <p14:creationId xmlns:p14="http://schemas.microsoft.com/office/powerpoint/2010/main" val="1694021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BF5E571-F3B3-473B-B689-79C0D8631492}" type="slidenum">
              <a:rPr lang="en-US" smtClean="0"/>
              <a:t>‹#›</a:t>
            </a:fld>
            <a:endParaRPr lang="en-US" dirty="0"/>
          </a:p>
        </p:txBody>
      </p:sp>
    </p:spTree>
    <p:extLst>
      <p:ext uri="{BB962C8B-B14F-4D97-AF65-F5344CB8AC3E}">
        <p14:creationId xmlns:p14="http://schemas.microsoft.com/office/powerpoint/2010/main" val="3795162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F5E571-F3B3-473B-B689-79C0D8631492}" type="slidenum">
              <a:rPr lang="en-US" smtClean="0"/>
              <a:t>‹#›</a:t>
            </a:fld>
            <a:endParaRPr lang="en-US" dirty="0"/>
          </a:p>
        </p:txBody>
      </p:sp>
    </p:spTree>
    <p:extLst>
      <p:ext uri="{BB962C8B-B14F-4D97-AF65-F5344CB8AC3E}">
        <p14:creationId xmlns:p14="http://schemas.microsoft.com/office/powerpoint/2010/main" val="2647255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C972D15-0A01-40E9-9034-EC5016F866AE}" type="datetimeFigureOut">
              <a:rPr lang="en-US" smtClean="0"/>
              <a:t>7/12/2020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BF5E571-F3B3-473B-B689-79C0D8631492}" type="slidenum">
              <a:rPr lang="en-US" smtClean="0"/>
              <a:t>‹#›</a:t>
            </a:fld>
            <a:endParaRPr lang="en-US" dirty="0"/>
          </a:p>
        </p:txBody>
      </p:sp>
    </p:spTree>
    <p:extLst>
      <p:ext uri="{BB962C8B-B14F-4D97-AF65-F5344CB8AC3E}">
        <p14:creationId xmlns:p14="http://schemas.microsoft.com/office/powerpoint/2010/main" val="39716546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sgi.readthedocs.io/"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palletsprojects.com/p/jinja" TargetMode="External"/><Relationship Id="rId4" Type="http://schemas.openxmlformats.org/officeDocument/2006/relationships/hyperlink" Target="https://palletsprojects.com/p/werkzeu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7ED25-A653-494A-907D-D39D5875BB84}"/>
              </a:ext>
            </a:extLst>
          </p:cNvPr>
          <p:cNvSpPr>
            <a:spLocks noGrp="1"/>
          </p:cNvSpPr>
          <p:nvPr>
            <p:ph type="ctrTitle"/>
          </p:nvPr>
        </p:nvSpPr>
        <p:spPr>
          <a:xfrm>
            <a:off x="1154953" y="1447800"/>
            <a:ext cx="10831101" cy="3329581"/>
          </a:xfrm>
        </p:spPr>
        <p:txBody>
          <a:bodyPr>
            <a:normAutofit fontScale="90000"/>
          </a:bodyPr>
          <a:lstStyle/>
          <a:p>
            <a:r>
              <a:rPr lang="en-US" dirty="0">
                <a:latin typeface="Times New Roman" panose="02020603050405020304" pitchFamily="18" charset="0"/>
                <a:cs typeface="Times New Roman" panose="02020603050405020304" pitchFamily="18" charset="0"/>
              </a:rPr>
              <a:t>Project 4</a:t>
            </a:r>
            <a:br>
              <a:rPr lang="en-US" dirty="0"/>
            </a:br>
            <a:r>
              <a:rPr lang="en-US" sz="7300" dirty="0">
                <a:latin typeface="Times New Roman" panose="02020603050405020304" pitchFamily="18" charset="0"/>
                <a:cs typeface="Times New Roman" panose="02020603050405020304" pitchFamily="18" charset="0"/>
              </a:rPr>
              <a:t>Hospital Patients Readmitting</a:t>
            </a:r>
            <a:br>
              <a:rPr lang="en-US" dirty="0"/>
            </a:br>
            <a:r>
              <a:rPr lang="en-US" sz="4900" dirty="0">
                <a:latin typeface="Times New Roman" panose="02020603050405020304" pitchFamily="18" charset="0"/>
                <a:cs typeface="Times New Roman" panose="02020603050405020304" pitchFamily="18" charset="0"/>
              </a:rPr>
              <a:t>Deep Learning and SVM Application</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4DE08AD-8DD3-4D73-99D0-59E7AE56D187}"/>
              </a:ext>
            </a:extLst>
          </p:cNvPr>
          <p:cNvSpPr>
            <a:spLocks noGrp="1"/>
          </p:cNvSpPr>
          <p:nvPr>
            <p:ph type="subTitle" idx="1"/>
          </p:nvPr>
        </p:nvSpPr>
        <p:spPr>
          <a:xfrm>
            <a:off x="1154953" y="4884472"/>
            <a:ext cx="8825658" cy="1532804"/>
          </a:xfrm>
        </p:spPr>
        <p:txBody>
          <a:bodyPr>
            <a:normAutofit fontScale="92500" lnSpcReduction="10000"/>
          </a:bodyPr>
          <a:lstStyle/>
          <a:p>
            <a:pPr algn="l"/>
            <a:r>
              <a:rPr lang="en-US" b="1" dirty="0">
                <a:latin typeface="Times New Roman" panose="02020603050405020304" pitchFamily="18" charset="0"/>
                <a:cs typeface="Times New Roman" panose="02020603050405020304" pitchFamily="18" charset="0"/>
              </a:rPr>
              <a:t>Done by:</a:t>
            </a:r>
          </a:p>
          <a:p>
            <a:pPr algn="l"/>
            <a:r>
              <a:rPr lang="en-US" b="1" dirty="0">
                <a:latin typeface="Times New Roman" panose="02020603050405020304" pitchFamily="18" charset="0"/>
                <a:cs typeface="Times New Roman" panose="02020603050405020304" pitchFamily="18" charset="0"/>
              </a:rPr>
              <a:t>Mohammad Kharoof</a:t>
            </a:r>
          </a:p>
          <a:p>
            <a:pPr algn="l"/>
            <a:r>
              <a:rPr lang="en-US" b="1" dirty="0">
                <a:latin typeface="Times New Roman" panose="02020603050405020304" pitchFamily="18" charset="0"/>
                <a:cs typeface="Times New Roman" panose="02020603050405020304" pitchFamily="18" charset="0"/>
              </a:rPr>
              <a:t>Obada Issa</a:t>
            </a:r>
          </a:p>
          <a:p>
            <a:pPr algn="l"/>
            <a:r>
              <a:rPr lang="en-US" b="1" dirty="0">
                <a:latin typeface="Times New Roman" panose="02020603050405020304" pitchFamily="18" charset="0"/>
                <a:cs typeface="Times New Roman" panose="02020603050405020304" pitchFamily="18" charset="0"/>
              </a:rPr>
              <a:t>Yara Rashed</a:t>
            </a:r>
          </a:p>
        </p:txBody>
      </p:sp>
    </p:spTree>
    <p:extLst>
      <p:ext uri="{BB962C8B-B14F-4D97-AF65-F5344CB8AC3E}">
        <p14:creationId xmlns:p14="http://schemas.microsoft.com/office/powerpoint/2010/main" val="3600749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ML: ANN</a:t>
            </a:r>
          </a:p>
        </p:txBody>
      </p:sp>
      <p:sp>
        <p:nvSpPr>
          <p:cNvPr id="5" name="TextBox 4">
            <a:extLst>
              <a:ext uri="{FF2B5EF4-FFF2-40B4-BE49-F238E27FC236}">
                <a16:creationId xmlns:a16="http://schemas.microsoft.com/office/drawing/2014/main" id="{06E3395E-AD8E-4BC8-8809-89EA4374FC43}"/>
              </a:ext>
            </a:extLst>
          </p:cNvPr>
          <p:cNvSpPr txBox="1"/>
          <p:nvPr/>
        </p:nvSpPr>
        <p:spPr>
          <a:xfrm>
            <a:off x="2805883" y="4259456"/>
            <a:ext cx="6705600" cy="646331"/>
          </a:xfrm>
          <a:prstGeom prst="rect">
            <a:avLst/>
          </a:prstGeom>
          <a:noFill/>
        </p:spPr>
        <p:txBody>
          <a:bodyPr wrap="square" rtlCol="0">
            <a:spAutoFit/>
          </a:bodyPr>
          <a:lstStyle/>
          <a:p>
            <a:pPr algn="ctr"/>
            <a:r>
              <a:rPr lang="en-US" dirty="0"/>
              <a:t>The difference between the last 3 epochs.</a:t>
            </a:r>
            <a:endParaRPr lang="en-US" altLang="en-US" sz="4000" dirty="0">
              <a:latin typeface="Arial" panose="020B0604020202020204" pitchFamily="34" charset="0"/>
            </a:endParaRPr>
          </a:p>
          <a:p>
            <a:pPr algn="ctr"/>
            <a:endParaRPr lang="en-US" dirty="0"/>
          </a:p>
        </p:txBody>
      </p:sp>
      <p:pic>
        <p:nvPicPr>
          <p:cNvPr id="6" name="Picture 5">
            <a:extLst>
              <a:ext uri="{FF2B5EF4-FFF2-40B4-BE49-F238E27FC236}">
                <a16:creationId xmlns:a16="http://schemas.microsoft.com/office/drawing/2014/main" id="{E0EC1D91-8650-4983-8A48-E111CDF78A28}"/>
              </a:ext>
            </a:extLst>
          </p:cNvPr>
          <p:cNvPicPr>
            <a:picLocks noChangeAspect="1"/>
          </p:cNvPicPr>
          <p:nvPr/>
        </p:nvPicPr>
        <p:blipFill>
          <a:blip r:embed="rId3"/>
          <a:stretch>
            <a:fillRect/>
          </a:stretch>
        </p:blipFill>
        <p:spPr>
          <a:xfrm>
            <a:off x="1500187" y="2800350"/>
            <a:ext cx="9191625" cy="1257300"/>
          </a:xfrm>
          <a:prstGeom prst="rect">
            <a:avLst/>
          </a:prstGeom>
        </p:spPr>
      </p:pic>
    </p:spTree>
    <p:extLst>
      <p:ext uri="{BB962C8B-B14F-4D97-AF65-F5344CB8AC3E}">
        <p14:creationId xmlns:p14="http://schemas.microsoft.com/office/powerpoint/2010/main" val="259342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ML: SVM</a:t>
            </a:r>
          </a:p>
        </p:txBody>
      </p:sp>
      <p:sp>
        <p:nvSpPr>
          <p:cNvPr id="5" name="TextBox 4">
            <a:extLst>
              <a:ext uri="{FF2B5EF4-FFF2-40B4-BE49-F238E27FC236}">
                <a16:creationId xmlns:a16="http://schemas.microsoft.com/office/drawing/2014/main" id="{06E3395E-AD8E-4BC8-8809-89EA4374FC43}"/>
              </a:ext>
            </a:extLst>
          </p:cNvPr>
          <p:cNvSpPr txBox="1"/>
          <p:nvPr/>
        </p:nvSpPr>
        <p:spPr>
          <a:xfrm>
            <a:off x="2805883" y="4259456"/>
            <a:ext cx="6705600" cy="646331"/>
          </a:xfrm>
          <a:prstGeom prst="rect">
            <a:avLst/>
          </a:prstGeom>
          <a:noFill/>
        </p:spPr>
        <p:txBody>
          <a:bodyPr wrap="square" rtlCol="0">
            <a:spAutoFit/>
          </a:bodyPr>
          <a:lstStyle/>
          <a:p>
            <a:pPr algn="ctr"/>
            <a:r>
              <a:rPr lang="en-US" dirty="0"/>
              <a:t>SVM accuracy.</a:t>
            </a:r>
            <a:endParaRPr lang="en-US" altLang="en-US" sz="4000" dirty="0">
              <a:latin typeface="Arial" panose="020B0604020202020204" pitchFamily="34" charset="0"/>
            </a:endParaRPr>
          </a:p>
          <a:p>
            <a:pPr algn="ctr"/>
            <a:endParaRPr lang="en-US" dirty="0"/>
          </a:p>
        </p:txBody>
      </p:sp>
      <p:pic>
        <p:nvPicPr>
          <p:cNvPr id="4" name="Picture 3">
            <a:extLst>
              <a:ext uri="{FF2B5EF4-FFF2-40B4-BE49-F238E27FC236}">
                <a16:creationId xmlns:a16="http://schemas.microsoft.com/office/drawing/2014/main" id="{6EBEC6C2-CE12-4673-973C-D92BB1DBE31E}"/>
              </a:ext>
            </a:extLst>
          </p:cNvPr>
          <p:cNvPicPr>
            <a:picLocks noChangeAspect="1"/>
          </p:cNvPicPr>
          <p:nvPr/>
        </p:nvPicPr>
        <p:blipFill>
          <a:blip r:embed="rId3"/>
          <a:stretch>
            <a:fillRect/>
          </a:stretch>
        </p:blipFill>
        <p:spPr>
          <a:xfrm>
            <a:off x="2166195" y="2438401"/>
            <a:ext cx="7859610" cy="1738183"/>
          </a:xfrm>
          <a:prstGeom prst="rect">
            <a:avLst/>
          </a:prstGeom>
        </p:spPr>
      </p:pic>
    </p:spTree>
    <p:extLst>
      <p:ext uri="{BB962C8B-B14F-4D97-AF65-F5344CB8AC3E}">
        <p14:creationId xmlns:p14="http://schemas.microsoft.com/office/powerpoint/2010/main" val="3101271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Deployment: Flask</a:t>
            </a:r>
          </a:p>
        </p:txBody>
      </p:sp>
      <p:sp>
        <p:nvSpPr>
          <p:cNvPr id="5" name="TextBox 4">
            <a:extLst>
              <a:ext uri="{FF2B5EF4-FFF2-40B4-BE49-F238E27FC236}">
                <a16:creationId xmlns:a16="http://schemas.microsoft.com/office/drawing/2014/main" id="{06E3395E-AD8E-4BC8-8809-89EA4374FC43}"/>
              </a:ext>
            </a:extLst>
          </p:cNvPr>
          <p:cNvSpPr txBox="1"/>
          <p:nvPr/>
        </p:nvSpPr>
        <p:spPr>
          <a:xfrm>
            <a:off x="0" y="1143246"/>
            <a:ext cx="12192000" cy="2031325"/>
          </a:xfrm>
          <a:prstGeom prst="rect">
            <a:avLst/>
          </a:prstGeom>
          <a:noFill/>
        </p:spPr>
        <p:txBody>
          <a:bodyPr wrap="square" rtlCol="0">
            <a:spAutoFit/>
          </a:bodyPr>
          <a:lstStyle/>
          <a:p>
            <a:r>
              <a:rPr lang="en-US" dirty="0"/>
              <a:t>Flask is a lightweight </a:t>
            </a:r>
            <a:r>
              <a:rPr lang="en-US" dirty="0">
                <a:hlinkClick r:id="rId3"/>
              </a:rPr>
              <a:t>WSGI</a:t>
            </a:r>
            <a:r>
              <a:rPr lang="en-US" dirty="0"/>
              <a:t> web application framework. It is designed to make getting started quick and easy, with the ability to scale up to complex applications. It began as a simple wrapper around </a:t>
            </a:r>
            <a:r>
              <a:rPr lang="en-US" dirty="0" err="1">
                <a:hlinkClick r:id="rId4"/>
              </a:rPr>
              <a:t>Werkzeug</a:t>
            </a:r>
            <a:r>
              <a:rPr lang="en-US" dirty="0"/>
              <a:t> and </a:t>
            </a:r>
            <a:r>
              <a:rPr lang="en-US" dirty="0">
                <a:hlinkClick r:id="rId5"/>
              </a:rPr>
              <a:t>Jinja</a:t>
            </a:r>
            <a:r>
              <a:rPr lang="en-US" dirty="0"/>
              <a:t> and has become one of the most popular Python web application frameworks.</a:t>
            </a:r>
          </a:p>
          <a:p>
            <a:r>
              <a:rPr lang="en-US" dirty="0"/>
              <a:t>Flask offers suggestions, but doesn't enforce any dependencies or project layout. It is up to the developer to choose the tools and libraries they want to use. There are many extensions provided by the community that make adding new functionality easy.</a:t>
            </a:r>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08CFA97E-40E6-46EE-9E3B-509956CCC3AC}"/>
              </a:ext>
            </a:extLst>
          </p:cNvPr>
          <p:cNvSpPr txBox="1"/>
          <p:nvPr/>
        </p:nvSpPr>
        <p:spPr>
          <a:xfrm>
            <a:off x="0" y="6488668"/>
            <a:ext cx="6326658" cy="369332"/>
          </a:xfrm>
          <a:prstGeom prst="rect">
            <a:avLst/>
          </a:prstGeom>
          <a:noFill/>
        </p:spPr>
        <p:txBody>
          <a:bodyPr wrap="square">
            <a:spAutoFit/>
          </a:bodyPr>
          <a:lstStyle/>
          <a:p>
            <a:r>
              <a:rPr lang="en-US" dirty="0"/>
              <a:t>https://flask.palletsprojects.com/en/1.1.x/</a:t>
            </a:r>
          </a:p>
        </p:txBody>
      </p:sp>
    </p:spTree>
    <p:extLst>
      <p:ext uri="{BB962C8B-B14F-4D97-AF65-F5344CB8AC3E}">
        <p14:creationId xmlns:p14="http://schemas.microsoft.com/office/powerpoint/2010/main" val="2585351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Summary and Findings</a:t>
            </a:r>
          </a:p>
        </p:txBody>
      </p:sp>
      <p:sp>
        <p:nvSpPr>
          <p:cNvPr id="5" name="TextBox 4">
            <a:extLst>
              <a:ext uri="{FF2B5EF4-FFF2-40B4-BE49-F238E27FC236}">
                <a16:creationId xmlns:a16="http://schemas.microsoft.com/office/drawing/2014/main" id="{06E3395E-AD8E-4BC8-8809-89EA4374FC43}"/>
              </a:ext>
            </a:extLst>
          </p:cNvPr>
          <p:cNvSpPr txBox="1"/>
          <p:nvPr/>
        </p:nvSpPr>
        <p:spPr>
          <a:xfrm>
            <a:off x="0" y="1143246"/>
            <a:ext cx="121920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dataset is poorly designed and collected.</a:t>
            </a:r>
          </a:p>
          <a:p>
            <a:pPr marL="285750" indent="-285750">
              <a:buFont typeface="Arial" panose="020B0604020202020204" pitchFamily="34" charset="0"/>
              <a:buChar char="•"/>
            </a:pPr>
            <a:r>
              <a:rPr lang="en-US" dirty="0"/>
              <a:t>Most of the features have 0 correlation so they had to be dropped to 6.</a:t>
            </a:r>
          </a:p>
          <a:p>
            <a:pPr marL="285750" indent="-285750">
              <a:buFont typeface="Arial" panose="020B0604020202020204" pitchFamily="34" charset="0"/>
              <a:buChar char="•"/>
            </a:pPr>
            <a:r>
              <a:rPr lang="en-US" dirty="0"/>
              <a:t>Both models have similar accuracies. However, this is because of the overfitting.</a:t>
            </a:r>
          </a:p>
        </p:txBody>
      </p:sp>
    </p:spTree>
    <p:extLst>
      <p:ext uri="{BB962C8B-B14F-4D97-AF65-F5344CB8AC3E}">
        <p14:creationId xmlns:p14="http://schemas.microsoft.com/office/powerpoint/2010/main" val="335877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8825658" cy="1079157"/>
          </a:xfrm>
        </p:spPr>
        <p:txBody>
          <a:bodyPr/>
          <a:lstStyle/>
          <a:p>
            <a:r>
              <a:rPr lang="en-US" b="1" u="sng"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1A78A543-7410-42EB-8DC7-A849E30F1BE6}"/>
              </a:ext>
            </a:extLst>
          </p:cNvPr>
          <p:cNvSpPr txBox="1"/>
          <p:nvPr/>
        </p:nvSpPr>
        <p:spPr>
          <a:xfrm>
            <a:off x="0" y="1235242"/>
            <a:ext cx="12192000" cy="4247317"/>
          </a:xfrm>
          <a:prstGeom prst="rect">
            <a:avLst/>
          </a:prstGeom>
          <a:noFill/>
        </p:spPr>
        <p:txBody>
          <a:bodyPr wrap="square" rtlCol="0">
            <a:spAutoFit/>
          </a:bodyPr>
          <a:lstStyle/>
          <a:p>
            <a:r>
              <a:rPr lang="en-US" dirty="0"/>
              <a:t>A major concern for modern hospitals is counting how many patients are readmitted to their hospital within 30 days after an original admission. As the healthcare system moves toward value-based care, many programs to improve the quality of care of patients were developed. One of these programs is called the Hospital Readmission Reduction Program (HRRP), which reduces reimbursement to hospitals with above average readmissions. For those hospitals which are currently penalized under this program, one solution is to create interventions to provide additional assistance to patients with increased risk of readmission. Such an early readmission may be planned or unplanned, but the Medicare Payment Advisory Committee reported that 17.6% of U.S. hospital admissions resulted in readmissions within 30 days of discharge.  </a:t>
            </a:r>
          </a:p>
          <a:p>
            <a:r>
              <a:rPr lang="en-US" dirty="0"/>
              <a:t> </a:t>
            </a:r>
          </a:p>
          <a:p>
            <a:r>
              <a:rPr lang="en-US" dirty="0"/>
              <a:t>Medicare’s definition of an early readmission is a readmission that occurred within 30 days of discharge. One patient population that is at increased risk of hospitalization and readmission is that of diabetes. Diabetes is a medical condition that affects approximately 1 in 10 patients in the United States. According to </a:t>
            </a:r>
            <a:r>
              <a:rPr lang="en-US" dirty="0" err="1"/>
              <a:t>Ostling</a:t>
            </a:r>
            <a:r>
              <a:rPr lang="en-US" dirty="0"/>
              <a:t> et al, patients with diabetes have almost double the chance of being hospitalized than the general population. </a:t>
            </a:r>
          </a:p>
          <a:p>
            <a:r>
              <a:rPr lang="en-US" dirty="0"/>
              <a:t> </a:t>
            </a:r>
          </a:p>
        </p:txBody>
      </p:sp>
    </p:spTree>
    <p:extLst>
      <p:ext uri="{BB962C8B-B14F-4D97-AF65-F5344CB8AC3E}">
        <p14:creationId xmlns:p14="http://schemas.microsoft.com/office/powerpoint/2010/main" val="2423375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Overview of the Project</a:t>
            </a:r>
          </a:p>
        </p:txBody>
      </p:sp>
      <p:sp>
        <p:nvSpPr>
          <p:cNvPr id="4" name="TextBox 3">
            <a:extLst>
              <a:ext uri="{FF2B5EF4-FFF2-40B4-BE49-F238E27FC236}">
                <a16:creationId xmlns:a16="http://schemas.microsoft.com/office/drawing/2014/main" id="{1A78A543-7410-42EB-8DC7-A849E30F1BE6}"/>
              </a:ext>
            </a:extLst>
          </p:cNvPr>
          <p:cNvSpPr txBox="1"/>
          <p:nvPr/>
        </p:nvSpPr>
        <p:spPr>
          <a:xfrm>
            <a:off x="0" y="1235242"/>
            <a:ext cx="12192000" cy="4247317"/>
          </a:xfrm>
          <a:prstGeom prst="rect">
            <a:avLst/>
          </a:prstGeom>
          <a:noFill/>
        </p:spPr>
        <p:txBody>
          <a:bodyPr wrap="square" rtlCol="0">
            <a:spAutoFit/>
          </a:bodyPr>
          <a:lstStyle/>
          <a:p>
            <a:r>
              <a:rPr lang="en-US" dirty="0"/>
              <a:t>As mentioned before, this dataset is from different cities and countries and as a note this dataset is massive. </a:t>
            </a:r>
          </a:p>
          <a:p>
            <a:endParaRPr lang="en-US" dirty="0"/>
          </a:p>
          <a:p>
            <a:r>
              <a:rPr lang="en-US" dirty="0"/>
              <a:t>These recorded features contained the following:</a:t>
            </a:r>
          </a:p>
          <a:p>
            <a:pPr marL="285750" indent="-285750">
              <a:buFont typeface="Arial" panose="020B0604020202020204" pitchFamily="34" charset="0"/>
              <a:buChar char="•"/>
            </a:pPr>
            <a:r>
              <a:rPr lang="en-US" dirty="0"/>
              <a:t>Race;</a:t>
            </a:r>
          </a:p>
          <a:p>
            <a:pPr marL="285750" indent="-285750">
              <a:buFont typeface="Arial" panose="020B0604020202020204" pitchFamily="34" charset="0"/>
              <a:buChar char="•"/>
            </a:pPr>
            <a:r>
              <a:rPr lang="en-US" dirty="0"/>
              <a:t>Age;</a:t>
            </a:r>
          </a:p>
          <a:p>
            <a:pPr marL="285750" indent="-285750">
              <a:buFont typeface="Arial" panose="020B0604020202020204" pitchFamily="34" charset="0"/>
              <a:buChar char="•"/>
            </a:pPr>
            <a:r>
              <a:rPr lang="en-US" dirty="0"/>
              <a:t>Insulin;</a:t>
            </a:r>
          </a:p>
          <a:p>
            <a:pPr marL="285750" indent="-285750">
              <a:buFont typeface="Arial" panose="020B0604020202020204" pitchFamily="34" charset="0"/>
              <a:buChar char="•"/>
            </a:pPr>
            <a:r>
              <a:rPr lang="en-US" dirty="0"/>
              <a:t>Glipizide;</a:t>
            </a:r>
          </a:p>
          <a:p>
            <a:pPr marL="285750" indent="-285750">
              <a:buFont typeface="Arial" panose="020B0604020202020204" pitchFamily="34" charset="0"/>
              <a:buChar char="•"/>
            </a:pPr>
            <a:r>
              <a:rPr lang="en-US" dirty="0"/>
              <a:t>Number of diagnoses;</a:t>
            </a:r>
          </a:p>
          <a:p>
            <a:pPr marL="285750" indent="-285750">
              <a:buFont typeface="Arial" panose="020B0604020202020204" pitchFamily="34" charset="0"/>
              <a:buChar char="•"/>
            </a:pPr>
            <a:endParaRPr lang="en-US" dirty="0"/>
          </a:p>
          <a:p>
            <a:r>
              <a:rPr lang="en-US" dirty="0"/>
              <a:t>This dataset had a huge set of features to focus on and one target variable which was the classification whether someone is readmitting early or not in the future. In this project we will use the ANN and the SVM to predict the possibility of someone readmitting after a short while of their last visit.</a:t>
            </a:r>
          </a:p>
          <a:p>
            <a:endParaRPr lang="en-US" dirty="0"/>
          </a:p>
          <a:p>
            <a:r>
              <a:rPr lang="en-US" dirty="0"/>
              <a:t>This is truly essential to the hospital as they can easily prepare themselves and the patient as well for the next visit and therefore making a better decision.</a:t>
            </a:r>
          </a:p>
        </p:txBody>
      </p:sp>
    </p:spTree>
    <p:extLst>
      <p:ext uri="{BB962C8B-B14F-4D97-AF65-F5344CB8AC3E}">
        <p14:creationId xmlns:p14="http://schemas.microsoft.com/office/powerpoint/2010/main" val="221724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Emphasis on the Problem </a:t>
            </a:r>
          </a:p>
        </p:txBody>
      </p:sp>
      <p:sp>
        <p:nvSpPr>
          <p:cNvPr id="4" name="TextBox 3">
            <a:extLst>
              <a:ext uri="{FF2B5EF4-FFF2-40B4-BE49-F238E27FC236}">
                <a16:creationId xmlns:a16="http://schemas.microsoft.com/office/drawing/2014/main" id="{1A78A543-7410-42EB-8DC7-A849E30F1BE6}"/>
              </a:ext>
            </a:extLst>
          </p:cNvPr>
          <p:cNvSpPr txBox="1"/>
          <p:nvPr/>
        </p:nvSpPr>
        <p:spPr>
          <a:xfrm>
            <a:off x="0" y="1218766"/>
            <a:ext cx="121920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Due to the current situation, it is extremely important to focus on the healthcare and improve it as much as we can.</a:t>
            </a:r>
          </a:p>
          <a:p>
            <a:pPr marL="285750" indent="-285750">
              <a:buFont typeface="Arial" panose="020B0604020202020204" pitchFamily="34" charset="0"/>
              <a:buChar char="•"/>
            </a:pPr>
            <a:r>
              <a:rPr lang="en-US" dirty="0"/>
              <a:t>This will add the ability to easily predict the recent visitors to readmit again.</a:t>
            </a:r>
          </a:p>
          <a:p>
            <a:pPr marL="285750" indent="-285750">
              <a:buFont typeface="Arial" panose="020B0604020202020204" pitchFamily="34" charset="0"/>
              <a:buChar char="•"/>
            </a:pPr>
            <a:r>
              <a:rPr lang="en-US" dirty="0"/>
              <a:t>Thus adding more room for preparation to further help the patient with whatever they may need.</a:t>
            </a:r>
          </a:p>
          <a:p>
            <a:pPr marL="285750" indent="-285750">
              <a:buFont typeface="Arial" panose="020B0604020202020204" pitchFamily="34" charset="0"/>
              <a:buChar char="•"/>
            </a:pPr>
            <a:r>
              <a:rPr lang="en-US" dirty="0"/>
              <a:t>It will also make things more comfortable to the facility as the resources should be accommodated.  </a:t>
            </a:r>
          </a:p>
        </p:txBody>
      </p:sp>
    </p:spTree>
    <p:extLst>
      <p:ext uri="{BB962C8B-B14F-4D97-AF65-F5344CB8AC3E}">
        <p14:creationId xmlns:p14="http://schemas.microsoft.com/office/powerpoint/2010/main" val="2135837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Objectives</a:t>
            </a:r>
          </a:p>
        </p:txBody>
      </p:sp>
      <p:sp>
        <p:nvSpPr>
          <p:cNvPr id="4" name="TextBox 3">
            <a:extLst>
              <a:ext uri="{FF2B5EF4-FFF2-40B4-BE49-F238E27FC236}">
                <a16:creationId xmlns:a16="http://schemas.microsoft.com/office/drawing/2014/main" id="{1A78A543-7410-42EB-8DC7-A849E30F1BE6}"/>
              </a:ext>
            </a:extLst>
          </p:cNvPr>
          <p:cNvSpPr txBox="1"/>
          <p:nvPr/>
        </p:nvSpPr>
        <p:spPr>
          <a:xfrm>
            <a:off x="0" y="1210529"/>
            <a:ext cx="121920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 To process the dataset provided.</a:t>
            </a:r>
          </a:p>
          <a:p>
            <a:pPr marL="285750" indent="-285750">
              <a:buFont typeface="Arial" panose="020B0604020202020204" pitchFamily="34" charset="0"/>
              <a:buChar char="•"/>
            </a:pPr>
            <a:r>
              <a:rPr lang="en-US" dirty="0"/>
              <a:t>Apply ANN and SVM.</a:t>
            </a:r>
          </a:p>
          <a:p>
            <a:pPr marL="285750" indent="-285750">
              <a:buFont typeface="Arial" panose="020B0604020202020204" pitchFamily="34" charset="0"/>
              <a:buChar char="•"/>
            </a:pPr>
            <a:r>
              <a:rPr lang="en-US" dirty="0"/>
              <a:t>Predict the readmitting using both models.</a:t>
            </a:r>
          </a:p>
          <a:p>
            <a:pPr marL="285750" indent="-285750">
              <a:buFont typeface="Arial" panose="020B0604020202020204" pitchFamily="34" charset="0"/>
              <a:buChar char="•"/>
            </a:pPr>
            <a:r>
              <a:rPr lang="en-US" dirty="0"/>
              <a:t>Release the ANN model on a flask server.</a:t>
            </a:r>
          </a:p>
          <a:p>
            <a:pPr marL="285750" indent="-285750">
              <a:buFont typeface="Arial" panose="020B0604020202020204" pitchFamily="34" charset="0"/>
              <a:buChar char="•"/>
            </a:pPr>
            <a:r>
              <a:rPr lang="en-US" dirty="0"/>
              <a:t>Discussion of Results.</a:t>
            </a:r>
          </a:p>
        </p:txBody>
      </p:sp>
      <p:pic>
        <p:nvPicPr>
          <p:cNvPr id="6" name="Picture 5">
            <a:extLst>
              <a:ext uri="{FF2B5EF4-FFF2-40B4-BE49-F238E27FC236}">
                <a16:creationId xmlns:a16="http://schemas.microsoft.com/office/drawing/2014/main" id="{781ED2F5-8CC3-4CA0-897F-A25A590FC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0411" y="1210529"/>
            <a:ext cx="7051589" cy="5647471"/>
          </a:xfrm>
          <a:prstGeom prst="rect">
            <a:avLst/>
          </a:prstGeom>
        </p:spPr>
      </p:pic>
    </p:spTree>
    <p:extLst>
      <p:ext uri="{BB962C8B-B14F-4D97-AF65-F5344CB8AC3E}">
        <p14:creationId xmlns:p14="http://schemas.microsoft.com/office/powerpoint/2010/main" val="2515926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1A78A543-7410-42EB-8DC7-A849E30F1BE6}"/>
              </a:ext>
            </a:extLst>
          </p:cNvPr>
          <p:cNvSpPr txBox="1"/>
          <p:nvPr/>
        </p:nvSpPr>
        <p:spPr>
          <a:xfrm>
            <a:off x="0" y="1079157"/>
            <a:ext cx="12192000" cy="5632311"/>
          </a:xfrm>
          <a:prstGeom prst="rect">
            <a:avLst/>
          </a:prstGeom>
          <a:noFill/>
        </p:spPr>
        <p:txBody>
          <a:bodyPr wrap="square" rtlCol="0">
            <a:spAutoFit/>
          </a:bodyPr>
          <a:lstStyle/>
          <a:p>
            <a:r>
              <a:rPr lang="en-US" dirty="0"/>
              <a:t>The dataset contains the following features:</a:t>
            </a:r>
          </a:p>
          <a:p>
            <a:pPr marL="285750" marR="0" lvl="0" indent="-285750" fontAlgn="auto">
              <a:lnSpc>
                <a:spcPct val="100000"/>
              </a:lnSpc>
              <a:spcBef>
                <a:spcPts val="0"/>
              </a:spcBef>
              <a:spcAft>
                <a:spcPts val="0"/>
              </a:spcAft>
              <a:buClrTx/>
              <a:buSzTx/>
              <a:buFont typeface="Arial" panose="020B0604020202020204" pitchFamily="34" charset="0"/>
              <a:buChar char="•"/>
              <a:tabLst/>
              <a:defRPr/>
            </a:pPr>
            <a:r>
              <a:rPr lang="en-US" dirty="0"/>
              <a:t>race </a:t>
            </a:r>
          </a:p>
          <a:p>
            <a:pPr marL="285750" indent="-285750">
              <a:buFont typeface="Arial" panose="020B0604020202020204" pitchFamily="34" charset="0"/>
              <a:buChar char="•"/>
              <a:defRPr/>
            </a:pPr>
            <a:r>
              <a:rPr lang="en-US" dirty="0"/>
              <a:t>gender </a:t>
            </a:r>
          </a:p>
          <a:p>
            <a:pPr marL="285750" marR="0" lvl="0" indent="-285750" fontAlgn="auto">
              <a:lnSpc>
                <a:spcPct val="100000"/>
              </a:lnSpc>
              <a:spcBef>
                <a:spcPts val="0"/>
              </a:spcBef>
              <a:spcAft>
                <a:spcPts val="0"/>
              </a:spcAft>
              <a:buClrTx/>
              <a:buSzTx/>
              <a:buFont typeface="Arial" panose="020B0604020202020204" pitchFamily="34" charset="0"/>
              <a:buChar char="•"/>
              <a:tabLst/>
              <a:defRPr/>
            </a:pPr>
            <a:r>
              <a:rPr lang="en-US" dirty="0"/>
              <a:t>age </a:t>
            </a:r>
          </a:p>
          <a:p>
            <a:pPr marL="285750" indent="-285750">
              <a:buFont typeface="Arial" panose="020B0604020202020204" pitchFamily="34" charset="0"/>
              <a:buChar char="•"/>
              <a:defRPr/>
            </a:pPr>
            <a:r>
              <a:rPr lang="en-US" dirty="0" err="1"/>
              <a:t>admission_type_id</a:t>
            </a:r>
            <a:r>
              <a:rPr lang="en-US" dirty="0"/>
              <a:t> </a:t>
            </a:r>
          </a:p>
          <a:p>
            <a:pPr marL="285750" marR="0" lvl="0" indent="-285750" fontAlgn="auto">
              <a:lnSpc>
                <a:spcPct val="100000"/>
              </a:lnSpc>
              <a:spcBef>
                <a:spcPts val="0"/>
              </a:spcBef>
              <a:spcAft>
                <a:spcPts val="0"/>
              </a:spcAft>
              <a:buClrTx/>
              <a:buSzTx/>
              <a:buFont typeface="Arial" panose="020B0604020202020204" pitchFamily="34" charset="0"/>
              <a:buChar char="•"/>
              <a:tabLst/>
              <a:defRPr/>
            </a:pPr>
            <a:r>
              <a:rPr lang="en-US" dirty="0" err="1"/>
              <a:t>discharge_disposition_id</a:t>
            </a:r>
            <a:r>
              <a:rPr lang="en-US" dirty="0"/>
              <a:t> </a:t>
            </a:r>
          </a:p>
          <a:p>
            <a:pPr marL="285750" indent="-285750">
              <a:buFont typeface="Arial" panose="020B0604020202020204" pitchFamily="34" charset="0"/>
              <a:buChar char="•"/>
              <a:defRPr/>
            </a:pPr>
            <a:r>
              <a:rPr lang="en-US" dirty="0" err="1"/>
              <a:t>admission_source_id</a:t>
            </a:r>
            <a:r>
              <a:rPr lang="en-US" dirty="0"/>
              <a:t> </a:t>
            </a:r>
          </a:p>
          <a:p>
            <a:pPr marL="285750" marR="0" lvl="0" indent="-285750" fontAlgn="auto">
              <a:lnSpc>
                <a:spcPct val="100000"/>
              </a:lnSpc>
              <a:spcBef>
                <a:spcPts val="0"/>
              </a:spcBef>
              <a:spcAft>
                <a:spcPts val="0"/>
              </a:spcAft>
              <a:buClrTx/>
              <a:buSzTx/>
              <a:buFont typeface="Arial" panose="020B0604020202020204" pitchFamily="34" charset="0"/>
              <a:buChar char="•"/>
              <a:tabLst/>
              <a:defRPr/>
            </a:pPr>
            <a:r>
              <a:rPr lang="en-US" dirty="0" err="1"/>
              <a:t>time_in_hospital</a:t>
            </a:r>
            <a:r>
              <a:rPr lang="en-US" dirty="0"/>
              <a:t> </a:t>
            </a:r>
          </a:p>
          <a:p>
            <a:pPr marL="285750" indent="-285750">
              <a:buFont typeface="Arial" panose="020B0604020202020204" pitchFamily="34" charset="0"/>
              <a:buChar char="•"/>
              <a:defRPr/>
            </a:pPr>
            <a:r>
              <a:rPr lang="en-US" dirty="0" err="1"/>
              <a:t>num_lab_procedures</a:t>
            </a:r>
            <a:r>
              <a:rPr lang="en-US" dirty="0"/>
              <a:t> </a:t>
            </a:r>
          </a:p>
          <a:p>
            <a:pPr marL="285750" marR="0" lvl="0" indent="-285750" fontAlgn="auto">
              <a:lnSpc>
                <a:spcPct val="100000"/>
              </a:lnSpc>
              <a:spcBef>
                <a:spcPts val="0"/>
              </a:spcBef>
              <a:spcAft>
                <a:spcPts val="0"/>
              </a:spcAft>
              <a:buClrTx/>
              <a:buSzTx/>
              <a:buFont typeface="Arial" panose="020B0604020202020204" pitchFamily="34" charset="0"/>
              <a:buChar char="•"/>
              <a:tabLst/>
              <a:defRPr/>
            </a:pPr>
            <a:r>
              <a:rPr lang="en-US" dirty="0" err="1"/>
              <a:t>num_procedures</a:t>
            </a:r>
            <a:r>
              <a:rPr lang="en-US" dirty="0"/>
              <a:t> </a:t>
            </a:r>
          </a:p>
          <a:p>
            <a:pPr marL="285750" indent="-285750">
              <a:buFont typeface="Arial" panose="020B0604020202020204" pitchFamily="34" charset="0"/>
              <a:buChar char="•"/>
              <a:defRPr/>
            </a:pPr>
            <a:r>
              <a:rPr lang="en-US" dirty="0" err="1"/>
              <a:t>num_medications</a:t>
            </a:r>
            <a:r>
              <a:rPr lang="en-US" dirty="0"/>
              <a:t> </a:t>
            </a:r>
          </a:p>
          <a:p>
            <a:pPr marL="285750" marR="0" lvl="0" indent="-285750" fontAlgn="auto">
              <a:lnSpc>
                <a:spcPct val="100000"/>
              </a:lnSpc>
              <a:spcBef>
                <a:spcPts val="0"/>
              </a:spcBef>
              <a:spcAft>
                <a:spcPts val="0"/>
              </a:spcAft>
              <a:buClrTx/>
              <a:buSzTx/>
              <a:buFont typeface="Arial" panose="020B0604020202020204" pitchFamily="34" charset="0"/>
              <a:buChar char="•"/>
              <a:tabLst/>
              <a:defRPr/>
            </a:pPr>
            <a:r>
              <a:rPr lang="en-US" dirty="0" err="1"/>
              <a:t>number_outpatient</a:t>
            </a:r>
            <a:r>
              <a:rPr lang="en-US" dirty="0"/>
              <a:t> </a:t>
            </a:r>
          </a:p>
          <a:p>
            <a:pPr marL="285750" indent="-285750">
              <a:buFont typeface="Arial" panose="020B0604020202020204" pitchFamily="34" charset="0"/>
              <a:buChar char="•"/>
              <a:defRPr/>
            </a:pPr>
            <a:r>
              <a:rPr lang="en-US" dirty="0" err="1"/>
              <a:t>number_emergency</a:t>
            </a:r>
            <a:r>
              <a:rPr lang="en-US" dirty="0"/>
              <a:t> </a:t>
            </a:r>
          </a:p>
          <a:p>
            <a:pPr marL="285750" marR="0" lvl="0" indent="-285750" fontAlgn="auto">
              <a:lnSpc>
                <a:spcPct val="100000"/>
              </a:lnSpc>
              <a:spcBef>
                <a:spcPts val="0"/>
              </a:spcBef>
              <a:spcAft>
                <a:spcPts val="0"/>
              </a:spcAft>
              <a:buClrTx/>
              <a:buSzTx/>
              <a:buFont typeface="Arial" panose="020B0604020202020204" pitchFamily="34" charset="0"/>
              <a:buChar char="•"/>
              <a:tabLst/>
              <a:defRPr/>
            </a:pPr>
            <a:r>
              <a:rPr lang="en-US" dirty="0" err="1"/>
              <a:t>number_inpatient</a:t>
            </a:r>
            <a:r>
              <a:rPr lang="en-US" dirty="0"/>
              <a:t> </a:t>
            </a:r>
          </a:p>
          <a:p>
            <a:pPr marL="285750" indent="-285750">
              <a:buFont typeface="Arial" panose="020B0604020202020204" pitchFamily="34" charset="0"/>
              <a:buChar char="•"/>
              <a:defRPr/>
            </a:pPr>
            <a:r>
              <a:rPr lang="en-US" dirty="0" err="1"/>
              <a:t>number_diagnoses</a:t>
            </a:r>
            <a:r>
              <a:rPr lang="en-US" dirty="0"/>
              <a:t> </a:t>
            </a:r>
          </a:p>
          <a:p>
            <a:pPr marL="285750" marR="0" lvl="0" indent="-285750" fontAlgn="auto">
              <a:lnSpc>
                <a:spcPct val="100000"/>
              </a:lnSpc>
              <a:spcBef>
                <a:spcPts val="0"/>
              </a:spcBef>
              <a:spcAft>
                <a:spcPts val="0"/>
              </a:spcAft>
              <a:buClrTx/>
              <a:buSzTx/>
              <a:buFont typeface="Arial" panose="020B0604020202020204" pitchFamily="34" charset="0"/>
              <a:buChar char="•"/>
              <a:tabLst/>
              <a:defRPr/>
            </a:pPr>
            <a:r>
              <a:rPr lang="en-US" dirty="0"/>
              <a:t>metformin </a:t>
            </a:r>
          </a:p>
          <a:p>
            <a:pPr marL="285750" indent="-285750">
              <a:buFont typeface="Arial" panose="020B0604020202020204" pitchFamily="34" charset="0"/>
              <a:buChar char="•"/>
              <a:defRPr/>
            </a:pPr>
            <a:r>
              <a:rPr lang="en-US" dirty="0"/>
              <a:t>glimepiride </a:t>
            </a:r>
          </a:p>
          <a:p>
            <a:pPr marL="285750" marR="0" lvl="0" indent="-285750" fontAlgn="auto">
              <a:lnSpc>
                <a:spcPct val="100000"/>
              </a:lnSpc>
              <a:spcBef>
                <a:spcPts val="0"/>
              </a:spcBef>
              <a:spcAft>
                <a:spcPts val="0"/>
              </a:spcAft>
              <a:buClrTx/>
              <a:buSzTx/>
              <a:buFont typeface="Arial" panose="020B0604020202020204" pitchFamily="34" charset="0"/>
              <a:buChar char="•"/>
              <a:tabLst/>
              <a:defRPr/>
            </a:pPr>
            <a:r>
              <a:rPr lang="en-US" dirty="0"/>
              <a:t>glipizide </a:t>
            </a:r>
          </a:p>
          <a:p>
            <a:pPr marL="285750" indent="-285750">
              <a:buFont typeface="Arial" panose="020B0604020202020204" pitchFamily="34" charset="0"/>
              <a:buChar char="•"/>
              <a:defRPr/>
            </a:pPr>
            <a:r>
              <a:rPr lang="en-US" dirty="0"/>
              <a:t>glyburide </a:t>
            </a:r>
          </a:p>
          <a:p>
            <a:pPr marL="285750" marR="0" lvl="0" indent="-285750" fontAlgn="auto">
              <a:lnSpc>
                <a:spcPct val="100000"/>
              </a:lnSpc>
              <a:spcBef>
                <a:spcPts val="0"/>
              </a:spcBef>
              <a:spcAft>
                <a:spcPts val="0"/>
              </a:spcAft>
              <a:buClrTx/>
              <a:buSzTx/>
              <a:buFont typeface="Arial" panose="020B0604020202020204" pitchFamily="34" charset="0"/>
              <a:buChar char="•"/>
              <a:tabLst/>
              <a:defRPr/>
            </a:pPr>
            <a:r>
              <a:rPr lang="en-US" dirty="0"/>
              <a:t>readmitted </a:t>
            </a:r>
          </a:p>
        </p:txBody>
      </p:sp>
    </p:spTree>
    <p:extLst>
      <p:ext uri="{BB962C8B-B14F-4D97-AF65-F5344CB8AC3E}">
        <p14:creationId xmlns:p14="http://schemas.microsoft.com/office/powerpoint/2010/main" val="540698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TensorFlow:</a:t>
            </a:r>
          </a:p>
        </p:txBody>
      </p:sp>
      <p:sp>
        <p:nvSpPr>
          <p:cNvPr id="4" name="TextBox 3">
            <a:extLst>
              <a:ext uri="{FF2B5EF4-FFF2-40B4-BE49-F238E27FC236}">
                <a16:creationId xmlns:a16="http://schemas.microsoft.com/office/drawing/2014/main" id="{1A78A543-7410-42EB-8DC7-A849E30F1BE6}"/>
              </a:ext>
            </a:extLst>
          </p:cNvPr>
          <p:cNvSpPr txBox="1"/>
          <p:nvPr/>
        </p:nvSpPr>
        <p:spPr>
          <a:xfrm>
            <a:off x="0" y="1235242"/>
            <a:ext cx="12192000" cy="5632311"/>
          </a:xfrm>
          <a:prstGeom prst="rect">
            <a:avLst/>
          </a:prstGeom>
          <a:noFill/>
        </p:spPr>
        <p:txBody>
          <a:bodyPr wrap="square" rtlCol="0">
            <a:spAutoFit/>
          </a:bodyPr>
          <a:lstStyle/>
          <a:p>
            <a:r>
              <a:rPr lang="en-US" dirty="0"/>
              <a:t>In this project, we have used the </a:t>
            </a:r>
            <a:r>
              <a:rPr lang="en-US" dirty="0" err="1"/>
              <a:t>Tensorflow</a:t>
            </a:r>
            <a:r>
              <a:rPr lang="en-US" dirty="0"/>
              <a:t> library.</a:t>
            </a:r>
          </a:p>
          <a:p>
            <a:r>
              <a:rPr lang="en-US" dirty="0"/>
              <a:t>TensorFlow is an end-to-end open source platform for machine learning. It has a comprehensive, flexible ecosystem of tools, libraries and community resources that lets researchers push the state-of-the-art in ML and developers easily build and deploy ML powered applications.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https://www.tensorflow.org/</a:t>
            </a:r>
          </a:p>
        </p:txBody>
      </p:sp>
      <p:pic>
        <p:nvPicPr>
          <p:cNvPr id="8" name="Picture 7">
            <a:extLst>
              <a:ext uri="{FF2B5EF4-FFF2-40B4-BE49-F238E27FC236}">
                <a16:creationId xmlns:a16="http://schemas.microsoft.com/office/drawing/2014/main" id="{1D2462AD-AB72-4DC0-96A2-75EE9601F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2412141"/>
            <a:ext cx="3352800" cy="2857500"/>
          </a:xfrm>
          <a:prstGeom prst="rect">
            <a:avLst/>
          </a:prstGeom>
        </p:spPr>
      </p:pic>
    </p:spTree>
    <p:extLst>
      <p:ext uri="{BB962C8B-B14F-4D97-AF65-F5344CB8AC3E}">
        <p14:creationId xmlns:p14="http://schemas.microsoft.com/office/powerpoint/2010/main" val="1838570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err="1">
                <a:latin typeface="Times New Roman" panose="02020603050405020304" pitchFamily="18" charset="0"/>
                <a:cs typeface="Times New Roman" panose="02020603050405020304" pitchFamily="18" charset="0"/>
              </a:rPr>
              <a:t>Keras</a:t>
            </a:r>
            <a:r>
              <a:rPr lang="en-US" b="1" u="sng"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1A78A543-7410-42EB-8DC7-A849E30F1BE6}"/>
              </a:ext>
            </a:extLst>
          </p:cNvPr>
          <p:cNvSpPr txBox="1"/>
          <p:nvPr/>
        </p:nvSpPr>
        <p:spPr>
          <a:xfrm>
            <a:off x="0" y="1235242"/>
            <a:ext cx="12192000" cy="5632311"/>
          </a:xfrm>
          <a:prstGeom prst="rect">
            <a:avLst/>
          </a:prstGeom>
          <a:noFill/>
        </p:spPr>
        <p:txBody>
          <a:bodyPr wrap="square" rtlCol="0">
            <a:spAutoFit/>
          </a:bodyPr>
          <a:lstStyle/>
          <a:p>
            <a:r>
              <a:rPr lang="en-US" dirty="0"/>
              <a:t>In this project, we have used the </a:t>
            </a:r>
            <a:r>
              <a:rPr lang="en-US" dirty="0" err="1"/>
              <a:t>Keras</a:t>
            </a:r>
            <a:r>
              <a:rPr lang="en-US" dirty="0"/>
              <a:t> library from TensorFlow.</a:t>
            </a:r>
          </a:p>
          <a:p>
            <a:r>
              <a:rPr lang="en-US" dirty="0" err="1"/>
              <a:t>Keras</a:t>
            </a:r>
            <a:r>
              <a:rPr lang="en-US" dirty="0"/>
              <a:t> is an API designed for human beings, not machines. </a:t>
            </a:r>
            <a:r>
              <a:rPr lang="en-US" dirty="0" err="1"/>
              <a:t>Keras</a:t>
            </a:r>
            <a:r>
              <a:rPr lang="en-US" dirty="0"/>
              <a:t> follows best practices for reducing cognitive load: it offers consistent &amp; simple APIs, it minimizes the number of user actions required for common use cases, and it provides clear &amp; actionable error messages. It also has extensive documentation and developer guides.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https://keras.io/</a:t>
            </a:r>
          </a:p>
        </p:txBody>
      </p:sp>
      <p:pic>
        <p:nvPicPr>
          <p:cNvPr id="6" name="Picture 5">
            <a:extLst>
              <a:ext uri="{FF2B5EF4-FFF2-40B4-BE49-F238E27FC236}">
                <a16:creationId xmlns:a16="http://schemas.microsoft.com/office/drawing/2014/main" id="{2B183955-6255-4C61-B0C7-AE6A120A9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4001" y="3275776"/>
            <a:ext cx="7423997" cy="2152959"/>
          </a:xfrm>
          <a:prstGeom prst="rect">
            <a:avLst/>
          </a:prstGeom>
        </p:spPr>
      </p:pic>
    </p:spTree>
    <p:extLst>
      <p:ext uri="{BB962C8B-B14F-4D97-AF65-F5344CB8AC3E}">
        <p14:creationId xmlns:p14="http://schemas.microsoft.com/office/powerpoint/2010/main" val="3824311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EDA</a:t>
            </a:r>
          </a:p>
        </p:txBody>
      </p:sp>
      <p:sp>
        <p:nvSpPr>
          <p:cNvPr id="4" name="TextBox 3">
            <a:extLst>
              <a:ext uri="{FF2B5EF4-FFF2-40B4-BE49-F238E27FC236}">
                <a16:creationId xmlns:a16="http://schemas.microsoft.com/office/drawing/2014/main" id="{1A78A543-7410-42EB-8DC7-A849E30F1BE6}"/>
              </a:ext>
            </a:extLst>
          </p:cNvPr>
          <p:cNvSpPr txBox="1"/>
          <p:nvPr/>
        </p:nvSpPr>
        <p:spPr>
          <a:xfrm>
            <a:off x="0" y="1054010"/>
            <a:ext cx="12192000"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12D66C44-FF8F-409F-AE39-EA5C7984A72F}"/>
              </a:ext>
            </a:extLst>
          </p:cNvPr>
          <p:cNvSpPr txBox="1"/>
          <p:nvPr/>
        </p:nvSpPr>
        <p:spPr>
          <a:xfrm>
            <a:off x="9094573" y="1286109"/>
            <a:ext cx="3092245" cy="3693319"/>
          </a:xfrm>
          <a:prstGeom prst="rect">
            <a:avLst/>
          </a:prstGeom>
          <a:noFill/>
        </p:spPr>
        <p:txBody>
          <a:bodyPr wrap="square" rtlCol="0">
            <a:spAutoFit/>
          </a:bodyPr>
          <a:lstStyle/>
          <a:p>
            <a:r>
              <a:rPr lang="en-US" dirty="0"/>
              <a:t>Notes:</a:t>
            </a:r>
          </a:p>
          <a:p>
            <a:endParaRPr lang="en-US" dirty="0"/>
          </a:p>
          <a:p>
            <a:endParaRPr lang="en-US" dirty="0"/>
          </a:p>
          <a:p>
            <a:r>
              <a:rPr lang="en-US" dirty="0"/>
              <a:t>Count: How many values  were recorded.</a:t>
            </a:r>
          </a:p>
          <a:p>
            <a:r>
              <a:rPr lang="en-US" dirty="0"/>
              <a:t>Mean: mean.</a:t>
            </a:r>
          </a:p>
          <a:p>
            <a:r>
              <a:rPr lang="en-US" dirty="0"/>
              <a:t>std: standard deviation.</a:t>
            </a:r>
          </a:p>
          <a:p>
            <a:r>
              <a:rPr lang="en-US" dirty="0"/>
              <a:t>Min: minimum value.</a:t>
            </a:r>
          </a:p>
          <a:p>
            <a:r>
              <a:rPr lang="en-US" dirty="0"/>
              <a:t>25%: 25</a:t>
            </a:r>
            <a:r>
              <a:rPr lang="en-US" baseline="30000" dirty="0"/>
              <a:t>th</a:t>
            </a:r>
            <a:r>
              <a:rPr lang="en-US" dirty="0"/>
              <a:t> percentile</a:t>
            </a:r>
          </a:p>
          <a:p>
            <a:endParaRPr lang="en-US" dirty="0"/>
          </a:p>
          <a:p>
            <a:r>
              <a:rPr lang="en-US" dirty="0"/>
              <a:t>50%: 50</a:t>
            </a:r>
            <a:r>
              <a:rPr lang="en-US" baseline="30000" dirty="0"/>
              <a:t>th</a:t>
            </a:r>
            <a:r>
              <a:rPr lang="en-US" dirty="0"/>
              <a:t> percentile</a:t>
            </a:r>
          </a:p>
          <a:p>
            <a:r>
              <a:rPr lang="en-US" dirty="0"/>
              <a:t>75%: 75</a:t>
            </a:r>
            <a:r>
              <a:rPr lang="en-US" baseline="30000" dirty="0"/>
              <a:t>th</a:t>
            </a:r>
            <a:r>
              <a:rPr lang="en-US" dirty="0"/>
              <a:t> percentile</a:t>
            </a:r>
          </a:p>
          <a:p>
            <a:r>
              <a:rPr lang="en-US" dirty="0"/>
              <a:t>Max: maximum value.</a:t>
            </a:r>
          </a:p>
        </p:txBody>
      </p:sp>
      <p:pic>
        <p:nvPicPr>
          <p:cNvPr id="7" name="Picture 6">
            <a:extLst>
              <a:ext uri="{FF2B5EF4-FFF2-40B4-BE49-F238E27FC236}">
                <a16:creationId xmlns:a16="http://schemas.microsoft.com/office/drawing/2014/main" id="{9BBF3372-3EFC-46DF-862D-8519A5108248}"/>
              </a:ext>
            </a:extLst>
          </p:cNvPr>
          <p:cNvPicPr>
            <a:picLocks noChangeAspect="1"/>
          </p:cNvPicPr>
          <p:nvPr/>
        </p:nvPicPr>
        <p:blipFill>
          <a:blip r:embed="rId2"/>
          <a:stretch>
            <a:fillRect/>
          </a:stretch>
        </p:blipFill>
        <p:spPr>
          <a:xfrm>
            <a:off x="0" y="1876424"/>
            <a:ext cx="9094573" cy="3105150"/>
          </a:xfrm>
          <a:prstGeom prst="rect">
            <a:avLst/>
          </a:prstGeom>
        </p:spPr>
      </p:pic>
    </p:spTree>
    <p:extLst>
      <p:ext uri="{BB962C8B-B14F-4D97-AF65-F5344CB8AC3E}">
        <p14:creationId xmlns:p14="http://schemas.microsoft.com/office/powerpoint/2010/main" val="267180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576</TotalTime>
  <Words>898</Words>
  <Application>Microsoft Office PowerPoint</Application>
  <PresentationFormat>Widescreen</PresentationFormat>
  <Paragraphs>123</Paragraphs>
  <Slides>13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Times New Roman</vt:lpstr>
      <vt:lpstr>Wingdings 3</vt:lpstr>
      <vt:lpstr>Ion</vt:lpstr>
      <vt:lpstr>Project 4 Hospital Patients Readmitting Deep Learning and SVM Application</vt:lpstr>
      <vt:lpstr>Introduction</vt:lpstr>
      <vt:lpstr>Overview of the Project</vt:lpstr>
      <vt:lpstr>Emphasis on the Problem </vt:lpstr>
      <vt:lpstr>Objectives</vt:lpstr>
      <vt:lpstr>Dataset Description</vt:lpstr>
      <vt:lpstr>TensorFlow:</vt:lpstr>
      <vt:lpstr>Keras:</vt:lpstr>
      <vt:lpstr>EDA</vt:lpstr>
      <vt:lpstr>ML: ANN</vt:lpstr>
      <vt:lpstr>ML: SVM</vt:lpstr>
      <vt:lpstr>Deployment: Flask</vt:lpstr>
      <vt:lpstr>Summary and 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Air Quality in Italy Linear Regression Model Comparison</dc:title>
  <dc:creator>ASUS</dc:creator>
  <cp:lastModifiedBy>ASUS</cp:lastModifiedBy>
  <cp:revision>33</cp:revision>
  <dcterms:created xsi:type="dcterms:W3CDTF">2020-06-12T22:45:17Z</dcterms:created>
  <dcterms:modified xsi:type="dcterms:W3CDTF">2020-07-12T19:34:04Z</dcterms:modified>
</cp:coreProperties>
</file>