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6" r:id="rId7"/>
    <p:sldId id="297" r:id="rId8"/>
    <p:sldId id="267" r:id="rId9"/>
    <p:sldId id="268" r:id="rId10"/>
    <p:sldId id="269" r:id="rId11"/>
    <p:sldId id="270" r:id="rId12"/>
    <p:sldId id="275" r:id="rId13"/>
    <p:sldId id="280" r:id="rId14"/>
    <p:sldId id="276" r:id="rId15"/>
    <p:sldId id="29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p:restoredTop sz="96327"/>
  </p:normalViewPr>
  <p:slideViewPr>
    <p:cSldViewPr snapToGrid="0" snapToObjects="1">
      <p:cViewPr>
        <p:scale>
          <a:sx n="56" d="100"/>
          <a:sy n="56" d="100"/>
        </p:scale>
        <p:origin x="472" y="2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FFD9B6E-93AA-D645-B009-C371E8B7D36F}" type="datetimeFigureOut">
              <a:rPr lang="en-AE" smtClean="0"/>
              <a:t>13/07/2020</a:t>
            </a:fld>
            <a:endParaRPr lang="en-A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A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D3695F3-CD1A-6242-A093-73AF448D087F}" type="slidenum">
              <a:rPr lang="en-AE" smtClean="0"/>
              <a:t>‹#›</a:t>
            </a:fld>
            <a:endParaRPr lang="en-A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31741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D9B6E-93AA-D645-B009-C371E8B7D36F}" type="datetimeFigureOut">
              <a:rPr lang="en-AE" smtClean="0"/>
              <a:t>13/07/2020</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7D3695F3-CD1A-6242-A093-73AF448D087F}" type="slidenum">
              <a:rPr lang="en-AE" smtClean="0"/>
              <a:t>‹#›</a:t>
            </a:fld>
            <a:endParaRPr lang="en-AE"/>
          </a:p>
        </p:txBody>
      </p:sp>
    </p:spTree>
    <p:extLst>
      <p:ext uri="{BB962C8B-B14F-4D97-AF65-F5344CB8AC3E}">
        <p14:creationId xmlns:p14="http://schemas.microsoft.com/office/powerpoint/2010/main" val="385638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D9B6E-93AA-D645-B009-C371E8B7D36F}" type="datetimeFigureOut">
              <a:rPr lang="en-AE" smtClean="0"/>
              <a:t>13/07/2020</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7D3695F3-CD1A-6242-A093-73AF448D087F}" type="slidenum">
              <a:rPr lang="en-AE" smtClean="0"/>
              <a:t>‹#›</a:t>
            </a:fld>
            <a:endParaRPr lang="en-AE"/>
          </a:p>
        </p:txBody>
      </p:sp>
    </p:spTree>
    <p:extLst>
      <p:ext uri="{BB962C8B-B14F-4D97-AF65-F5344CB8AC3E}">
        <p14:creationId xmlns:p14="http://schemas.microsoft.com/office/powerpoint/2010/main" val="313256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D9B6E-93AA-D645-B009-C371E8B7D36F}" type="datetimeFigureOut">
              <a:rPr lang="en-AE" smtClean="0"/>
              <a:t>13/07/2020</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7D3695F3-CD1A-6242-A093-73AF448D087F}" type="slidenum">
              <a:rPr lang="en-AE" smtClean="0"/>
              <a:t>‹#›</a:t>
            </a:fld>
            <a:endParaRPr lang="en-AE"/>
          </a:p>
        </p:txBody>
      </p:sp>
    </p:spTree>
    <p:extLst>
      <p:ext uri="{BB962C8B-B14F-4D97-AF65-F5344CB8AC3E}">
        <p14:creationId xmlns:p14="http://schemas.microsoft.com/office/powerpoint/2010/main" val="114554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FFD9B6E-93AA-D645-B009-C371E8B7D36F}" type="datetimeFigureOut">
              <a:rPr lang="en-AE" smtClean="0"/>
              <a:t>13/07/2020</a:t>
            </a:fld>
            <a:endParaRPr lang="en-A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A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D3695F3-CD1A-6242-A093-73AF448D087F}" type="slidenum">
              <a:rPr lang="en-AE" smtClean="0"/>
              <a:t>‹#›</a:t>
            </a:fld>
            <a:endParaRPr lang="en-A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132731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FD9B6E-93AA-D645-B009-C371E8B7D36F}" type="datetimeFigureOut">
              <a:rPr lang="en-AE" smtClean="0"/>
              <a:t>13/07/2020</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7D3695F3-CD1A-6242-A093-73AF448D087F}" type="slidenum">
              <a:rPr lang="en-AE" smtClean="0"/>
              <a:t>‹#›</a:t>
            </a:fld>
            <a:endParaRPr lang="en-AE"/>
          </a:p>
        </p:txBody>
      </p:sp>
    </p:spTree>
    <p:extLst>
      <p:ext uri="{BB962C8B-B14F-4D97-AF65-F5344CB8AC3E}">
        <p14:creationId xmlns:p14="http://schemas.microsoft.com/office/powerpoint/2010/main" val="324738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FD9B6E-93AA-D645-B009-C371E8B7D36F}" type="datetimeFigureOut">
              <a:rPr lang="en-AE" smtClean="0"/>
              <a:t>13/07/2020</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7D3695F3-CD1A-6242-A093-73AF448D087F}" type="slidenum">
              <a:rPr lang="en-AE" smtClean="0"/>
              <a:t>‹#›</a:t>
            </a:fld>
            <a:endParaRPr lang="en-AE"/>
          </a:p>
        </p:txBody>
      </p:sp>
    </p:spTree>
    <p:extLst>
      <p:ext uri="{BB962C8B-B14F-4D97-AF65-F5344CB8AC3E}">
        <p14:creationId xmlns:p14="http://schemas.microsoft.com/office/powerpoint/2010/main" val="146764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FD9B6E-93AA-D645-B009-C371E8B7D36F}" type="datetimeFigureOut">
              <a:rPr lang="en-AE" smtClean="0"/>
              <a:t>13/07/2020</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7D3695F3-CD1A-6242-A093-73AF448D087F}" type="slidenum">
              <a:rPr lang="en-AE" smtClean="0"/>
              <a:t>‹#›</a:t>
            </a:fld>
            <a:endParaRPr lang="en-AE"/>
          </a:p>
        </p:txBody>
      </p:sp>
    </p:spTree>
    <p:extLst>
      <p:ext uri="{BB962C8B-B14F-4D97-AF65-F5344CB8AC3E}">
        <p14:creationId xmlns:p14="http://schemas.microsoft.com/office/powerpoint/2010/main" val="198086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D9B6E-93AA-D645-B009-C371E8B7D36F}" type="datetimeFigureOut">
              <a:rPr lang="en-AE" smtClean="0"/>
              <a:t>13/07/2020</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7D3695F3-CD1A-6242-A093-73AF448D087F}" type="slidenum">
              <a:rPr lang="en-AE" smtClean="0"/>
              <a:t>‹#›</a:t>
            </a:fld>
            <a:endParaRPr lang="en-AE"/>
          </a:p>
        </p:txBody>
      </p:sp>
    </p:spTree>
    <p:extLst>
      <p:ext uri="{BB962C8B-B14F-4D97-AF65-F5344CB8AC3E}">
        <p14:creationId xmlns:p14="http://schemas.microsoft.com/office/powerpoint/2010/main" val="235688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FFD9B6E-93AA-D645-B009-C371E8B7D36F}" type="datetimeFigureOut">
              <a:rPr lang="en-AE" smtClean="0"/>
              <a:t>13/07/2020</a:t>
            </a:fld>
            <a:endParaRPr lang="en-A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A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D3695F3-CD1A-6242-A093-73AF448D087F}" type="slidenum">
              <a:rPr lang="en-AE" smtClean="0"/>
              <a:t>‹#›</a:t>
            </a:fld>
            <a:endParaRPr lang="en-A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199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FFD9B6E-93AA-D645-B009-C371E8B7D36F}" type="datetimeFigureOut">
              <a:rPr lang="en-AE" smtClean="0"/>
              <a:t>13/07/2020</a:t>
            </a:fld>
            <a:endParaRPr lang="en-A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A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D3695F3-CD1A-6242-A093-73AF448D087F}" type="slidenum">
              <a:rPr lang="en-AE" smtClean="0"/>
              <a:t>‹#›</a:t>
            </a:fld>
            <a:endParaRPr lang="en-A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465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FFD9B6E-93AA-D645-B009-C371E8B7D36F}" type="datetimeFigureOut">
              <a:rPr lang="en-AE" smtClean="0"/>
              <a:t>13/07/2020</a:t>
            </a:fld>
            <a:endParaRPr lang="en-A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A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D3695F3-CD1A-6242-A093-73AF448D087F}" type="slidenum">
              <a:rPr lang="en-AE" smtClean="0"/>
              <a:t>‹#›</a:t>
            </a:fld>
            <a:endParaRPr lang="en-A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44483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8CB4-8D2A-804C-9ECA-8B73E99C6B34}"/>
              </a:ext>
            </a:extLst>
          </p:cNvPr>
          <p:cNvSpPr>
            <a:spLocks noGrp="1"/>
          </p:cNvSpPr>
          <p:nvPr>
            <p:ph type="ctrTitle"/>
          </p:nvPr>
        </p:nvSpPr>
        <p:spPr>
          <a:xfrm>
            <a:off x="1065200" y="1330774"/>
            <a:ext cx="10061084" cy="2098226"/>
          </a:xfrm>
        </p:spPr>
        <p:txBody>
          <a:bodyPr anchor="ctr"/>
          <a:lstStyle/>
          <a:p>
            <a:r>
              <a:rPr lang="en-US" sz="3600" b="1" cap="none" dirty="0"/>
              <a:t>Hospital Automation: </a:t>
            </a:r>
            <a:br>
              <a:rPr lang="en-US" sz="3600" b="1" cap="none" dirty="0"/>
            </a:br>
            <a:r>
              <a:rPr lang="en-US" sz="5800" b="1" cap="none" dirty="0"/>
              <a:t>Predicting Patient Readmission</a:t>
            </a:r>
            <a:endParaRPr lang="en-AE" sz="5800" cap="none" dirty="0"/>
          </a:p>
        </p:txBody>
      </p:sp>
      <p:sp>
        <p:nvSpPr>
          <p:cNvPr id="3" name="Subtitle 2">
            <a:extLst>
              <a:ext uri="{FF2B5EF4-FFF2-40B4-BE49-F238E27FC236}">
                <a16:creationId xmlns:a16="http://schemas.microsoft.com/office/drawing/2014/main" id="{82FEBEB4-3649-B94F-94DD-0C56614F8B7E}"/>
              </a:ext>
            </a:extLst>
          </p:cNvPr>
          <p:cNvSpPr>
            <a:spLocks noGrp="1"/>
          </p:cNvSpPr>
          <p:nvPr>
            <p:ph type="subTitle" idx="1"/>
          </p:nvPr>
        </p:nvSpPr>
        <p:spPr>
          <a:xfrm>
            <a:off x="2679906" y="3956279"/>
            <a:ext cx="6831673" cy="1717157"/>
          </a:xfrm>
        </p:spPr>
        <p:txBody>
          <a:bodyPr>
            <a:normAutofit/>
          </a:bodyPr>
          <a:lstStyle/>
          <a:p>
            <a:r>
              <a:rPr lang="en-AE" sz="2200" dirty="0"/>
              <a:t>By:</a:t>
            </a:r>
          </a:p>
          <a:p>
            <a:r>
              <a:rPr lang="en-AE" sz="2200" dirty="0"/>
              <a:t>Mohammad Kharoof</a:t>
            </a:r>
          </a:p>
          <a:p>
            <a:r>
              <a:rPr lang="en-AE" sz="2200" dirty="0"/>
              <a:t>Obada Issa</a:t>
            </a:r>
          </a:p>
          <a:p>
            <a:r>
              <a:rPr lang="en-AE" sz="2200" dirty="0"/>
              <a:t>Yara Rashed</a:t>
            </a:r>
          </a:p>
        </p:txBody>
      </p:sp>
    </p:spTree>
    <p:extLst>
      <p:ext uri="{BB962C8B-B14F-4D97-AF65-F5344CB8AC3E}">
        <p14:creationId xmlns:p14="http://schemas.microsoft.com/office/powerpoint/2010/main" val="159890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384F-F46A-6845-9F93-F9ADF6A0595B}"/>
              </a:ext>
            </a:extLst>
          </p:cNvPr>
          <p:cNvSpPr>
            <a:spLocks noGrp="1"/>
          </p:cNvSpPr>
          <p:nvPr>
            <p:ph type="title"/>
          </p:nvPr>
        </p:nvSpPr>
        <p:spPr>
          <a:xfrm>
            <a:off x="1371600" y="685800"/>
            <a:ext cx="9601200" cy="872836"/>
          </a:xfrm>
        </p:spPr>
        <p:txBody>
          <a:bodyPr/>
          <a:lstStyle/>
          <a:p>
            <a:r>
              <a:rPr lang="en-AE" dirty="0"/>
              <a:t>EDA: Gender counts</a:t>
            </a:r>
          </a:p>
        </p:txBody>
      </p:sp>
      <p:pic>
        <p:nvPicPr>
          <p:cNvPr id="7" name="Picture 6" descr="A screenshot of a social media post&#10;&#10;Description automatically generated">
            <a:extLst>
              <a:ext uri="{FF2B5EF4-FFF2-40B4-BE49-F238E27FC236}">
                <a16:creationId xmlns:a16="http://schemas.microsoft.com/office/drawing/2014/main" id="{D86F9CAF-822D-6948-A2F2-697F1E461261}"/>
              </a:ext>
            </a:extLst>
          </p:cNvPr>
          <p:cNvPicPr>
            <a:picLocks noChangeAspect="1"/>
          </p:cNvPicPr>
          <p:nvPr/>
        </p:nvPicPr>
        <p:blipFill>
          <a:blip r:embed="rId2"/>
          <a:stretch>
            <a:fillRect/>
          </a:stretch>
        </p:blipFill>
        <p:spPr>
          <a:xfrm>
            <a:off x="2254250" y="1558636"/>
            <a:ext cx="8566150" cy="5192447"/>
          </a:xfrm>
          <a:prstGeom prst="rect">
            <a:avLst/>
          </a:prstGeom>
        </p:spPr>
      </p:pic>
    </p:spTree>
    <p:extLst>
      <p:ext uri="{BB962C8B-B14F-4D97-AF65-F5344CB8AC3E}">
        <p14:creationId xmlns:p14="http://schemas.microsoft.com/office/powerpoint/2010/main" val="357643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1B72-0E9D-8445-9D8C-2FC22BA4B392}"/>
              </a:ext>
            </a:extLst>
          </p:cNvPr>
          <p:cNvSpPr>
            <a:spLocks noGrp="1"/>
          </p:cNvSpPr>
          <p:nvPr>
            <p:ph type="title"/>
          </p:nvPr>
        </p:nvSpPr>
        <p:spPr>
          <a:xfrm>
            <a:off x="1371600" y="685800"/>
            <a:ext cx="10099964" cy="914400"/>
          </a:xfrm>
        </p:spPr>
        <p:txBody>
          <a:bodyPr/>
          <a:lstStyle/>
          <a:p>
            <a:r>
              <a:rPr lang="en-AE" dirty="0"/>
              <a:t>EDA: Age groups count</a:t>
            </a:r>
          </a:p>
        </p:txBody>
      </p:sp>
      <p:pic>
        <p:nvPicPr>
          <p:cNvPr id="4" name="Picture 3" descr="A screenshot of a cell phone&#10;&#10;Description automatically generated">
            <a:extLst>
              <a:ext uri="{FF2B5EF4-FFF2-40B4-BE49-F238E27FC236}">
                <a16:creationId xmlns:a16="http://schemas.microsoft.com/office/drawing/2014/main" id="{662B1AE9-5FF4-3B4B-A1DD-7CD212B4C12B}"/>
              </a:ext>
            </a:extLst>
          </p:cNvPr>
          <p:cNvPicPr>
            <a:picLocks noChangeAspect="1"/>
          </p:cNvPicPr>
          <p:nvPr/>
        </p:nvPicPr>
        <p:blipFill>
          <a:blip r:embed="rId2"/>
          <a:stretch>
            <a:fillRect/>
          </a:stretch>
        </p:blipFill>
        <p:spPr>
          <a:xfrm>
            <a:off x="2121858" y="1524796"/>
            <a:ext cx="8698542" cy="5333204"/>
          </a:xfrm>
          <a:prstGeom prst="rect">
            <a:avLst/>
          </a:prstGeom>
        </p:spPr>
      </p:pic>
    </p:spTree>
    <p:extLst>
      <p:ext uri="{BB962C8B-B14F-4D97-AF65-F5344CB8AC3E}">
        <p14:creationId xmlns:p14="http://schemas.microsoft.com/office/powerpoint/2010/main" val="211710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853C-25BD-FE4A-8002-B25BD8517A3F}"/>
              </a:ext>
            </a:extLst>
          </p:cNvPr>
          <p:cNvSpPr>
            <a:spLocks noGrp="1"/>
          </p:cNvSpPr>
          <p:nvPr>
            <p:ph type="title"/>
          </p:nvPr>
        </p:nvSpPr>
        <p:spPr>
          <a:xfrm>
            <a:off x="1371600" y="685800"/>
            <a:ext cx="9514936" cy="832449"/>
          </a:xfrm>
        </p:spPr>
        <p:txBody>
          <a:bodyPr>
            <a:normAutofit/>
          </a:bodyPr>
          <a:lstStyle/>
          <a:p>
            <a:r>
              <a:rPr lang="en-AE" dirty="0"/>
              <a:t>ML: Train-test splits (90%-10%)</a:t>
            </a:r>
          </a:p>
        </p:txBody>
      </p:sp>
      <p:pic>
        <p:nvPicPr>
          <p:cNvPr id="8" name="Picture 7" descr="A close up of a logo&#10;&#10;Description automatically generated">
            <a:extLst>
              <a:ext uri="{FF2B5EF4-FFF2-40B4-BE49-F238E27FC236}">
                <a16:creationId xmlns:a16="http://schemas.microsoft.com/office/drawing/2014/main" id="{0996C48E-921E-9C43-A7EB-5073D6ADA3FA}"/>
              </a:ext>
            </a:extLst>
          </p:cNvPr>
          <p:cNvPicPr>
            <a:picLocks noChangeAspect="1"/>
          </p:cNvPicPr>
          <p:nvPr/>
        </p:nvPicPr>
        <p:blipFill>
          <a:blip r:embed="rId2"/>
          <a:stretch>
            <a:fillRect/>
          </a:stretch>
        </p:blipFill>
        <p:spPr>
          <a:xfrm>
            <a:off x="3225320" y="2748232"/>
            <a:ext cx="6580757" cy="1361536"/>
          </a:xfrm>
          <a:prstGeom prst="rect">
            <a:avLst/>
          </a:prstGeom>
        </p:spPr>
      </p:pic>
      <p:sp>
        <p:nvSpPr>
          <p:cNvPr id="10" name="TextBox 9">
            <a:extLst>
              <a:ext uri="{FF2B5EF4-FFF2-40B4-BE49-F238E27FC236}">
                <a16:creationId xmlns:a16="http://schemas.microsoft.com/office/drawing/2014/main" id="{9F4B7402-2E01-1146-9F7C-16863D9368B8}"/>
              </a:ext>
            </a:extLst>
          </p:cNvPr>
          <p:cNvSpPr txBox="1"/>
          <p:nvPr/>
        </p:nvSpPr>
        <p:spPr>
          <a:xfrm>
            <a:off x="5820674" y="2040346"/>
            <a:ext cx="3726611" cy="707886"/>
          </a:xfrm>
          <a:prstGeom prst="rect">
            <a:avLst/>
          </a:prstGeom>
          <a:noFill/>
        </p:spPr>
        <p:txBody>
          <a:bodyPr wrap="square" rtlCol="0">
            <a:spAutoFit/>
          </a:bodyPr>
          <a:lstStyle/>
          <a:p>
            <a:r>
              <a:rPr lang="en-US" sz="4000" dirty="0"/>
              <a:t>x </a:t>
            </a:r>
            <a:r>
              <a:rPr lang="en-AE" sz="4000" dirty="0"/>
              <a:t>					  y</a:t>
            </a:r>
          </a:p>
        </p:txBody>
      </p:sp>
    </p:spTree>
    <p:extLst>
      <p:ext uri="{BB962C8B-B14F-4D97-AF65-F5344CB8AC3E}">
        <p14:creationId xmlns:p14="http://schemas.microsoft.com/office/powerpoint/2010/main" val="9158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70D8-018E-B74D-96E2-28CE81D103EC}"/>
              </a:ext>
            </a:extLst>
          </p:cNvPr>
          <p:cNvSpPr>
            <a:spLocks noGrp="1"/>
          </p:cNvSpPr>
          <p:nvPr>
            <p:ph type="title"/>
          </p:nvPr>
        </p:nvSpPr>
        <p:spPr>
          <a:xfrm>
            <a:off x="992038" y="536994"/>
            <a:ext cx="4942936" cy="5784011"/>
          </a:xfrm>
        </p:spPr>
        <p:txBody>
          <a:bodyPr>
            <a:normAutofit/>
          </a:bodyPr>
          <a:lstStyle/>
          <a:p>
            <a:r>
              <a:rPr lang="en-AE" dirty="0"/>
              <a:t>ML: ANN Layers</a:t>
            </a:r>
            <a:br>
              <a:rPr lang="en-AE" dirty="0"/>
            </a:br>
            <a:br>
              <a:rPr lang="en-AE" dirty="0"/>
            </a:br>
            <a:br>
              <a:rPr lang="en-AE" dirty="0"/>
            </a:br>
            <a:r>
              <a:rPr lang="en-AE" sz="3600" dirty="0"/>
              <a:t>1 Input layer</a:t>
            </a:r>
            <a:br>
              <a:rPr lang="en-AE" sz="3600" dirty="0"/>
            </a:br>
            <a:r>
              <a:rPr lang="en-AE" sz="3600" dirty="0"/>
              <a:t>3 Hidden layers</a:t>
            </a:r>
            <a:br>
              <a:rPr lang="en-AE" sz="3600" dirty="0"/>
            </a:br>
            <a:r>
              <a:rPr lang="en-AE" sz="3600" dirty="0"/>
              <a:t>1 Output layer</a:t>
            </a:r>
            <a:endParaRPr lang="en-AE" dirty="0"/>
          </a:p>
        </p:txBody>
      </p:sp>
      <p:pic>
        <p:nvPicPr>
          <p:cNvPr id="8" name="Picture 7" descr="A screenshot of a social media post&#10;&#10;Description automatically generated">
            <a:extLst>
              <a:ext uri="{FF2B5EF4-FFF2-40B4-BE49-F238E27FC236}">
                <a16:creationId xmlns:a16="http://schemas.microsoft.com/office/drawing/2014/main" id="{EFD95740-9D51-4F41-8507-633C1D7EEA5D}"/>
              </a:ext>
            </a:extLst>
          </p:cNvPr>
          <p:cNvPicPr>
            <a:picLocks noChangeAspect="1"/>
          </p:cNvPicPr>
          <p:nvPr/>
        </p:nvPicPr>
        <p:blipFill>
          <a:blip r:embed="rId2"/>
          <a:stretch>
            <a:fillRect/>
          </a:stretch>
        </p:blipFill>
        <p:spPr>
          <a:xfrm>
            <a:off x="6096000" y="76200"/>
            <a:ext cx="6045200" cy="6705600"/>
          </a:xfrm>
          <a:prstGeom prst="rect">
            <a:avLst/>
          </a:prstGeom>
        </p:spPr>
      </p:pic>
      <p:sp>
        <p:nvSpPr>
          <p:cNvPr id="6" name="TextBox 5">
            <a:extLst>
              <a:ext uri="{FF2B5EF4-FFF2-40B4-BE49-F238E27FC236}">
                <a16:creationId xmlns:a16="http://schemas.microsoft.com/office/drawing/2014/main" id="{50F2730E-AD69-9E47-AD46-13CDBA60A5CC}"/>
              </a:ext>
            </a:extLst>
          </p:cNvPr>
          <p:cNvSpPr txBox="1"/>
          <p:nvPr/>
        </p:nvSpPr>
        <p:spPr>
          <a:xfrm>
            <a:off x="992038" y="5106838"/>
            <a:ext cx="2501660" cy="646331"/>
          </a:xfrm>
          <a:prstGeom prst="rect">
            <a:avLst/>
          </a:prstGeom>
          <a:noFill/>
        </p:spPr>
        <p:txBody>
          <a:bodyPr wrap="square" rtlCol="0">
            <a:spAutoFit/>
          </a:bodyPr>
          <a:lstStyle/>
          <a:p>
            <a:r>
              <a:rPr lang="en-US" dirty="0"/>
              <a:t>E</a:t>
            </a:r>
            <a:r>
              <a:rPr lang="en-AE" dirty="0"/>
              <a:t>pochs = 50</a:t>
            </a:r>
          </a:p>
          <a:p>
            <a:r>
              <a:rPr lang="en-US" dirty="0"/>
              <a:t>B</a:t>
            </a:r>
            <a:r>
              <a:rPr lang="en-AE" dirty="0"/>
              <a:t>atch size = 256</a:t>
            </a:r>
          </a:p>
        </p:txBody>
      </p:sp>
    </p:spTree>
    <p:extLst>
      <p:ext uri="{BB962C8B-B14F-4D97-AF65-F5344CB8AC3E}">
        <p14:creationId xmlns:p14="http://schemas.microsoft.com/office/powerpoint/2010/main" val="300744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C069-FD9C-514E-A53C-64DC0F2B5327}"/>
              </a:ext>
            </a:extLst>
          </p:cNvPr>
          <p:cNvSpPr>
            <a:spLocks noGrp="1"/>
          </p:cNvSpPr>
          <p:nvPr>
            <p:ph type="title"/>
          </p:nvPr>
        </p:nvSpPr>
        <p:spPr>
          <a:xfrm>
            <a:off x="1371599" y="685800"/>
            <a:ext cx="10349345" cy="1485900"/>
          </a:xfrm>
        </p:spPr>
        <p:txBody>
          <a:bodyPr/>
          <a:lstStyle/>
          <a:p>
            <a:r>
              <a:rPr lang="en-AE" dirty="0"/>
              <a:t>ML: ANN scores</a:t>
            </a:r>
          </a:p>
        </p:txBody>
      </p:sp>
      <p:pic>
        <p:nvPicPr>
          <p:cNvPr id="7" name="Picture 6" descr="A picture containing table&#10;&#10;Description automatically generated">
            <a:extLst>
              <a:ext uri="{FF2B5EF4-FFF2-40B4-BE49-F238E27FC236}">
                <a16:creationId xmlns:a16="http://schemas.microsoft.com/office/drawing/2014/main" id="{104C38BD-DAE7-E645-9E82-D016C24AF061}"/>
              </a:ext>
            </a:extLst>
          </p:cNvPr>
          <p:cNvPicPr>
            <a:picLocks noChangeAspect="1"/>
          </p:cNvPicPr>
          <p:nvPr/>
        </p:nvPicPr>
        <p:blipFill>
          <a:blip r:embed="rId2"/>
          <a:stretch>
            <a:fillRect/>
          </a:stretch>
        </p:blipFill>
        <p:spPr>
          <a:xfrm>
            <a:off x="1801961" y="1949450"/>
            <a:ext cx="2646633" cy="1042112"/>
          </a:xfrm>
          <a:prstGeom prst="rect">
            <a:avLst/>
          </a:prstGeom>
        </p:spPr>
      </p:pic>
      <p:pic>
        <p:nvPicPr>
          <p:cNvPr id="9" name="Picture 8" descr="A close up of a logo&#10;&#10;Description automatically generated">
            <a:extLst>
              <a:ext uri="{FF2B5EF4-FFF2-40B4-BE49-F238E27FC236}">
                <a16:creationId xmlns:a16="http://schemas.microsoft.com/office/drawing/2014/main" id="{B6BBB906-AD0A-B14A-8AD6-E60C79894654}"/>
              </a:ext>
            </a:extLst>
          </p:cNvPr>
          <p:cNvPicPr>
            <a:picLocks noChangeAspect="1"/>
          </p:cNvPicPr>
          <p:nvPr/>
        </p:nvPicPr>
        <p:blipFill>
          <a:blip r:embed="rId3"/>
          <a:stretch>
            <a:fillRect/>
          </a:stretch>
        </p:blipFill>
        <p:spPr>
          <a:xfrm>
            <a:off x="1801959" y="3155950"/>
            <a:ext cx="2874251" cy="710489"/>
          </a:xfrm>
          <a:prstGeom prst="rect">
            <a:avLst/>
          </a:prstGeom>
        </p:spPr>
      </p:pic>
      <p:pic>
        <p:nvPicPr>
          <p:cNvPr id="11" name="Picture 10" descr="A picture containing knife, table&#10;&#10;Description automatically generated">
            <a:extLst>
              <a:ext uri="{FF2B5EF4-FFF2-40B4-BE49-F238E27FC236}">
                <a16:creationId xmlns:a16="http://schemas.microsoft.com/office/drawing/2014/main" id="{3FC9E595-F9E0-344B-AB9C-C5E4F707D5A7}"/>
              </a:ext>
            </a:extLst>
          </p:cNvPr>
          <p:cNvPicPr>
            <a:picLocks noChangeAspect="1"/>
          </p:cNvPicPr>
          <p:nvPr/>
        </p:nvPicPr>
        <p:blipFill>
          <a:blip r:embed="rId4"/>
          <a:stretch>
            <a:fillRect/>
          </a:stretch>
        </p:blipFill>
        <p:spPr>
          <a:xfrm>
            <a:off x="1801959" y="4030827"/>
            <a:ext cx="4697356" cy="1339850"/>
          </a:xfrm>
          <a:prstGeom prst="rect">
            <a:avLst/>
          </a:prstGeom>
        </p:spPr>
      </p:pic>
    </p:spTree>
    <p:extLst>
      <p:ext uri="{BB962C8B-B14F-4D97-AF65-F5344CB8AC3E}">
        <p14:creationId xmlns:p14="http://schemas.microsoft.com/office/powerpoint/2010/main" val="5249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C069-FD9C-514E-A53C-64DC0F2B5327}"/>
              </a:ext>
            </a:extLst>
          </p:cNvPr>
          <p:cNvSpPr>
            <a:spLocks noGrp="1"/>
          </p:cNvSpPr>
          <p:nvPr>
            <p:ph type="title"/>
          </p:nvPr>
        </p:nvSpPr>
        <p:spPr>
          <a:xfrm>
            <a:off x="1371599" y="685800"/>
            <a:ext cx="10349345" cy="1485900"/>
          </a:xfrm>
        </p:spPr>
        <p:txBody>
          <a:bodyPr/>
          <a:lstStyle/>
          <a:p>
            <a:r>
              <a:rPr lang="en-AE" dirty="0"/>
              <a:t>ML: Decision Tree Classifier scores and metrics</a:t>
            </a:r>
          </a:p>
        </p:txBody>
      </p:sp>
      <p:pic>
        <p:nvPicPr>
          <p:cNvPr id="4" name="Picture 3" descr="A screenshot of a cell phone&#10;&#10;Description automatically generated">
            <a:extLst>
              <a:ext uri="{FF2B5EF4-FFF2-40B4-BE49-F238E27FC236}">
                <a16:creationId xmlns:a16="http://schemas.microsoft.com/office/drawing/2014/main" id="{A52CA6F3-A407-4F4D-A96D-AEA2D961151E}"/>
              </a:ext>
            </a:extLst>
          </p:cNvPr>
          <p:cNvPicPr>
            <a:picLocks noChangeAspect="1"/>
          </p:cNvPicPr>
          <p:nvPr/>
        </p:nvPicPr>
        <p:blipFill>
          <a:blip r:embed="rId2"/>
          <a:stretch>
            <a:fillRect/>
          </a:stretch>
        </p:blipFill>
        <p:spPr>
          <a:xfrm>
            <a:off x="3691267" y="1547842"/>
            <a:ext cx="3761956" cy="5050913"/>
          </a:xfrm>
          <a:prstGeom prst="rect">
            <a:avLst/>
          </a:prstGeom>
        </p:spPr>
      </p:pic>
    </p:spTree>
    <p:extLst>
      <p:ext uri="{BB962C8B-B14F-4D97-AF65-F5344CB8AC3E}">
        <p14:creationId xmlns:p14="http://schemas.microsoft.com/office/powerpoint/2010/main" val="106808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3504-D438-F54D-8BE2-736255466414}"/>
              </a:ext>
            </a:extLst>
          </p:cNvPr>
          <p:cNvSpPr>
            <a:spLocks noGrp="1"/>
          </p:cNvSpPr>
          <p:nvPr>
            <p:ph type="title"/>
          </p:nvPr>
        </p:nvSpPr>
        <p:spPr/>
        <p:txBody>
          <a:bodyPr/>
          <a:lstStyle/>
          <a:p>
            <a:r>
              <a:rPr lang="en-AE" dirty="0"/>
              <a:t>Summary:</a:t>
            </a:r>
          </a:p>
        </p:txBody>
      </p:sp>
      <p:sp>
        <p:nvSpPr>
          <p:cNvPr id="11" name="Content Placeholder 10">
            <a:extLst>
              <a:ext uri="{FF2B5EF4-FFF2-40B4-BE49-F238E27FC236}">
                <a16:creationId xmlns:a16="http://schemas.microsoft.com/office/drawing/2014/main" id="{610B5D61-E0EE-0D4D-B064-BDA9958B598B}"/>
              </a:ext>
            </a:extLst>
          </p:cNvPr>
          <p:cNvSpPr>
            <a:spLocks noGrp="1"/>
          </p:cNvSpPr>
          <p:nvPr>
            <p:ph idx="1"/>
          </p:nvPr>
        </p:nvSpPr>
        <p:spPr>
          <a:xfrm>
            <a:off x="1371600" y="1737360"/>
            <a:ext cx="9601200" cy="4130040"/>
          </a:xfrm>
        </p:spPr>
        <p:txBody>
          <a:bodyPr>
            <a:normAutofit/>
          </a:bodyPr>
          <a:lstStyle/>
          <a:p>
            <a:r>
              <a:rPr lang="en-AE" sz="3200" dirty="0"/>
              <a:t>The model provides relatively high accuracy scores</a:t>
            </a:r>
          </a:p>
          <a:p>
            <a:r>
              <a:rPr lang="en-AE" sz="3200" dirty="0"/>
              <a:t>Many features had to be ignored in order to obtain good scores, meaning many of them have very low to no correlation</a:t>
            </a:r>
          </a:p>
          <a:p>
            <a:r>
              <a:rPr lang="en-AE" sz="3200" dirty="0"/>
              <a:t>Adding more layers to the ANN model raised the accuracy significantly</a:t>
            </a:r>
          </a:p>
        </p:txBody>
      </p:sp>
    </p:spTree>
    <p:extLst>
      <p:ext uri="{BB962C8B-B14F-4D97-AF65-F5344CB8AC3E}">
        <p14:creationId xmlns:p14="http://schemas.microsoft.com/office/powerpoint/2010/main" val="153171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3026-11FA-9D44-8133-A7C7E8D636B3}"/>
              </a:ext>
            </a:extLst>
          </p:cNvPr>
          <p:cNvSpPr>
            <a:spLocks noGrp="1"/>
          </p:cNvSpPr>
          <p:nvPr>
            <p:ph type="title"/>
          </p:nvPr>
        </p:nvSpPr>
        <p:spPr/>
        <p:txBody>
          <a:bodyPr/>
          <a:lstStyle/>
          <a:p>
            <a:r>
              <a:rPr lang="en-AE" dirty="0"/>
              <a:t>Introduction:</a:t>
            </a:r>
          </a:p>
        </p:txBody>
      </p:sp>
      <p:sp>
        <p:nvSpPr>
          <p:cNvPr id="3" name="Content Placeholder 2">
            <a:extLst>
              <a:ext uri="{FF2B5EF4-FFF2-40B4-BE49-F238E27FC236}">
                <a16:creationId xmlns:a16="http://schemas.microsoft.com/office/drawing/2014/main" id="{A5FE1194-EAE2-3E4A-8A8E-D51D89E3DE8D}"/>
              </a:ext>
            </a:extLst>
          </p:cNvPr>
          <p:cNvSpPr>
            <a:spLocks noGrp="1"/>
          </p:cNvSpPr>
          <p:nvPr>
            <p:ph idx="1"/>
          </p:nvPr>
        </p:nvSpPr>
        <p:spPr>
          <a:xfrm>
            <a:off x="1662546" y="1428750"/>
            <a:ext cx="9601200" cy="5070763"/>
          </a:xfrm>
        </p:spPr>
        <p:txBody>
          <a:bodyPr>
            <a:normAutofit fontScale="92500"/>
          </a:bodyPr>
          <a:lstStyle/>
          <a:p>
            <a:pPr marL="0" indent="0">
              <a:lnSpc>
                <a:spcPct val="150000"/>
              </a:lnSpc>
              <a:buNone/>
            </a:pPr>
            <a:r>
              <a:rPr lang="en-US" sz="2200" dirty="0"/>
              <a:t>	A major concern for modern hospitals is counting how many patients are readmitted within 30 days after the original admission. As the healthcare system moves toward value-based care, many programs to improve the quality of care of patients were developed. One of these programs is called the Hospital Readmission Reduction Program (HRRP), which reduces reimbursement to hospitals with above average readmissions. For those hospitals which are currently penalized under this program, one solution is to create interventions to provide additional assistance to patients with increased risk of readmission. Such an early readmission may be planned or unplanned, but the Medicare Payment Advisory Committee reported that 17.6% of U.S. hospital admissions resulted in readmissions within 30 days of discharge.</a:t>
            </a:r>
          </a:p>
        </p:txBody>
      </p:sp>
    </p:spTree>
    <p:extLst>
      <p:ext uri="{BB962C8B-B14F-4D97-AF65-F5344CB8AC3E}">
        <p14:creationId xmlns:p14="http://schemas.microsoft.com/office/powerpoint/2010/main" val="309052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5EDB-EA04-3F47-9F13-E375CD786E57}"/>
              </a:ext>
            </a:extLst>
          </p:cNvPr>
          <p:cNvSpPr>
            <a:spLocks noGrp="1"/>
          </p:cNvSpPr>
          <p:nvPr>
            <p:ph type="title"/>
          </p:nvPr>
        </p:nvSpPr>
        <p:spPr/>
        <p:txBody>
          <a:bodyPr/>
          <a:lstStyle/>
          <a:p>
            <a:r>
              <a:rPr lang="en-AE" dirty="0"/>
              <a:t>Project Overview:</a:t>
            </a:r>
          </a:p>
        </p:txBody>
      </p:sp>
      <p:sp>
        <p:nvSpPr>
          <p:cNvPr id="3" name="Content Placeholder 2">
            <a:extLst>
              <a:ext uri="{FF2B5EF4-FFF2-40B4-BE49-F238E27FC236}">
                <a16:creationId xmlns:a16="http://schemas.microsoft.com/office/drawing/2014/main" id="{5883F1C4-FE32-F143-9C34-65E5ACCDB0C0}"/>
              </a:ext>
            </a:extLst>
          </p:cNvPr>
          <p:cNvSpPr>
            <a:spLocks noGrp="1"/>
          </p:cNvSpPr>
          <p:nvPr>
            <p:ph idx="1"/>
          </p:nvPr>
        </p:nvSpPr>
        <p:spPr>
          <a:xfrm>
            <a:off x="1371600" y="1448474"/>
            <a:ext cx="9601200" cy="4260016"/>
          </a:xfrm>
        </p:spPr>
        <p:txBody>
          <a:bodyPr numCol="1">
            <a:normAutofit fontScale="92500" lnSpcReduction="10000"/>
          </a:bodyPr>
          <a:lstStyle/>
          <a:p>
            <a:pPr marL="0" indent="0">
              <a:buNone/>
            </a:pPr>
            <a:r>
              <a:rPr lang="en-US" dirty="0"/>
              <a:t>The dataset represents 10 years (1999-2008) of clinical care at 130 US hospitals and integrated delivery networks. It includes over 50 features representing patient and hospital outcomes. Information was extracted from the database for encounters that satisfied the following criteria: </a:t>
            </a:r>
          </a:p>
          <a:p>
            <a:pPr marL="0" indent="0">
              <a:buNone/>
            </a:pPr>
            <a:r>
              <a:rPr lang="en-US" dirty="0"/>
              <a:t>(1) It is an inpatient encounter (a hospital admission).</a:t>
            </a:r>
            <a:br>
              <a:rPr lang="en-US" dirty="0"/>
            </a:br>
            <a:r>
              <a:rPr lang="en-US" dirty="0"/>
              <a:t>(2) It is a diabetic encounter, that is, one during which any kind of diabetes was entered to the system as a diagnosis. </a:t>
            </a:r>
          </a:p>
          <a:p>
            <a:pPr marL="0" indent="0">
              <a:spcAft>
                <a:spcPts val="0"/>
              </a:spcAft>
              <a:buNone/>
            </a:pPr>
            <a:r>
              <a:rPr lang="en-US" dirty="0"/>
              <a:t>(3) The length of stay was at least 1 day and at most 14 days.</a:t>
            </a:r>
            <a:br>
              <a:rPr lang="en-US" dirty="0"/>
            </a:br>
            <a:r>
              <a:rPr lang="en-US" dirty="0"/>
              <a:t>(4) Laboratory tests were performed during the encounter.</a:t>
            </a:r>
            <a:br>
              <a:rPr lang="en-US" dirty="0"/>
            </a:br>
            <a:r>
              <a:rPr lang="en-US" dirty="0"/>
              <a:t>(5) Medications were administered during the encounter.</a:t>
            </a:r>
          </a:p>
          <a:p>
            <a:pPr marL="0" indent="0">
              <a:buNone/>
            </a:pPr>
            <a:br>
              <a:rPr lang="en-US" dirty="0"/>
            </a:br>
            <a:r>
              <a:rPr lang="en-US" dirty="0"/>
              <a:t>The data contains such attributes as patient number, race, gender, age, admission type, time in hospital, medical specialty of admitting physician, number of lab test performed, HbA1c test result, diagnosis, number of medication, diabetic medications, number of outpatient, inpatient, and emergency visits in the year before the hospitalization, etc. </a:t>
            </a:r>
          </a:p>
          <a:p>
            <a:pPr marL="0" indent="0">
              <a:buNone/>
            </a:pPr>
            <a:endParaRPr lang="en-US" dirty="0"/>
          </a:p>
        </p:txBody>
      </p:sp>
      <p:sp>
        <p:nvSpPr>
          <p:cNvPr id="8" name="TextBox 7">
            <a:extLst>
              <a:ext uri="{FF2B5EF4-FFF2-40B4-BE49-F238E27FC236}">
                <a16:creationId xmlns:a16="http://schemas.microsoft.com/office/drawing/2014/main" id="{3391DFD3-BBD8-F943-AB4E-2800110623C2}"/>
              </a:ext>
            </a:extLst>
          </p:cNvPr>
          <p:cNvSpPr txBox="1"/>
          <p:nvPr/>
        </p:nvSpPr>
        <p:spPr>
          <a:xfrm>
            <a:off x="1371600" y="5708490"/>
            <a:ext cx="9621982" cy="769441"/>
          </a:xfrm>
          <a:prstGeom prst="rect">
            <a:avLst/>
          </a:prstGeom>
          <a:noFill/>
        </p:spPr>
        <p:txBody>
          <a:bodyPr wrap="square" rtlCol="0">
            <a:spAutoFit/>
          </a:bodyPr>
          <a:lstStyle/>
          <a:p>
            <a:pPr marL="285750" indent="-285750">
              <a:buFont typeface="Arial" panose="020B0604020202020204" pitchFamily="34" charset="0"/>
              <a:buChar char="•"/>
            </a:pPr>
            <a:r>
              <a:rPr lang="en-AE" sz="2200" dirty="0"/>
              <a:t>The dataset </a:t>
            </a:r>
            <a:r>
              <a:rPr lang="en-US" sz="2200" dirty="0"/>
              <a:t>had no </a:t>
            </a:r>
            <a:r>
              <a:rPr lang="en-AE" sz="2200" dirty="0"/>
              <a:t>null values</a:t>
            </a:r>
            <a:r>
              <a:rPr lang="en-US" sz="2200" dirty="0"/>
              <a:t>.</a:t>
            </a:r>
          </a:p>
          <a:p>
            <a:pPr marL="285750" indent="-285750">
              <a:buFont typeface="Arial" panose="020B0604020202020204" pitchFamily="34" charset="0"/>
              <a:buChar char="•"/>
            </a:pPr>
            <a:r>
              <a:rPr lang="en-AE" sz="2200" dirty="0"/>
              <a:t> Very few outliers were present and eliminated using IQR method</a:t>
            </a:r>
          </a:p>
        </p:txBody>
      </p:sp>
    </p:spTree>
    <p:extLst>
      <p:ext uri="{BB962C8B-B14F-4D97-AF65-F5344CB8AC3E}">
        <p14:creationId xmlns:p14="http://schemas.microsoft.com/office/powerpoint/2010/main" val="100334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0622-705A-1741-9E9A-8773FD6F100B}"/>
              </a:ext>
            </a:extLst>
          </p:cNvPr>
          <p:cNvSpPr>
            <a:spLocks noGrp="1"/>
          </p:cNvSpPr>
          <p:nvPr>
            <p:ph type="title"/>
          </p:nvPr>
        </p:nvSpPr>
        <p:spPr/>
        <p:txBody>
          <a:bodyPr/>
          <a:lstStyle/>
          <a:p>
            <a:r>
              <a:rPr lang="en-AE" dirty="0"/>
              <a:t>Emphasis on the Problem:</a:t>
            </a:r>
          </a:p>
        </p:txBody>
      </p:sp>
      <p:sp>
        <p:nvSpPr>
          <p:cNvPr id="3" name="Content Placeholder 2">
            <a:extLst>
              <a:ext uri="{FF2B5EF4-FFF2-40B4-BE49-F238E27FC236}">
                <a16:creationId xmlns:a16="http://schemas.microsoft.com/office/drawing/2014/main" id="{415AF798-AA4B-E049-8E1B-A8D1C6B1FB17}"/>
              </a:ext>
            </a:extLst>
          </p:cNvPr>
          <p:cNvSpPr>
            <a:spLocks noGrp="1"/>
          </p:cNvSpPr>
          <p:nvPr>
            <p:ph idx="1"/>
          </p:nvPr>
        </p:nvSpPr>
        <p:spPr>
          <a:xfrm>
            <a:off x="1620982" y="1953490"/>
            <a:ext cx="9601200" cy="3581400"/>
          </a:xfrm>
        </p:spPr>
        <p:txBody>
          <a:bodyPr>
            <a:normAutofit/>
          </a:bodyPr>
          <a:lstStyle/>
          <a:p>
            <a:pPr marL="0" indent="0">
              <a:lnSpc>
                <a:spcPct val="150000"/>
              </a:lnSpc>
              <a:buNone/>
            </a:pPr>
            <a:r>
              <a:rPr lang="en-US" sz="2200" dirty="0"/>
              <a:t>	Medicare’s definition of an early readmission is a readmission that occurred within 30 days of discharge. One patient population that is at increased risk of hospitalization and readmission is that of diabetes. Diabetes is a medical condition that affects approximately 1 in 10 patients in the United States. According to </a:t>
            </a:r>
            <a:r>
              <a:rPr lang="en-US" sz="2200" dirty="0" err="1"/>
              <a:t>Ostling</a:t>
            </a:r>
            <a:r>
              <a:rPr lang="en-US" sz="2200" dirty="0"/>
              <a:t> et al, patients with diabetes have almost double the chance of being hospitalized than the general population.</a:t>
            </a:r>
          </a:p>
        </p:txBody>
      </p:sp>
    </p:spTree>
    <p:extLst>
      <p:ext uri="{BB962C8B-B14F-4D97-AF65-F5344CB8AC3E}">
        <p14:creationId xmlns:p14="http://schemas.microsoft.com/office/powerpoint/2010/main" val="302433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3B6D-34BA-614B-8A58-499A6D245858}"/>
              </a:ext>
            </a:extLst>
          </p:cNvPr>
          <p:cNvSpPr>
            <a:spLocks noGrp="1"/>
          </p:cNvSpPr>
          <p:nvPr>
            <p:ph type="title"/>
          </p:nvPr>
        </p:nvSpPr>
        <p:spPr/>
        <p:txBody>
          <a:bodyPr/>
          <a:lstStyle/>
          <a:p>
            <a:r>
              <a:rPr lang="en-AE" dirty="0"/>
              <a:t>Objectives:</a:t>
            </a:r>
          </a:p>
        </p:txBody>
      </p:sp>
      <p:sp>
        <p:nvSpPr>
          <p:cNvPr id="3" name="Content Placeholder 2">
            <a:extLst>
              <a:ext uri="{FF2B5EF4-FFF2-40B4-BE49-F238E27FC236}">
                <a16:creationId xmlns:a16="http://schemas.microsoft.com/office/drawing/2014/main" id="{7D320CCB-C174-8949-80FC-769B45BC7180}"/>
              </a:ext>
            </a:extLst>
          </p:cNvPr>
          <p:cNvSpPr>
            <a:spLocks noGrp="1"/>
          </p:cNvSpPr>
          <p:nvPr>
            <p:ph idx="1"/>
          </p:nvPr>
        </p:nvSpPr>
        <p:spPr>
          <a:xfrm>
            <a:off x="1371600" y="1780248"/>
            <a:ext cx="9601200" cy="4087152"/>
          </a:xfrm>
        </p:spPr>
        <p:txBody>
          <a:bodyPr>
            <a:normAutofit/>
          </a:bodyPr>
          <a:lstStyle/>
          <a:p>
            <a:pPr marL="285750" indent="-285750">
              <a:buFont typeface="Arial" panose="020B0604020202020204" pitchFamily="34" charset="0"/>
              <a:buChar char="•"/>
            </a:pPr>
            <a:r>
              <a:rPr lang="en-US" dirty="0"/>
              <a:t>Process and asses the readiness of the dataset provided.</a:t>
            </a:r>
          </a:p>
          <a:p>
            <a:pPr marL="285750" indent="-285750">
              <a:buFont typeface="Arial" panose="020B0604020202020204" pitchFamily="34" charset="0"/>
              <a:buChar char="•"/>
            </a:pPr>
            <a:r>
              <a:rPr lang="en-US" dirty="0"/>
              <a:t>Data cleaning (nulls and outliers).</a:t>
            </a:r>
          </a:p>
          <a:p>
            <a:pPr marL="285750" indent="-285750">
              <a:buFont typeface="Arial" panose="020B0604020202020204" pitchFamily="34" charset="0"/>
              <a:buChar char="•"/>
            </a:pPr>
            <a:r>
              <a:rPr lang="en-US" dirty="0"/>
              <a:t>Perform EDA for visualizing and understanding the dataset.</a:t>
            </a:r>
          </a:p>
          <a:p>
            <a:pPr marL="285750" indent="-285750">
              <a:buFont typeface="Arial" panose="020B0604020202020204" pitchFamily="34" charset="0"/>
              <a:buChar char="•"/>
            </a:pPr>
            <a:r>
              <a:rPr lang="en-US" dirty="0"/>
              <a:t>Compare correlation of the features to the readmission.</a:t>
            </a:r>
          </a:p>
          <a:p>
            <a:pPr marL="285750" indent="-285750">
              <a:buFont typeface="Arial" panose="020B0604020202020204" pitchFamily="34" charset="0"/>
              <a:buChar char="•"/>
            </a:pPr>
            <a:r>
              <a:rPr lang="en-US" dirty="0"/>
              <a:t>To identify the patients with increased risk of readmission.</a:t>
            </a:r>
          </a:p>
          <a:p>
            <a:pPr marL="285750" indent="-285750">
              <a:buFont typeface="Arial" panose="020B0604020202020204" pitchFamily="34" charset="0"/>
              <a:buChar char="•"/>
            </a:pPr>
            <a:r>
              <a:rPr lang="en-US" dirty="0"/>
              <a:t>Build a predictive model that focuses on predicting hospital readmission for patients with diabetes.</a:t>
            </a:r>
          </a:p>
          <a:p>
            <a:pPr marL="285750" indent="-285750">
              <a:buFont typeface="Arial" panose="020B0604020202020204" pitchFamily="34" charset="0"/>
              <a:buChar char="•"/>
            </a:pPr>
            <a:r>
              <a:rPr lang="en-US" dirty="0"/>
              <a:t>Apply ANN and Decision-Tree classifications.</a:t>
            </a:r>
          </a:p>
          <a:p>
            <a:pPr marL="285750" indent="-285750">
              <a:buFont typeface="Arial" panose="020B0604020202020204" pitchFamily="34" charset="0"/>
              <a:buChar char="•"/>
            </a:pPr>
            <a:r>
              <a:rPr lang="en-US" dirty="0"/>
              <a:t>Develop and deploy the model using Flask framework</a:t>
            </a:r>
          </a:p>
        </p:txBody>
      </p:sp>
    </p:spTree>
    <p:extLst>
      <p:ext uri="{BB962C8B-B14F-4D97-AF65-F5344CB8AC3E}">
        <p14:creationId xmlns:p14="http://schemas.microsoft.com/office/powerpoint/2010/main" val="378947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394C-2A19-324D-81F8-7770616F9026}"/>
              </a:ext>
            </a:extLst>
          </p:cNvPr>
          <p:cNvSpPr>
            <a:spLocks noGrp="1"/>
          </p:cNvSpPr>
          <p:nvPr>
            <p:ph type="title"/>
          </p:nvPr>
        </p:nvSpPr>
        <p:spPr/>
        <p:txBody>
          <a:bodyPr/>
          <a:lstStyle/>
          <a:p>
            <a:r>
              <a:rPr lang="en-AE" dirty="0"/>
              <a:t>Preprocessing: Getting rid of outliers using IQR</a:t>
            </a:r>
          </a:p>
        </p:txBody>
      </p:sp>
      <p:sp>
        <p:nvSpPr>
          <p:cNvPr id="8" name="TextBox 7">
            <a:extLst>
              <a:ext uri="{FF2B5EF4-FFF2-40B4-BE49-F238E27FC236}">
                <a16:creationId xmlns:a16="http://schemas.microsoft.com/office/drawing/2014/main" id="{DC14B66E-5212-6949-82EB-833C6B2023D5}"/>
              </a:ext>
            </a:extLst>
          </p:cNvPr>
          <p:cNvSpPr txBox="1"/>
          <p:nvPr/>
        </p:nvSpPr>
        <p:spPr>
          <a:xfrm>
            <a:off x="1406237" y="2215178"/>
            <a:ext cx="1308100" cy="523220"/>
          </a:xfrm>
          <a:prstGeom prst="rect">
            <a:avLst/>
          </a:prstGeom>
          <a:noFill/>
        </p:spPr>
        <p:txBody>
          <a:bodyPr wrap="square" rtlCol="0">
            <a:spAutoFit/>
          </a:bodyPr>
          <a:lstStyle/>
          <a:p>
            <a:r>
              <a:rPr lang="en-AE" sz="2800" dirty="0"/>
              <a:t>Before:</a:t>
            </a:r>
          </a:p>
        </p:txBody>
      </p:sp>
      <p:sp>
        <p:nvSpPr>
          <p:cNvPr id="9" name="TextBox 8">
            <a:extLst>
              <a:ext uri="{FF2B5EF4-FFF2-40B4-BE49-F238E27FC236}">
                <a16:creationId xmlns:a16="http://schemas.microsoft.com/office/drawing/2014/main" id="{0E5C3196-EA7D-4341-A1C0-0663EBC8E120}"/>
              </a:ext>
            </a:extLst>
          </p:cNvPr>
          <p:cNvSpPr txBox="1"/>
          <p:nvPr/>
        </p:nvSpPr>
        <p:spPr>
          <a:xfrm>
            <a:off x="1406237" y="3429000"/>
            <a:ext cx="994824" cy="523220"/>
          </a:xfrm>
          <a:prstGeom prst="rect">
            <a:avLst/>
          </a:prstGeom>
          <a:noFill/>
        </p:spPr>
        <p:txBody>
          <a:bodyPr wrap="none" rtlCol="0">
            <a:spAutoFit/>
          </a:bodyPr>
          <a:lstStyle/>
          <a:p>
            <a:r>
              <a:rPr lang="en-AE" sz="2800" dirty="0"/>
              <a:t>After:</a:t>
            </a:r>
          </a:p>
        </p:txBody>
      </p:sp>
      <p:pic>
        <p:nvPicPr>
          <p:cNvPr id="6" name="Picture 5" descr="A picture containing table&#10;&#10;Description automatically generated">
            <a:extLst>
              <a:ext uri="{FF2B5EF4-FFF2-40B4-BE49-F238E27FC236}">
                <a16:creationId xmlns:a16="http://schemas.microsoft.com/office/drawing/2014/main" id="{BF6FB7F8-0754-DE45-AC73-B8CF6BFD5D1D}"/>
              </a:ext>
            </a:extLst>
          </p:cNvPr>
          <p:cNvPicPr>
            <a:picLocks noChangeAspect="1"/>
          </p:cNvPicPr>
          <p:nvPr/>
        </p:nvPicPr>
        <p:blipFill>
          <a:blip r:embed="rId2"/>
          <a:stretch>
            <a:fillRect/>
          </a:stretch>
        </p:blipFill>
        <p:spPr>
          <a:xfrm>
            <a:off x="2876932" y="2228118"/>
            <a:ext cx="1562100" cy="7874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6CD8903B-FC99-8142-B251-16615D4122DD}"/>
              </a:ext>
            </a:extLst>
          </p:cNvPr>
          <p:cNvPicPr>
            <a:picLocks noChangeAspect="1"/>
          </p:cNvPicPr>
          <p:nvPr/>
        </p:nvPicPr>
        <p:blipFill>
          <a:blip r:embed="rId3"/>
          <a:stretch>
            <a:fillRect/>
          </a:stretch>
        </p:blipFill>
        <p:spPr>
          <a:xfrm>
            <a:off x="2889632" y="3429000"/>
            <a:ext cx="1549400" cy="698500"/>
          </a:xfrm>
          <a:prstGeom prst="rect">
            <a:avLst/>
          </a:prstGeom>
        </p:spPr>
      </p:pic>
    </p:spTree>
    <p:extLst>
      <p:ext uri="{BB962C8B-B14F-4D97-AF65-F5344CB8AC3E}">
        <p14:creationId xmlns:p14="http://schemas.microsoft.com/office/powerpoint/2010/main" val="30986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46C6-DB33-0F43-9DA1-D3D9F209F9DF}"/>
              </a:ext>
            </a:extLst>
          </p:cNvPr>
          <p:cNvSpPr>
            <a:spLocks noGrp="1"/>
          </p:cNvSpPr>
          <p:nvPr>
            <p:ph type="title"/>
          </p:nvPr>
        </p:nvSpPr>
        <p:spPr/>
        <p:txBody>
          <a:bodyPr/>
          <a:lstStyle/>
          <a:p>
            <a:r>
              <a:rPr lang="en-AE" dirty="0"/>
              <a:t>Preprocessing: Features chosen (14)</a:t>
            </a:r>
          </a:p>
        </p:txBody>
      </p:sp>
      <p:sp>
        <p:nvSpPr>
          <p:cNvPr id="6" name="TextBox 5">
            <a:extLst>
              <a:ext uri="{FF2B5EF4-FFF2-40B4-BE49-F238E27FC236}">
                <a16:creationId xmlns:a16="http://schemas.microsoft.com/office/drawing/2014/main" id="{F45EB241-59C2-5049-BB1B-50DB94174868}"/>
              </a:ext>
            </a:extLst>
          </p:cNvPr>
          <p:cNvSpPr txBox="1"/>
          <p:nvPr/>
        </p:nvSpPr>
        <p:spPr>
          <a:xfrm>
            <a:off x="1371600" y="1747520"/>
            <a:ext cx="9601200" cy="4031873"/>
          </a:xfrm>
          <a:prstGeom prst="rect">
            <a:avLst/>
          </a:prstGeom>
          <a:noFill/>
        </p:spPr>
        <p:txBody>
          <a:bodyPr wrap="square" numCol="2" rtlCol="0">
            <a:spAutoFit/>
          </a:bodyPr>
          <a:lstStyle/>
          <a:p>
            <a:r>
              <a:rPr lang="en-US" sz="3200" dirty="0"/>
              <a:t>Gender</a:t>
            </a:r>
          </a:p>
          <a:p>
            <a:r>
              <a:rPr lang="en-US" sz="3200" dirty="0"/>
              <a:t>Age</a:t>
            </a:r>
          </a:p>
          <a:p>
            <a:r>
              <a:rPr lang="en-US" sz="3200" dirty="0" err="1"/>
              <a:t>num_lab_procedures</a:t>
            </a:r>
            <a:endParaRPr lang="en-US" sz="3200" dirty="0"/>
          </a:p>
          <a:p>
            <a:r>
              <a:rPr lang="en-US" sz="3200" dirty="0" err="1"/>
              <a:t>num_procedures</a:t>
            </a:r>
            <a:endParaRPr lang="en-US" sz="3200" dirty="0"/>
          </a:p>
          <a:p>
            <a:r>
              <a:rPr lang="en-US" sz="3200" dirty="0" err="1"/>
              <a:t>num_medications</a:t>
            </a:r>
            <a:endParaRPr lang="en-US" sz="3200" dirty="0"/>
          </a:p>
          <a:p>
            <a:r>
              <a:rPr lang="en-US" sz="3200" dirty="0" err="1"/>
              <a:t>number_diagnoses</a:t>
            </a:r>
            <a:endParaRPr lang="en-US" sz="3200" dirty="0"/>
          </a:p>
          <a:p>
            <a:r>
              <a:rPr lang="en-US" sz="3200" dirty="0"/>
              <a:t>Metformin</a:t>
            </a:r>
          </a:p>
          <a:p>
            <a:r>
              <a:rPr lang="en-US" sz="3200" dirty="0"/>
              <a:t>Glimepiride</a:t>
            </a:r>
          </a:p>
          <a:p>
            <a:r>
              <a:rPr lang="en-US" sz="3200" dirty="0"/>
              <a:t>Glipizide</a:t>
            </a:r>
          </a:p>
          <a:p>
            <a:r>
              <a:rPr lang="en-US" sz="3200" dirty="0"/>
              <a:t>Glyburide</a:t>
            </a:r>
          </a:p>
          <a:p>
            <a:r>
              <a:rPr lang="en-US" sz="3200" dirty="0"/>
              <a:t>Rosiglitazone</a:t>
            </a:r>
          </a:p>
          <a:p>
            <a:r>
              <a:rPr lang="en-US" sz="3200" dirty="0"/>
              <a:t>Insulin</a:t>
            </a:r>
          </a:p>
          <a:p>
            <a:r>
              <a:rPr lang="en-US" sz="3200" dirty="0"/>
              <a:t>Change</a:t>
            </a:r>
          </a:p>
          <a:p>
            <a:r>
              <a:rPr lang="en-US" sz="3200" dirty="0" err="1"/>
              <a:t>diabetesMed</a:t>
            </a:r>
            <a:endParaRPr lang="en-US" sz="3200" dirty="0"/>
          </a:p>
          <a:p>
            <a:r>
              <a:rPr lang="en-US" sz="3200" dirty="0"/>
              <a:t>Readmitted (target)</a:t>
            </a:r>
            <a:endParaRPr lang="en-AE" sz="3200" dirty="0"/>
          </a:p>
        </p:txBody>
      </p:sp>
    </p:spTree>
    <p:extLst>
      <p:ext uri="{BB962C8B-B14F-4D97-AF65-F5344CB8AC3E}">
        <p14:creationId xmlns:p14="http://schemas.microsoft.com/office/powerpoint/2010/main" val="228753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BDB0-8DB0-4647-8C58-2C7B20BE50A4}"/>
              </a:ext>
            </a:extLst>
          </p:cNvPr>
          <p:cNvSpPr>
            <a:spLocks noGrp="1"/>
          </p:cNvSpPr>
          <p:nvPr>
            <p:ph type="title"/>
          </p:nvPr>
        </p:nvSpPr>
        <p:spPr>
          <a:xfrm>
            <a:off x="1371600" y="685800"/>
            <a:ext cx="4856672" cy="5042140"/>
          </a:xfrm>
        </p:spPr>
        <p:txBody>
          <a:bodyPr/>
          <a:lstStyle/>
          <a:p>
            <a:r>
              <a:rPr lang="en-AE" dirty="0"/>
              <a:t>Preprocessing: Correlation between selected features and Redamission</a:t>
            </a:r>
          </a:p>
        </p:txBody>
      </p:sp>
      <p:pic>
        <p:nvPicPr>
          <p:cNvPr id="4" name="Picture 3" descr="A close up of text on a white background&#10;&#10;Description automatically generated">
            <a:extLst>
              <a:ext uri="{FF2B5EF4-FFF2-40B4-BE49-F238E27FC236}">
                <a16:creationId xmlns:a16="http://schemas.microsoft.com/office/drawing/2014/main" id="{DAF2A3FB-973C-DF47-BD83-6AB84F1A11BB}"/>
              </a:ext>
            </a:extLst>
          </p:cNvPr>
          <p:cNvPicPr>
            <a:picLocks noChangeAspect="1"/>
          </p:cNvPicPr>
          <p:nvPr/>
        </p:nvPicPr>
        <p:blipFill>
          <a:blip r:embed="rId2"/>
          <a:stretch>
            <a:fillRect/>
          </a:stretch>
        </p:blipFill>
        <p:spPr>
          <a:xfrm>
            <a:off x="5873989" y="685800"/>
            <a:ext cx="5185075" cy="5498136"/>
          </a:xfrm>
          <a:prstGeom prst="rect">
            <a:avLst/>
          </a:prstGeom>
        </p:spPr>
      </p:pic>
    </p:spTree>
    <p:extLst>
      <p:ext uri="{BB962C8B-B14F-4D97-AF65-F5344CB8AC3E}">
        <p14:creationId xmlns:p14="http://schemas.microsoft.com/office/powerpoint/2010/main" val="103284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3B9E-C3D2-0B48-A4B4-824C6FB13D44}"/>
              </a:ext>
            </a:extLst>
          </p:cNvPr>
          <p:cNvSpPr>
            <a:spLocks noGrp="1"/>
          </p:cNvSpPr>
          <p:nvPr>
            <p:ph type="title"/>
          </p:nvPr>
        </p:nvSpPr>
        <p:spPr/>
        <p:txBody>
          <a:bodyPr/>
          <a:lstStyle/>
          <a:p>
            <a:r>
              <a:rPr lang="en-AE" dirty="0"/>
              <a:t>EDA: Readmission counts</a:t>
            </a:r>
          </a:p>
        </p:txBody>
      </p:sp>
      <p:pic>
        <p:nvPicPr>
          <p:cNvPr id="4" name="Picture 3" descr="A screenshot of a cell phone&#10;&#10;Description automatically generated">
            <a:extLst>
              <a:ext uri="{FF2B5EF4-FFF2-40B4-BE49-F238E27FC236}">
                <a16:creationId xmlns:a16="http://schemas.microsoft.com/office/drawing/2014/main" id="{72A5FDD0-B39E-414F-B7E5-9BCCA6A20E4E}"/>
              </a:ext>
            </a:extLst>
          </p:cNvPr>
          <p:cNvPicPr>
            <a:picLocks noChangeAspect="1"/>
          </p:cNvPicPr>
          <p:nvPr/>
        </p:nvPicPr>
        <p:blipFill>
          <a:blip r:embed="rId2"/>
          <a:stretch>
            <a:fillRect/>
          </a:stretch>
        </p:blipFill>
        <p:spPr>
          <a:xfrm>
            <a:off x="2302415" y="1428749"/>
            <a:ext cx="8343214" cy="5075567"/>
          </a:xfrm>
          <a:prstGeom prst="rect">
            <a:avLst/>
          </a:prstGeom>
        </p:spPr>
      </p:pic>
    </p:spTree>
    <p:extLst>
      <p:ext uri="{BB962C8B-B14F-4D97-AF65-F5344CB8AC3E}">
        <p14:creationId xmlns:p14="http://schemas.microsoft.com/office/powerpoint/2010/main" val="24962570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{BF56125B-399A-4140-839D-EB88A2C14610}tf10001072</Template>
  <TotalTime>452</TotalTime>
  <Words>687</Words>
  <Application>Microsoft Macintosh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Franklin Gothic Book</vt:lpstr>
      <vt:lpstr>Crop</vt:lpstr>
      <vt:lpstr>Hospital Automation:  Predicting Patient Readmission</vt:lpstr>
      <vt:lpstr>Introduction:</vt:lpstr>
      <vt:lpstr>Project Overview:</vt:lpstr>
      <vt:lpstr>Emphasis on the Problem:</vt:lpstr>
      <vt:lpstr>Objectives:</vt:lpstr>
      <vt:lpstr>Preprocessing: Getting rid of outliers using IQR</vt:lpstr>
      <vt:lpstr>Preprocessing: Features chosen (14)</vt:lpstr>
      <vt:lpstr>Preprocessing: Correlation between selected features and Redamission</vt:lpstr>
      <vt:lpstr>EDA: Readmission counts</vt:lpstr>
      <vt:lpstr>EDA: Gender counts</vt:lpstr>
      <vt:lpstr>EDA: Age groups count</vt:lpstr>
      <vt:lpstr>ML: Train-test splits (90%-10%)</vt:lpstr>
      <vt:lpstr>ML: ANN Layers   1 Input layer 3 Hidden layers 1 Output layer</vt:lpstr>
      <vt:lpstr>ML: ANN scores</vt:lpstr>
      <vt:lpstr>ML: Decision Tree Classifier scores and metrics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Risk Prediction Using: KNN Classification</dc:title>
  <dc:creator>Obada Essa</dc:creator>
  <cp:lastModifiedBy>Obada Essa</cp:lastModifiedBy>
  <cp:revision>19</cp:revision>
  <dcterms:created xsi:type="dcterms:W3CDTF">2020-06-29T01:42:11Z</dcterms:created>
  <dcterms:modified xsi:type="dcterms:W3CDTF">2020-07-13T06:37:52Z</dcterms:modified>
</cp:coreProperties>
</file>